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AFAA2-B7D8-4119-98A0-DE3245993EA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5844A-3350-4F95-95D9-5E28EEC89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F3FF-CFD8-4852-B35E-D8EF7746FF5C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864-E32A-4A7A-A52C-DFF609A9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879" y="1124744"/>
            <a:ext cx="874624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12160" y="332656"/>
            <a:ext cx="2133600" cy="365125"/>
          </a:xfrm>
        </p:spPr>
        <p:txBody>
          <a:bodyPr/>
          <a:lstStyle/>
          <a:p>
            <a:fld id="{7818A1B0-7842-4952-BB46-1947C4517A89}" type="datetime1">
              <a:rPr lang="ru-RU" sz="3200" b="1" smtClean="0">
                <a:solidFill>
                  <a:schemeClr val="tx1"/>
                </a:solidFill>
              </a:rPr>
              <a:pPr/>
              <a:t>21.02.2012</a:t>
            </a:fld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Указать ошибки, если они есть и сформулировать правильный ответ.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552" y="1772816"/>
            <a:ext cx="3240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7544" y="2996952"/>
            <a:ext cx="32403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187624" y="1196752"/>
            <a:ext cx="1800200" cy="2232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12474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Дано: </a:t>
            </a:r>
            <a:r>
              <a:rPr lang="ru-RU" sz="2000" i="1" dirty="0" smtClean="0"/>
              <a:t>а</a:t>
            </a:r>
            <a:r>
              <a:rPr lang="en-US" sz="2000" dirty="0" smtClean="0"/>
              <a:t>||</a:t>
            </a:r>
            <a:r>
              <a:rPr lang="ru-RU" sz="2000" i="1" dirty="0" smtClean="0"/>
              <a:t>в</a:t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Найти: </a:t>
            </a:r>
            <a:endParaRPr lang="ru-RU" sz="20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364088" y="1700808"/>
          <a:ext cx="585142" cy="343867"/>
        </p:xfrm>
        <a:graphic>
          <a:graphicData uri="http://schemas.openxmlformats.org/presentationml/2006/ole">
            <p:oleObj spid="_x0000_s1026" name="Формула" r:id="rId3" imgW="215640" imgH="1648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552" y="1340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10527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17" name="Дуга 16"/>
          <p:cNvSpPr/>
          <p:nvPr/>
        </p:nvSpPr>
        <p:spPr>
          <a:xfrm rot="9700605">
            <a:off x="1997426" y="1406961"/>
            <a:ext cx="392813" cy="63414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475656" y="1772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85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342900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         =85</a:t>
            </a:r>
            <a:r>
              <a:rPr lang="ru-RU" baseline="30000" dirty="0" smtClean="0"/>
              <a:t>0</a:t>
            </a:r>
            <a:r>
              <a:rPr lang="ru-RU" dirty="0" smtClean="0"/>
              <a:t>, так как  они накрест лежащие при </a:t>
            </a:r>
            <a:r>
              <a:rPr lang="ru-RU" i="1" dirty="0" smtClean="0"/>
              <a:t>а</a:t>
            </a:r>
            <a:r>
              <a:rPr lang="en-US" dirty="0" smtClean="0"/>
              <a:t>||</a:t>
            </a:r>
            <a:r>
              <a:rPr lang="ru-RU" i="1" dirty="0" smtClean="0"/>
              <a:t>в </a:t>
            </a:r>
            <a:r>
              <a:rPr lang="ru-RU" dirty="0" smtClean="0"/>
              <a:t>и секущей </a:t>
            </a:r>
            <a:r>
              <a:rPr lang="ru-RU" i="1" dirty="0" smtClean="0"/>
              <a:t>с. </a:t>
            </a:r>
          </a:p>
          <a:p>
            <a:pPr algn="r"/>
            <a:r>
              <a:rPr lang="ru-RU" dirty="0" smtClean="0"/>
              <a:t>Ответ: 85</a:t>
            </a:r>
            <a:r>
              <a:rPr lang="ru-RU" baseline="30000" dirty="0" smtClean="0"/>
              <a:t>0</a:t>
            </a:r>
            <a:r>
              <a:rPr lang="ru-RU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31641" y="3429000"/>
          <a:ext cx="360039" cy="310247"/>
        </p:xfrm>
        <a:graphic>
          <a:graphicData uri="http://schemas.openxmlformats.org/presentationml/2006/ole">
            <p:oleObj spid="_x0000_s1027" name="Формула" r:id="rId4" imgW="2156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Указать ошибки, если они есть и сформулировать правильный ответ.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552" y="1772816"/>
            <a:ext cx="3240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7544" y="2996952"/>
            <a:ext cx="32403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1412776"/>
            <a:ext cx="2232248" cy="1800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12474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Дано: </a:t>
            </a:r>
            <a:r>
              <a:rPr lang="ru-RU" sz="2000" i="1" dirty="0" smtClean="0"/>
              <a:t>а</a:t>
            </a:r>
            <a:r>
              <a:rPr lang="en-US" sz="2000" dirty="0" smtClean="0"/>
              <a:t>||</a:t>
            </a:r>
            <a:r>
              <a:rPr lang="ru-RU" sz="2000" i="1" dirty="0" smtClean="0"/>
              <a:t>в, </a:t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Найти:        ,  </a:t>
            </a:r>
            <a:endParaRPr lang="ru-RU" sz="20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364088" y="1700808"/>
          <a:ext cx="585142" cy="343867"/>
        </p:xfrm>
        <a:graphic>
          <a:graphicData uri="http://schemas.openxmlformats.org/presentationml/2006/ole">
            <p:oleObj spid="_x0000_s2050" name="Формула" r:id="rId3" imgW="215640" imgH="1648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552" y="1340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10715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55776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34290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                                 так как  они соответственные при </a:t>
            </a:r>
            <a:r>
              <a:rPr lang="ru-RU" i="1" dirty="0" smtClean="0"/>
              <a:t>а</a:t>
            </a:r>
            <a:r>
              <a:rPr lang="en-US" dirty="0" smtClean="0"/>
              <a:t>||</a:t>
            </a:r>
            <a:r>
              <a:rPr lang="ru-RU" i="1" dirty="0" smtClean="0"/>
              <a:t>в </a:t>
            </a:r>
            <a:r>
              <a:rPr lang="ru-RU" dirty="0" smtClean="0"/>
              <a:t>и секущей </a:t>
            </a:r>
            <a:r>
              <a:rPr lang="ru-RU" i="1" dirty="0" smtClean="0"/>
              <a:t>с.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смежные, поэтому                                     , </a:t>
            </a:r>
          </a:p>
          <a:p>
            <a:pPr algn="r"/>
            <a:endParaRPr lang="ru-RU" dirty="0"/>
          </a:p>
          <a:p>
            <a:pPr algn="r"/>
            <a:r>
              <a:rPr lang="ru-RU" dirty="0" smtClean="0"/>
              <a:t>Ответ: 42</a:t>
            </a:r>
            <a:r>
              <a:rPr lang="ru-RU" baseline="30000" dirty="0" smtClean="0"/>
              <a:t>0</a:t>
            </a:r>
            <a:r>
              <a:rPr lang="ru-RU" dirty="0" smtClean="0"/>
              <a:t>, 148</a:t>
            </a:r>
            <a:r>
              <a:rPr lang="ru-RU" baseline="30000" dirty="0" smtClean="0"/>
              <a:t>0</a:t>
            </a:r>
            <a:r>
              <a:rPr lang="ru-RU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13242" y="3429000"/>
          <a:ext cx="1526970" cy="792088"/>
        </p:xfrm>
        <a:graphic>
          <a:graphicData uri="http://schemas.openxmlformats.org/presentationml/2006/ole">
            <p:oleObj spid="_x0000_s2051" name="Формула" r:id="rId4" imgW="990360" imgH="4572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19672" y="14127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6012160" y="1124744"/>
          <a:ext cx="1008112" cy="324068"/>
        </p:xfrm>
        <a:graphic>
          <a:graphicData uri="http://schemas.openxmlformats.org/presentationml/2006/ole">
            <p:oleObj spid="_x0000_s2052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6012160" y="1700808"/>
          <a:ext cx="526212" cy="360040"/>
        </p:xfrm>
        <a:graphic>
          <a:graphicData uri="http://schemas.openxmlformats.org/presentationml/2006/ole">
            <p:oleObj spid="_x0000_s2053" name="Формула" r:id="rId6" imgW="241200" imgH="1648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8100391" y="3429000"/>
          <a:ext cx="781801" cy="288032"/>
        </p:xfrm>
        <a:graphic>
          <a:graphicData uri="http://schemas.openxmlformats.org/presentationml/2006/ole">
            <p:oleObj spid="_x0000_s2054" name="Формула" r:id="rId7" imgW="482400" imgH="177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339752" y="3933056"/>
          <a:ext cx="1647623" cy="346868"/>
        </p:xfrm>
        <a:graphic>
          <a:graphicData uri="http://schemas.openxmlformats.org/presentationml/2006/ole">
            <p:oleObj spid="_x0000_s2055" name="Формула" r:id="rId8" imgW="965160" imgH="2030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4375150" y="3933825"/>
          <a:ext cx="863600" cy="287338"/>
        </p:xfrm>
        <a:graphic>
          <a:graphicData uri="http://schemas.openxmlformats.org/presentationml/2006/ole">
            <p:oleObj spid="_x0000_s2056" name="Формула" r:id="rId9" imgW="5713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Указать ошибки, если они есть и сформулировать правильный ответ.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552" y="1772816"/>
            <a:ext cx="3240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39552" y="2348880"/>
            <a:ext cx="32403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259632" y="1844824"/>
            <a:ext cx="1656184" cy="1800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124744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Дано: </a:t>
            </a:r>
            <a:r>
              <a:rPr lang="ru-RU" sz="2000" i="1" dirty="0" smtClean="0"/>
              <a:t>а</a:t>
            </a:r>
            <a:r>
              <a:rPr lang="en-US" sz="2000" dirty="0" smtClean="0"/>
              <a:t>||</a:t>
            </a:r>
            <a:r>
              <a:rPr lang="ru-RU" sz="2000" i="1" dirty="0" smtClean="0"/>
              <a:t>в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ru-RU" sz="2000" dirty="0" smtClean="0"/>
              <a:t>Параллельны ли </a:t>
            </a:r>
            <a:r>
              <a:rPr lang="ru-RU" sz="2000" i="1" dirty="0" smtClean="0"/>
              <a:t>а и с? </a:t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1340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19168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528" y="378904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  в</a:t>
            </a:r>
            <a:r>
              <a:rPr lang="en-US" dirty="0" smtClean="0"/>
              <a:t>||</a:t>
            </a:r>
            <a:r>
              <a:rPr lang="ru-RU" dirty="0" smtClean="0"/>
              <a:t>с, так как  равны накрест лежащие углы при </a:t>
            </a:r>
            <a:r>
              <a:rPr lang="ru-RU" i="1" dirty="0" smtClean="0"/>
              <a:t>в</a:t>
            </a:r>
            <a:r>
              <a:rPr lang="en-US" dirty="0" smtClean="0"/>
              <a:t>||</a:t>
            </a:r>
            <a:r>
              <a:rPr lang="ru-RU" i="1" dirty="0" smtClean="0"/>
              <a:t>с </a:t>
            </a:r>
            <a:r>
              <a:rPr lang="ru-RU" dirty="0" smtClean="0"/>
              <a:t>и секущей </a:t>
            </a:r>
            <a:r>
              <a:rPr lang="en-US" i="1" dirty="0" smtClean="0"/>
              <a:t>d</a:t>
            </a:r>
            <a:r>
              <a:rPr lang="ru-RU" i="1" dirty="0" smtClean="0"/>
              <a:t>. </a:t>
            </a:r>
            <a:r>
              <a:rPr lang="ru-RU" dirty="0" smtClean="0"/>
              <a:t>Значит и </a:t>
            </a:r>
            <a:r>
              <a:rPr lang="ru-RU" i="1" dirty="0" smtClean="0"/>
              <a:t>а</a:t>
            </a:r>
            <a:r>
              <a:rPr lang="en-US" dirty="0" smtClean="0"/>
              <a:t>||</a:t>
            </a:r>
            <a:r>
              <a:rPr lang="en-US" i="1" dirty="0" smtClean="0"/>
              <a:t>c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3068960"/>
            <a:ext cx="32403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7544" y="26369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31640" y="3429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31" name="Дуга 30"/>
          <p:cNvSpPr/>
          <p:nvPr/>
        </p:nvSpPr>
        <p:spPr>
          <a:xfrm rot="7259092">
            <a:off x="2108213" y="2186182"/>
            <a:ext cx="504056" cy="432048"/>
          </a:xfrm>
          <a:prstGeom prst="arc">
            <a:avLst>
              <a:gd name="adj1" fmla="val 133707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8040684">
            <a:off x="1538007" y="2886002"/>
            <a:ext cx="504056" cy="432048"/>
          </a:xfrm>
          <a:prstGeom prst="arc">
            <a:avLst>
              <a:gd name="adj1" fmla="val 14786622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627784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r>
              <a:rPr lang="en-US" baseline="30000" dirty="0" smtClean="0"/>
              <a:t>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971600" y="26369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r>
              <a:rPr lang="en-US" baseline="30000" dirty="0" smtClean="0"/>
              <a:t>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88024" y="332656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Дано: </a:t>
            </a:r>
            <a:r>
              <a:rPr lang="ru-RU" sz="2000" i="1" dirty="0" smtClean="0"/>
              <a:t>а</a:t>
            </a:r>
            <a:r>
              <a:rPr lang="en-US" sz="2000" dirty="0" smtClean="0"/>
              <a:t>||</a:t>
            </a:r>
            <a:r>
              <a:rPr lang="ru-RU" sz="2000" i="1" dirty="0" smtClean="0"/>
              <a:t>в,</a:t>
            </a:r>
            <a:r>
              <a:rPr lang="ru-RU" sz="2000" dirty="0" smtClean="0"/>
              <a:t> угол 1 больше угла 2 в 2 раза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Найти:          , </a:t>
            </a:r>
            <a:endParaRPr lang="ru-RU" sz="20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580112" y="1268760"/>
          <a:ext cx="585142" cy="343867"/>
        </p:xfrm>
        <a:graphic>
          <a:graphicData uri="http://schemas.openxmlformats.org/presentationml/2006/ole">
            <p:oleObj spid="_x0000_s4098" name="Формула" r:id="rId3" imgW="215640" imgH="164880" progId="Equation.3">
              <p:embed/>
            </p:oleObj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539552" y="260648"/>
            <a:ext cx="3312368" cy="2376264"/>
            <a:chOff x="467544" y="1052736"/>
            <a:chExt cx="3312368" cy="237626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539552" y="1772816"/>
              <a:ext cx="324036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67544" y="2996952"/>
              <a:ext cx="324036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187624" y="1196752"/>
              <a:ext cx="1800200" cy="22322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9552" y="134076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7544" y="256490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в</a:t>
              </a:r>
              <a:endParaRPr lang="ru-RU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55776" y="10527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с</a:t>
              </a:r>
              <a:endParaRPr lang="ru-RU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59632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79712" y="170080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</p:grp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300192" y="1268760"/>
          <a:ext cx="436377" cy="298574"/>
        </p:xfrm>
        <a:graphic>
          <a:graphicData uri="http://schemas.openxmlformats.org/presentationml/2006/ole">
            <p:oleObj spid="_x0000_s4100" name="Формула" r:id="rId4" imgW="241200" imgH="16488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2606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30596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55576" y="4149080"/>
            <a:ext cx="3240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3568" y="5373216"/>
            <a:ext cx="324036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403648" y="3573016"/>
            <a:ext cx="1800200" cy="2232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5576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83568" y="49411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771800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475656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7744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15816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411760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907704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99792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259632" y="53012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619672" y="53012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3429000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Дано: </a:t>
            </a:r>
            <a:r>
              <a:rPr lang="ru-RU" sz="2000" i="1" dirty="0" smtClean="0"/>
              <a:t>а</a:t>
            </a:r>
            <a:r>
              <a:rPr lang="en-US" sz="2000" dirty="0" smtClean="0"/>
              <a:t>||</a:t>
            </a:r>
            <a:r>
              <a:rPr lang="ru-RU" sz="2000" i="1" dirty="0" smtClean="0"/>
              <a:t>в,</a:t>
            </a:r>
            <a:r>
              <a:rPr lang="ru-RU" sz="2000" dirty="0" smtClean="0"/>
              <a:t> угол 1 +угол 2 =122 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Найти:</a:t>
            </a:r>
            <a:endParaRPr lang="ru-RU" sz="2000" dirty="0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5436096" y="3861048"/>
          <a:ext cx="1105837" cy="360040"/>
        </p:xfrm>
        <a:graphic>
          <a:graphicData uri="http://schemas.openxmlformats.org/presentationml/2006/ole">
            <p:oleObj spid="_x0000_s4101" name="Формула" r:id="rId5" imgW="5457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10800000">
            <a:off x="755576" y="548680"/>
            <a:ext cx="2808312" cy="1224136"/>
          </a:xfrm>
          <a:prstGeom prst="parallelogram">
            <a:avLst>
              <a:gd name="adj" fmla="val 802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3326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2606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cxnSp>
        <p:nvCxnSpPr>
          <p:cNvPr id="9" name="Прямая соединительная линия 8"/>
          <p:cNvCxnSpPr>
            <a:endCxn id="5" idx="1"/>
          </p:cNvCxnSpPr>
          <p:nvPr/>
        </p:nvCxnSpPr>
        <p:spPr>
          <a:xfrm>
            <a:off x="1763688" y="548680"/>
            <a:ext cx="792088" cy="12647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6064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 А</a:t>
            </a:r>
            <a:r>
              <a:rPr lang="en-US" dirty="0" smtClean="0"/>
              <a:t>D||</a:t>
            </a:r>
            <a:r>
              <a:rPr lang="ru-RU" dirty="0" smtClean="0"/>
              <a:t>ВС, </a:t>
            </a:r>
          </a:p>
          <a:p>
            <a:endParaRPr lang="ru-RU" dirty="0"/>
          </a:p>
          <a:p>
            <a:r>
              <a:rPr lang="ru-RU" dirty="0" smtClean="0"/>
              <a:t>Найти: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23728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5486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156176" y="260648"/>
          <a:ext cx="2078715" cy="402332"/>
        </p:xfrm>
        <a:graphic>
          <a:graphicData uri="http://schemas.openxmlformats.org/presentationml/2006/ole">
            <p:oleObj spid="_x0000_s5122" name="Формула" r:id="rId3" imgW="118080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364088" y="764704"/>
          <a:ext cx="936104" cy="364040"/>
        </p:xfrm>
        <a:graphic>
          <a:graphicData uri="http://schemas.openxmlformats.org/presentationml/2006/ole">
            <p:oleObj spid="_x0000_s5123" name="Формула" r:id="rId4" imgW="457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195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Server2</cp:lastModifiedBy>
  <cp:revision>10</cp:revision>
  <dcterms:created xsi:type="dcterms:W3CDTF">2012-02-20T16:56:24Z</dcterms:created>
  <dcterms:modified xsi:type="dcterms:W3CDTF">2012-02-21T07:23:19Z</dcterms:modified>
</cp:coreProperties>
</file>