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8" r:id="rId10"/>
    <p:sldId id="269" r:id="rId11"/>
    <p:sldId id="267" r:id="rId12"/>
    <p:sldId id="266" r:id="rId13"/>
    <p:sldId id="261" r:id="rId14"/>
    <p:sldId id="262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12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106907-821E-4F12-B121-348F7439C2F4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5128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Формы работы с родителями учащихся начальных классов</a:t>
            </a:r>
          </a:p>
          <a:p>
            <a:pPr algn="ctr"/>
            <a:endParaRPr lang="ru-RU" sz="2800" b="1" i="1" dirty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  <a:p>
            <a:r>
              <a:rPr lang="ru-RU" sz="2800" b="1" i="1" dirty="0"/>
              <a:t>у</a:t>
            </a:r>
            <a:r>
              <a:rPr lang="ru-RU" sz="2800" b="1" i="1" dirty="0" smtClean="0"/>
              <a:t>читель начальных классов</a:t>
            </a:r>
          </a:p>
          <a:p>
            <a:r>
              <a:rPr lang="ru-RU" sz="2800" b="1" i="1" dirty="0" smtClean="0"/>
              <a:t>Е. В. Федорова 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2791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Правила и принципы общения с родителями.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1. Оставьте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за дверью своё плохое настроение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2. Поблагодарите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всех, кто нашёл время прийти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3. Родительское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собрание должно просвещать родителей, а не констатировать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ошибки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 неудачи детей.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2.     Тема собрания должна учитывать возрастные особенности детей.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3.     Собрание должно носить как теоретический, так и практический характер: анализ ситуаций, тренинги, дискуссии и т. 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4.     Собрание не должно заниматься обсуждением и осуждением личностей учащихся.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●      Помнить, что их дети - самое дорогое в жизни. Быть умной и тактичной. Постараться не обидеть и не унизить их достоинство.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●       Каждая встреча должна стать для родителей полезной и результативной. Каждое собрание - вооружить их новыми знаниями в области педагогики, психологии, процесса обучения.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●      Только в содружестве с родителями можно добиться хороших результатов.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39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75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25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75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25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75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Опрос-беседа с родителями и учащимися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360040"/>
          </a:xfrm>
        </p:spPr>
        <p:txBody>
          <a:bodyPr/>
          <a:lstStyle/>
          <a:p>
            <a:r>
              <a:rPr lang="ru-RU" dirty="0" smtClean="0"/>
              <a:t>Вопросы для родителей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124745"/>
            <a:ext cx="4041775" cy="3600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Вопросы для учащихся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4040188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Мальчик или девочка?</a:t>
            </a:r>
          </a:p>
          <a:p>
            <a:r>
              <a:rPr lang="ru-RU" sz="1400" dirty="0" smtClean="0"/>
              <a:t>Любимое блюдо ребёнка?</a:t>
            </a:r>
          </a:p>
          <a:p>
            <a:r>
              <a:rPr lang="ru-RU" sz="1400" dirty="0" smtClean="0"/>
              <a:t>Любимая сказка?</a:t>
            </a:r>
          </a:p>
          <a:p>
            <a:r>
              <a:rPr lang="ru-RU" sz="1400" dirty="0" smtClean="0"/>
              <a:t>Цвет глаз ребёнка?</a:t>
            </a:r>
          </a:p>
          <a:p>
            <a:r>
              <a:rPr lang="ru-RU" sz="1400" dirty="0" smtClean="0"/>
              <a:t>Каковы волосы ребёнка на ощупь?</a:t>
            </a:r>
          </a:p>
          <a:p>
            <a:r>
              <a:rPr lang="ru-RU" sz="1400" dirty="0" smtClean="0"/>
              <a:t>Как часто Вы гладите ребёнка по голове?</a:t>
            </a:r>
          </a:p>
          <a:p>
            <a:r>
              <a:rPr lang="ru-RU" sz="1400" dirty="0" smtClean="0"/>
              <a:t>Как обычно засыпает ребёнок:</a:t>
            </a:r>
          </a:p>
          <a:p>
            <a:pPr marL="0" indent="0">
              <a:buNone/>
            </a:pPr>
            <a:r>
              <a:rPr lang="ru-RU" sz="1400" dirty="0" smtClean="0"/>
              <a:t>            а) «Сижу рядом с ним на кровати».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б) «Засыпает под мою сказку».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в) «Засыпает под общую беседу».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г) «Засыпает под моё пение».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д) «Засыпает самостоятельно».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е) «Мне некогда укладывать спать, да и 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не хочется».</a:t>
            </a:r>
          </a:p>
          <a:p>
            <a:r>
              <a:rPr lang="ru-RU" sz="1400" dirty="0" smtClean="0"/>
              <a:t>Есть ли у ребёнка вредные привычки, в каком возрасте они возникли (</a:t>
            </a:r>
            <a:r>
              <a:rPr lang="ru-RU" sz="1400" i="1" dirty="0" smtClean="0"/>
              <a:t>сосёт палец, грызёт ногти и др</a:t>
            </a:r>
            <a:r>
              <a:rPr lang="ru-RU" sz="1400" dirty="0" smtClean="0"/>
              <a:t>.)?</a:t>
            </a:r>
          </a:p>
          <a:p>
            <a:r>
              <a:rPr lang="ru-RU" sz="1400" dirty="0" smtClean="0"/>
              <a:t>Знаете ли Вы, каков ваш ребёнок в общении с товарищами?</a:t>
            </a:r>
          </a:p>
          <a:p>
            <a:r>
              <a:rPr lang="ru-RU" sz="1400" dirty="0" smtClean="0"/>
              <a:t>Стремитесь ли Вы наблюдать за своим ребёнком во время его общения с товарищами, делая </a:t>
            </a:r>
            <a:r>
              <a:rPr lang="ru-RU" sz="1400" dirty="0"/>
              <a:t>это не </a:t>
            </a:r>
            <a:r>
              <a:rPr lang="ru-RU" sz="1400" dirty="0" smtClean="0"/>
              <a:t>заметно.  Напишите фамилию и имя наиболее близких друзей ребёнка.(</a:t>
            </a:r>
            <a:r>
              <a:rPr lang="ru-RU" sz="1400" i="1" dirty="0" smtClean="0"/>
              <a:t>да, нет, зачем мне это нужно?)</a:t>
            </a:r>
            <a:r>
              <a:rPr lang="ru-RU" sz="1400" dirty="0" smtClean="0"/>
              <a:t> </a:t>
            </a:r>
            <a:r>
              <a:rPr lang="ru-RU" sz="1400" i="1" dirty="0" smtClean="0"/>
              <a:t>  </a:t>
            </a:r>
            <a:r>
              <a:rPr lang="ru-RU" sz="1400" dirty="0" smtClean="0"/>
              <a:t>               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48965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Фамилия, имя.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Твоё любимое блюдо?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Твоя любимая </a:t>
            </a:r>
            <a:r>
              <a:rPr lang="ru-RU" sz="1400" dirty="0"/>
              <a:t>сказка?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Цвет твоих глаз?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Каковы у тебя </a:t>
            </a:r>
            <a:r>
              <a:rPr lang="ru-RU" sz="1400" dirty="0"/>
              <a:t>волосы </a:t>
            </a:r>
            <a:r>
              <a:rPr lang="ru-RU" sz="1400" dirty="0" smtClean="0"/>
              <a:t>на </a:t>
            </a:r>
            <a:r>
              <a:rPr lang="ru-RU" sz="1400" dirty="0"/>
              <a:t>ощупь?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/>
              <a:t>Как часто </a:t>
            </a:r>
            <a:r>
              <a:rPr lang="ru-RU" sz="1400" dirty="0" smtClean="0"/>
              <a:t>тебя гладят по </a:t>
            </a:r>
            <a:r>
              <a:rPr lang="ru-RU" sz="1400" dirty="0"/>
              <a:t>голове</a:t>
            </a:r>
            <a:r>
              <a:rPr lang="ru-RU" sz="1400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/>
              <a:t>Как обычно </a:t>
            </a:r>
            <a:r>
              <a:rPr lang="ru-RU" sz="1400" dirty="0" smtClean="0"/>
              <a:t>ты засыпаешь: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а) родители сидят рядом со мной на кровати;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б) засыпаю под сказку (мамы, </a:t>
            </a:r>
            <a:r>
              <a:rPr lang="ru-RU" sz="1400" dirty="0" err="1" smtClean="0"/>
              <a:t>папы,бабушки</a:t>
            </a:r>
            <a:r>
              <a:rPr lang="ru-RU" sz="1400" dirty="0" smtClean="0"/>
              <a:t>)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в)засыпаю под беседу с родителями;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г) засыпаю сам(а).</a:t>
            </a:r>
          </a:p>
          <a:p>
            <a:r>
              <a:rPr lang="ru-RU" sz="1400" dirty="0"/>
              <a:t>Есть ли у </a:t>
            </a:r>
            <a:r>
              <a:rPr lang="ru-RU" sz="1400" dirty="0" smtClean="0"/>
              <a:t>тебя  </a:t>
            </a:r>
            <a:r>
              <a:rPr lang="ru-RU" sz="1400" dirty="0"/>
              <a:t>вредные </a:t>
            </a:r>
            <a:r>
              <a:rPr lang="ru-RU" sz="1400" dirty="0" smtClean="0"/>
              <a:t>привычки? </a:t>
            </a:r>
            <a:r>
              <a:rPr lang="ru-RU" sz="1400" dirty="0"/>
              <a:t>(</a:t>
            </a:r>
            <a:r>
              <a:rPr lang="ru-RU" sz="1400" i="1" dirty="0" smtClean="0"/>
              <a:t>сосёшь </a:t>
            </a:r>
            <a:r>
              <a:rPr lang="ru-RU" sz="1400" i="1" dirty="0"/>
              <a:t>палец, </a:t>
            </a:r>
            <a:r>
              <a:rPr lang="ru-RU" sz="1400" i="1" dirty="0" smtClean="0"/>
              <a:t>грызёшь ногти, ещё какие-нибудь)</a:t>
            </a:r>
          </a:p>
          <a:p>
            <a:r>
              <a:rPr lang="ru-RU" sz="1400" dirty="0" smtClean="0"/>
              <a:t>Как ты ведёшь себя с ребятами? (</a:t>
            </a:r>
            <a:r>
              <a:rPr lang="ru-RU" sz="1400" i="1" dirty="0" smtClean="0"/>
              <a:t>общителен, стесняешься, любишь руководить другими…)</a:t>
            </a:r>
          </a:p>
          <a:p>
            <a:r>
              <a:rPr lang="ru-RU" sz="1400" dirty="0" smtClean="0"/>
              <a:t>Напиши </a:t>
            </a:r>
            <a:r>
              <a:rPr lang="ru-RU" sz="1400" dirty="0"/>
              <a:t>фамилию и имя наиболее </a:t>
            </a:r>
            <a:r>
              <a:rPr lang="ru-RU" sz="1400" dirty="0" smtClean="0"/>
              <a:t>близких твоих  друзей.</a:t>
            </a:r>
            <a:endParaRPr lang="ru-RU" sz="1400" i="1" dirty="0" smtClean="0"/>
          </a:p>
          <a:p>
            <a:endParaRPr lang="ru-RU" sz="1400" dirty="0" smtClean="0"/>
          </a:p>
          <a:p>
            <a:pPr marL="0" indent="0">
              <a:buNone/>
            </a:pPr>
            <a:r>
              <a:rPr lang="ru-RU" sz="1400" i="1" dirty="0" smtClean="0"/>
              <a:t> </a:t>
            </a:r>
            <a:endParaRPr lang="ru-RU" sz="1400" dirty="0" smtClean="0"/>
          </a:p>
          <a:p>
            <a:pPr>
              <a:buFont typeface="Wingdings" pitchFamily="2" charset="2"/>
              <a:buChar char="§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149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7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25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25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825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75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25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750"/>
                            </p:stCondLst>
                            <p:childTnLst>
                              <p:par>
                                <p:cTn id="1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2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8250"/>
                            </p:stCondLst>
                            <p:childTnLst>
                              <p:par>
                                <p:cTn id="1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2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2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2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2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25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25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750"/>
                            </p:stCondLst>
                            <p:childTnLst>
                              <p:par>
                                <p:cTn id="2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2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2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2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/>
              <a:t>Результаты предварительного анкетирования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4040188" cy="875376"/>
          </a:xfrm>
        </p:spPr>
        <p:txBody>
          <a:bodyPr/>
          <a:lstStyle/>
          <a:p>
            <a:pPr algn="ctr"/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к родительскому собранию по проблеме: «Поощрение и наказание ребёнка».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2класс (март-май</a:t>
            </a: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68761"/>
            <a:ext cx="4041775" cy="72007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500" u="sng" dirty="0"/>
              <a:t> </a:t>
            </a: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к родительскому собранию по проблеме: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Семейное неблагополучие и дефекты воспитания в семье».</a:t>
            </a:r>
          </a:p>
          <a:p>
            <a:pPr algn="ctr"/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</a:rPr>
              <a:t>класс</a:t>
            </a:r>
            <a:endParaRPr lang="ru-RU" sz="12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18708855"/>
              </p:ext>
            </p:extLst>
          </p:nvPr>
        </p:nvGraphicFramePr>
        <p:xfrm>
          <a:off x="323528" y="2492896"/>
          <a:ext cx="3960441" cy="3312367"/>
        </p:xfrm>
        <a:graphic>
          <a:graphicData uri="http://schemas.openxmlformats.org/drawingml/2006/table">
            <a:tbl>
              <a:tblPr firstRow="1" firstCol="1" bandRow="1"/>
              <a:tblGrid>
                <a:gridCol w="282291"/>
                <a:gridCol w="1662382"/>
                <a:gridCol w="2015768"/>
              </a:tblGrid>
              <a:tr h="437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 анкеты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результатов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тебя наказывают, то как?</a:t>
                      </a: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разрешают играть в компьютер – 34%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беседуют – 32%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ругают – 25%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наказывают – 5%</a:t>
                      </a:r>
                    </a:p>
                    <a:p>
                      <a:pPr marL="914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тебя поощряют, то как?</a:t>
                      </a: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похвалой – 27%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подарком – 24%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деньгами – 47%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«Нельзя», которые бы ты хотел иметь в своей семье, когда тебя наказывают.</a:t>
                      </a: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 лишать игры на компьютере – 89%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 ругать – 52%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 лишать телепередач – 45%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3" y="1988840"/>
            <a:ext cx="4186808" cy="468052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3600" b="1" dirty="0"/>
              <a:t>Что тебе дороже всего в жизни?</a:t>
            </a:r>
          </a:p>
          <a:p>
            <a:pPr marL="0" lvl="0" indent="0">
              <a:buNone/>
            </a:pPr>
            <a:r>
              <a:rPr lang="ru-RU" sz="3600" dirty="0"/>
              <a:t>Семья, родные – 94%</a:t>
            </a:r>
          </a:p>
          <a:p>
            <a:pPr marL="0" lvl="0" indent="0">
              <a:buNone/>
            </a:pPr>
            <a:r>
              <a:rPr lang="ru-RU" sz="3600" dirty="0"/>
              <a:t>Друзья, одноклассники – 33%</a:t>
            </a:r>
          </a:p>
          <a:p>
            <a:pPr marL="0" lvl="0" indent="0">
              <a:buNone/>
            </a:pPr>
            <a:r>
              <a:rPr lang="ru-RU" sz="3600" dirty="0"/>
              <a:t>Жизнь – 22%</a:t>
            </a:r>
          </a:p>
          <a:p>
            <a:pPr marL="0" lvl="0" indent="0">
              <a:buNone/>
            </a:pPr>
            <a:r>
              <a:rPr lang="ru-RU" sz="3600" dirty="0"/>
              <a:t>Дружба – 11%</a:t>
            </a:r>
          </a:p>
          <a:p>
            <a:pPr marL="0" lvl="0" indent="0">
              <a:buNone/>
            </a:pPr>
            <a:r>
              <a:rPr lang="ru-RU" sz="3600" dirty="0"/>
              <a:t> Учёба – 11%</a:t>
            </a:r>
          </a:p>
          <a:p>
            <a:pPr marL="0" lvl="0" indent="0">
              <a:buNone/>
            </a:pPr>
            <a:r>
              <a:rPr lang="ru-RU" sz="3600" b="1" dirty="0"/>
              <a:t>Что тебе больше всего нравится в твоей семье?</a:t>
            </a:r>
          </a:p>
          <a:p>
            <a:pPr marL="0" lvl="0" indent="0">
              <a:buNone/>
            </a:pPr>
            <a:r>
              <a:rPr lang="ru-RU" sz="3600" dirty="0"/>
              <a:t>Любовь друг к другу – 56%</a:t>
            </a:r>
          </a:p>
          <a:p>
            <a:pPr marL="0" lvl="0" indent="0">
              <a:buNone/>
            </a:pPr>
            <a:r>
              <a:rPr lang="ru-RU" sz="3600" dirty="0"/>
              <a:t>Доброта – 33%</a:t>
            </a:r>
          </a:p>
          <a:p>
            <a:pPr marL="0" lvl="0" indent="0">
              <a:buNone/>
            </a:pPr>
            <a:r>
              <a:rPr lang="ru-RU" sz="3600" dirty="0"/>
              <a:t>Забота, помощь – 16%</a:t>
            </a:r>
          </a:p>
          <a:p>
            <a:pPr marL="0" lvl="0" indent="0">
              <a:buNone/>
            </a:pPr>
            <a:r>
              <a:rPr lang="ru-RU" sz="3600" dirty="0"/>
              <a:t>Понимание, нежность – 12%</a:t>
            </a:r>
          </a:p>
          <a:p>
            <a:pPr marL="0" lvl="0" indent="0">
              <a:buNone/>
            </a:pPr>
            <a:r>
              <a:rPr lang="ru-RU" sz="3600" dirty="0"/>
              <a:t>Весёлость – 11%</a:t>
            </a:r>
          </a:p>
          <a:p>
            <a:pPr marL="0" lvl="0" indent="0">
              <a:buNone/>
            </a:pPr>
            <a:r>
              <a:rPr lang="ru-RU" sz="3600" b="1" dirty="0"/>
              <a:t>Что пожелали бы своей семье?</a:t>
            </a:r>
          </a:p>
          <a:p>
            <a:pPr marL="0" lvl="0" indent="0">
              <a:buNone/>
            </a:pPr>
            <a:r>
              <a:rPr lang="ru-RU" sz="3600" dirty="0"/>
              <a:t>Счастья – 40%</a:t>
            </a:r>
          </a:p>
          <a:p>
            <a:pPr marL="0" lvl="0" indent="0">
              <a:buNone/>
            </a:pPr>
            <a:r>
              <a:rPr lang="ru-RU" sz="3600" dirty="0"/>
              <a:t>Любви – 35%</a:t>
            </a:r>
          </a:p>
          <a:p>
            <a:pPr marL="0" lvl="0" indent="0">
              <a:buNone/>
            </a:pPr>
            <a:r>
              <a:rPr lang="ru-RU" sz="3600" dirty="0"/>
              <a:t>Чтобы не ругались – 20%</a:t>
            </a:r>
          </a:p>
          <a:p>
            <a:pPr marL="0" lvl="0" indent="0">
              <a:buNone/>
            </a:pPr>
            <a:r>
              <a:rPr lang="ru-RU" sz="3600" dirty="0"/>
              <a:t>Не разочаровываться, не печалиться – 11%</a:t>
            </a:r>
          </a:p>
          <a:p>
            <a:pPr marL="0" lvl="0" indent="0">
              <a:buNone/>
            </a:pPr>
            <a:r>
              <a:rPr lang="ru-RU" sz="3600" dirty="0"/>
              <a:t>Больше денег, богатства – 9%</a:t>
            </a:r>
          </a:p>
          <a:p>
            <a:pPr marL="0" lvl="0" indent="0">
              <a:buNone/>
            </a:pPr>
            <a:r>
              <a:rPr lang="ru-RU" sz="3600" dirty="0"/>
              <a:t>Быть вместе, богатства, смелости, оставаться такими же – 5%</a:t>
            </a:r>
          </a:p>
          <a:p>
            <a:pPr marL="0" lvl="0" indent="0">
              <a:buNone/>
            </a:pPr>
            <a:r>
              <a:rPr lang="ru-RU" sz="3600" b="1" dirty="0"/>
              <a:t>К кому бы обратились за помощью, советом, поддержкой?</a:t>
            </a:r>
          </a:p>
          <a:p>
            <a:pPr marL="0" lvl="0" indent="0">
              <a:buNone/>
            </a:pPr>
            <a:r>
              <a:rPr lang="ru-RU" sz="3600" dirty="0"/>
              <a:t>  К друзьям – 61%</a:t>
            </a:r>
          </a:p>
          <a:p>
            <a:pPr marL="0" lvl="0" indent="0">
              <a:buNone/>
            </a:pPr>
            <a:r>
              <a:rPr lang="ru-RU" sz="3600" dirty="0"/>
              <a:t>К родителям – 39%</a:t>
            </a:r>
          </a:p>
          <a:p>
            <a:pPr marL="0" lvl="0" indent="0">
              <a:buNone/>
            </a:pPr>
            <a:r>
              <a:rPr lang="ru-RU" sz="3600" dirty="0"/>
              <a:t>Именно к маме – 35%</a:t>
            </a:r>
          </a:p>
          <a:p>
            <a:pPr marL="0" lvl="0" indent="0">
              <a:buNone/>
            </a:pPr>
            <a:r>
              <a:rPr lang="ru-RU" sz="3600" dirty="0"/>
              <a:t>К другим взрослым – 6%</a:t>
            </a:r>
          </a:p>
          <a:p>
            <a:pPr marL="0" lvl="0" indent="0">
              <a:buNone/>
            </a:pPr>
            <a:r>
              <a:rPr lang="ru-RU" sz="3600" b="1" dirty="0"/>
              <a:t>В кого бы ты хотел превратиться и почему?</a:t>
            </a:r>
          </a:p>
          <a:p>
            <a:pPr marL="0" lvl="0" indent="0">
              <a:buNone/>
            </a:pPr>
            <a:r>
              <a:rPr lang="ru-RU" sz="3600" dirty="0"/>
              <a:t>В маму, чтобы дети любили.</a:t>
            </a:r>
          </a:p>
          <a:p>
            <a:pPr marL="0" lvl="0" indent="0">
              <a:buNone/>
            </a:pPr>
            <a:r>
              <a:rPr lang="ru-RU" sz="3600" dirty="0"/>
              <a:t>В фею, чтобы хорошо учиться.</a:t>
            </a:r>
          </a:p>
          <a:p>
            <a:pPr marL="0" lvl="0" indent="0">
              <a:buNone/>
            </a:pPr>
            <a:r>
              <a:rPr lang="ru-RU" sz="3600" dirty="0"/>
              <a:t>В волшебника, чтобы улучшить мир, навести порядок и красоту.</a:t>
            </a:r>
          </a:p>
          <a:p>
            <a:pPr marL="0" lvl="0" indent="0">
              <a:buNone/>
            </a:pPr>
            <a:r>
              <a:rPr lang="ru-RU" sz="3600" dirty="0"/>
              <a:t>В пингвина, потому что Антарктида такая загадочная, а мне хотелось бы её увидеть.</a:t>
            </a:r>
          </a:p>
          <a:p>
            <a:pPr marL="0" lvl="0" indent="0">
              <a:buNone/>
            </a:pPr>
            <a:r>
              <a:rPr lang="ru-RU" sz="3600" dirty="0"/>
              <a:t>В доброе существо, которое помогало бы добрым людям в разрешении их проблем.</a:t>
            </a:r>
          </a:p>
          <a:p>
            <a:pPr marL="0" lvl="0" indent="0">
              <a:buNone/>
            </a:pPr>
            <a:r>
              <a:rPr lang="ru-RU" sz="3600" dirty="0"/>
              <a:t>В учителя. За учителями вся надежда на будущее.</a:t>
            </a:r>
          </a:p>
          <a:p>
            <a:pPr marL="0" lvl="0" indent="0">
              <a:buNone/>
            </a:pPr>
            <a:r>
              <a:rPr lang="ru-RU" sz="3600" dirty="0"/>
              <a:t>В ангела, в кошку, в тигра, в птицу, в щенка, в оленя </a:t>
            </a:r>
            <a:r>
              <a:rPr lang="ru-RU" sz="3600" dirty="0" err="1"/>
              <a:t>идр</a:t>
            </a:r>
            <a:r>
              <a:rPr lang="ru-RU" sz="3600" dirty="0"/>
              <a:t>.</a:t>
            </a:r>
          </a:p>
          <a:p>
            <a:endParaRPr lang="ru-RU" sz="1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189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25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25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25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75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25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7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25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75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25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75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25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75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25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75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75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25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75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25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75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25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25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75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25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75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2808312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Формы работы внеурочной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2808312" cy="5256584"/>
          </a:xfrm>
        </p:spPr>
        <p:txBody>
          <a:bodyPr>
            <a:normAutofit lnSpcReduction="10000"/>
          </a:bodyPr>
          <a:lstStyle/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дни творчества детей и родителей;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открытые </a:t>
            </a:r>
            <a:r>
              <a:rPr lang="ru-RU" sz="2000" dirty="0" smtClean="0">
                <a:solidFill>
                  <a:srgbClr val="7030A0"/>
                </a:solidFill>
              </a:rPr>
              <a:t>уроки; </a:t>
            </a:r>
            <a:endParaRPr lang="ru-RU" sz="2000" dirty="0">
              <a:solidFill>
                <a:srgbClr val="7030A0"/>
              </a:solidFill>
            </a:endParaRP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 внеклассные мероприятия;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помощь в организации и проведении внеклассных дел и укреплении материальной базы класса;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совместные праздники;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походы, экскурсии в природу;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игры-соревнования.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498236" y="1175446"/>
            <a:ext cx="4617720" cy="393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06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Повысить педагогическую культуру родителей как основы раскрытия творческого потенциала </a:t>
            </a:r>
            <a:r>
              <a:rPr lang="ru-RU" sz="2400" dirty="0" smtClean="0"/>
              <a:t>родителей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48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Содействовать возрождению лучших отечественных традиций семейного воспитания и восстановлению традиционного уклада </a:t>
            </a:r>
            <a:r>
              <a:rPr lang="ru-RU" sz="2400" dirty="0" smtClean="0"/>
              <a:t>жизни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316288" cy="344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700" dirty="0" smtClean="0"/>
              <a:t>- развить </a:t>
            </a:r>
            <a:r>
              <a:rPr lang="ru-RU" sz="2700" dirty="0"/>
              <a:t>систему сотрудничества с семьей в интересах </a:t>
            </a:r>
            <a:r>
              <a:rPr lang="ru-RU" sz="2700" dirty="0" smtClean="0"/>
              <a:t>ребёнка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sz="2700" dirty="0" smtClean="0"/>
              <a:t>    - сформировать </a:t>
            </a:r>
            <a:r>
              <a:rPr lang="ru-RU" sz="2700" dirty="0"/>
              <a:t>общие подходы к </a:t>
            </a:r>
            <a:r>
              <a:rPr lang="ru-RU" sz="2700" dirty="0" smtClean="0"/>
              <a:t>воспитанию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4172272" cy="3397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●      Развить систему совместного изучения личности ребёнка, его психологических особенностей</a:t>
            </a:r>
            <a:r>
              <a:rPr lang="ru-RU" sz="2400" dirty="0" smtClean="0"/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●      Организовать помощь в обучении, физическом и духовном развитии обучающегося;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20887"/>
            <a:ext cx="4038600" cy="3934037"/>
          </a:xfrm>
        </p:spPr>
        <p:txBody>
          <a:bodyPr/>
          <a:lstStyle/>
          <a:p>
            <a:r>
              <a:rPr lang="ru-RU" sz="2400" dirty="0">
                <a:solidFill>
                  <a:srgbClr val="646B86"/>
                </a:solidFill>
                <a:latin typeface="Calibri"/>
                <a:ea typeface="+mj-ea"/>
                <a:cs typeface="+mj-cs"/>
              </a:rPr>
              <a:t>Создать благоприятный климат в семье, эмоциональный комфорт для ребёнка в школе и за её пределами.</a:t>
            </a:r>
            <a:endParaRPr lang="ru-RU" dirty="0"/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622824"/>
            <a:ext cx="4035829" cy="3029989"/>
          </a:xfrm>
        </p:spPr>
      </p:pic>
    </p:spTree>
    <p:extLst>
      <p:ext uri="{BB962C8B-B14F-4D97-AF65-F5344CB8AC3E}">
        <p14:creationId xmlns:p14="http://schemas.microsoft.com/office/powerpoint/2010/main" val="32197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заключение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403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Основа  </a:t>
            </a:r>
            <a:r>
              <a:rPr lang="ru-RU" dirty="0" smtClean="0"/>
              <a:t>учебно-воспитательной </a:t>
            </a:r>
            <a:r>
              <a:rPr lang="ru-RU" dirty="0"/>
              <a:t>работы – союз учителя, родителей и ребёнка. Именно в начальной школе так важен контакт учителя и родителей. Ведь ребёнок – это не только объект, но и субъект воспитательного процесса.  И поэтому </a:t>
            </a:r>
            <a:r>
              <a:rPr lang="ru-RU" dirty="0" smtClean="0"/>
              <a:t>всеми </a:t>
            </a:r>
            <a:r>
              <a:rPr lang="ru-RU" dirty="0"/>
              <a:t>доступными средствами </a:t>
            </a:r>
            <a:r>
              <a:rPr lang="ru-RU" dirty="0" smtClean="0"/>
              <a:t>учителю необходимо достигать </a:t>
            </a:r>
            <a:r>
              <a:rPr lang="ru-RU" dirty="0"/>
              <a:t>взаимодействия, согласия с родителями в воспитании общей культуры, </a:t>
            </a:r>
            <a:r>
              <a:rPr lang="ru-RU" dirty="0" smtClean="0"/>
              <a:t> в создании эмоционально-благоприятного климата, ориентирующего </a:t>
            </a:r>
            <a:r>
              <a:rPr lang="ru-RU" dirty="0"/>
              <a:t>на общечеловеческие </a:t>
            </a:r>
            <a:r>
              <a:rPr lang="ru-RU" dirty="0" smtClean="0"/>
              <a:t>ценности для достижения хороших результатов работы сотрудничества с родителями .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3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851648" cy="1152128"/>
          </a:xfrm>
        </p:spPr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92896"/>
            <a:ext cx="7854696" cy="403244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ассмотреть наиболее </a:t>
            </a:r>
            <a:r>
              <a:rPr lang="ru-RU" dirty="0"/>
              <a:t>эффективные </a:t>
            </a:r>
            <a:r>
              <a:rPr lang="ru-RU" dirty="0" smtClean="0"/>
              <a:t>формы и методы работы с родителями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/>
              <a:t>разнообразить формы, методы и приёмы ведения родительских собраний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овысить уровень сплочённости и заинтересованности родительского коллектива класса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3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013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формы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взаимодействия с родителями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3200" dirty="0" smtClean="0"/>
              <a:t>    </a:t>
            </a:r>
            <a:r>
              <a:rPr lang="ru-RU" sz="3200" dirty="0"/>
              <a:t>-родительские собрания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/>
              <a:t>    </a:t>
            </a:r>
            <a:r>
              <a:rPr lang="ru-RU" sz="3200" dirty="0" smtClean="0"/>
              <a:t>-</a:t>
            </a:r>
            <a:r>
              <a:rPr lang="ru-RU" sz="3200" dirty="0"/>
              <a:t>индивидуальные беседы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/>
              <a:t>    -посещения на дому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/>
              <a:t>    -совместная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676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52736"/>
            <a:ext cx="7772400" cy="1224136"/>
          </a:xfrm>
        </p:spPr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0888"/>
            <a:ext cx="7772400" cy="3744416"/>
          </a:xfrm>
        </p:spPr>
        <p:txBody>
          <a:bodyPr/>
          <a:lstStyle/>
          <a:p>
            <a:r>
              <a:rPr lang="ru-RU" dirty="0" smtClean="0"/>
              <a:t>Цель:  установление и совершенствование правильных  взаимных отношений родителей учащихся класса, педагогов и администрации школы для решения учебно-воспитательных задач общеобразовательного  учреждения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440160"/>
          </a:xfrm>
        </p:spPr>
        <p:txBody>
          <a:bodyPr/>
          <a:lstStyle/>
          <a:p>
            <a:pPr algn="ctr"/>
            <a:r>
              <a:rPr lang="ru-RU" sz="4000" dirty="0" smtClean="0"/>
              <a:t>Этапы проведения родительского собрания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7772400" cy="4680520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Подготовительный этап </a:t>
            </a:r>
            <a:r>
              <a:rPr lang="ru-RU" dirty="0" smtClean="0"/>
              <a:t>(наблюдение за учащимися класса, подготовка оснащения родительского собрания, подготовка текста  беседы, разработка сценария проведения родительского собрания)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Организационный этап </a:t>
            </a:r>
            <a:r>
              <a:rPr lang="ru-RU" dirty="0" smtClean="0"/>
              <a:t>(оповестить родителей о цели, плане проведения собрания, сообщение регламента, выбор ответственного за проведение протокола)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Ознакомление родителей с учебными достижениями их детей </a:t>
            </a:r>
            <a:r>
              <a:rPr lang="ru-RU" dirty="0" smtClean="0"/>
              <a:t>(информирование родителей об учебных достижениях класса)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Проведение педагогического всеобуча для родителей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Социологический опрос </a:t>
            </a:r>
            <a:r>
              <a:rPr lang="ru-RU" dirty="0" smtClean="0"/>
              <a:t>(организация анкетирования родителей)</a:t>
            </a:r>
          </a:p>
        </p:txBody>
      </p:sp>
    </p:spTree>
    <p:extLst>
      <p:ext uri="{BB962C8B-B14F-4D97-AF65-F5344CB8AC3E}">
        <p14:creationId xmlns:p14="http://schemas.microsoft.com/office/powerpoint/2010/main" val="33094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724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7772400" cy="5904656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Выступление  представителей родительского комитета или инициативной группы родителей </a:t>
            </a:r>
            <a:r>
              <a:rPr lang="ru-RU" dirty="0" smtClean="0"/>
              <a:t>(освещать деятельность групп родителей за определённый промежуток  времени, планирование предстоящих мероприятий, информация для общего обсуждения)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Ознакомление родителей с состоянием воспитательного процесса </a:t>
            </a:r>
            <a:r>
              <a:rPr lang="ru-RU" dirty="0" smtClean="0"/>
              <a:t>(информация об уровне воспитанности учащихся, предлагаются действия для реализации определённой задачи, объявляются благодарности родителям учащихся)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Подведение итогов родительского собрания </a:t>
            </a:r>
            <a:r>
              <a:rPr lang="ru-RU" dirty="0" smtClean="0"/>
              <a:t>(экспресс –опрос родителей, учителем, зачитывание решения собрания)  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Анализ итогов родительского собрания </a:t>
            </a:r>
            <a:r>
              <a:rPr lang="ru-RU" dirty="0" smtClean="0"/>
              <a:t>(классный руководитель анализирует результаты опроса, ход проведённого собрания, определяет наиболее важные этапы для проведения следующего родительского собрания)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6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Тематика классных родительских собраний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2344492"/>
              </p:ext>
            </p:extLst>
          </p:nvPr>
        </p:nvGraphicFramePr>
        <p:xfrm>
          <a:off x="457200" y="1556792"/>
          <a:ext cx="4038599" cy="4896543"/>
        </p:xfrm>
        <a:graphic>
          <a:graphicData uri="http://schemas.openxmlformats.org/drawingml/2006/table">
            <a:tbl>
              <a:tblPr firstRow="1" firstCol="1" bandRow="1"/>
              <a:tblGrid>
                <a:gridCol w="730424"/>
                <a:gridCol w="3308175"/>
              </a:tblGrid>
              <a:tr h="1162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Темы: </a:t>
                      </a: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Трудности адаптации первоклассников к школе.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Первый раз в первый класс.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Физиологические и психологические трудности адаптации первоклассника к школе.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учебной деятельности, особенности развития познавательных процессов: восприятие, память, воображение, мышление, речь.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Согласованность действий семьи и школы в воспитании и развитии ребёнка.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ноябрь-декабрь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 день без нотаций.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Значение положительной эмоциональной настроенности, жизнерадостности, активности ребёнка для формирования у него позитивного отношения к учебной деятельности.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Забота о физическом здоровье, формирование гигиенических навыков, профилактика инфекционных заболеваний, организация правильного питания, профилактика травматизма.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нервной системы, забота о психическом здоровье детей.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январь-февраль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6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Детские капризы и их преодоление.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и формирование личности: темперамент, характер, тип нервной деятельности.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у детей сознательной дисциплины, осознанное выполнение правил для учащихся, требований коллектива.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Поощрения и наказания.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март-май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</a:t>
                      </a: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Игра и труд в жизни первоклассников.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летних каникул.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 детей-первоклассников, как средство познания окружающего мира и стремление к активной деятельности.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навыков самообслуживания. Забота о младших и старших членах семьи.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Необходимость правильной организации летнего отдыха для укрепления здоровья, воспитания трудолюбия и всестороннего развития детей.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3569664"/>
              </p:ext>
            </p:extLst>
          </p:nvPr>
        </p:nvGraphicFramePr>
        <p:xfrm>
          <a:off x="4873932" y="1557338"/>
          <a:ext cx="3802524" cy="4895850"/>
        </p:xfrm>
        <a:graphic>
          <a:graphicData uri="http://schemas.openxmlformats.org/drawingml/2006/table">
            <a:tbl>
              <a:tblPr firstRow="1" firstCol="1" bandRow="1"/>
              <a:tblGrid>
                <a:gridCol w="670182"/>
                <a:gridCol w="3132342"/>
              </a:tblGrid>
              <a:tr h="125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учебной деятельности в процессе подготовки домашних заданий.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особенности учащихся, их познавательная активность и интеллектуальное развитие.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учебной деятельности второклассников.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формах помощи родителей детям в выполнении домашних заданий и занятий трудом дома.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ноябрь-декабрь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Темы: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Уроки нравственности.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Агрессивные дети.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Душа человека – её красота, доброта, рост и совершенство.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всесторонне развитой личности ребёнка.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Причины и последствия детской агрессии, пути их преодоления.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январь-февраль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привычки здорового образа жизни школьников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Личная гигиена школьника.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Забота о глазах и сохранение зрения.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 родителей за жизнь и здоровье детей.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март-май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Поощрения и наказания ребёнка.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Семейные традиции.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летнего отдыха.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наказаний и поощрений в семейном воспитании (анализ анкетирования учащихся).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Упрямство детей и его преодоление.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Семейный опыт решения проблем.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Трудовые семейные традиции.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Связь поколений, бабушкины и дедушкины секреты.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летнего отдыха.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за год.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36865" y="1255521"/>
            <a:ext cx="7697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1-й класс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263351" y="1255520"/>
            <a:ext cx="7697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2-й класс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200" dirty="0"/>
              <a:t>Тематика классных родительских собраний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0845781"/>
              </p:ext>
            </p:extLst>
          </p:nvPr>
        </p:nvGraphicFramePr>
        <p:xfrm>
          <a:off x="395537" y="1772816"/>
          <a:ext cx="3759380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662579"/>
                <a:gridCol w="3096801"/>
              </a:tblGrid>
              <a:tr h="1250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учебного труда и поведения школьников.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Физиологические особенности ребёнка данного возраста.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учебной деятельности третьеклассника.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ответственности за свои поступки перед сверстниками, родителями, старшими.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Отрицательные черты и их преодоление.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нужно знать родителям, чтобы помочь школьникам учиться.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ноябрь-декабрь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у детей интереса к чтению.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читать третьекласснику?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Домашняя библиотека, любимые книги.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Совместное чтение книг в семье.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Гигиенические требования к рабочему месту школьника при чтении.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бережного отношения к книге.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январь-февраль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Темы: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Воображение и его роль в жизни ребёнка.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правильного питания детей.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Роль воображения в жизни человека.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Встреча родителей с музыкальными работниками школы.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Роль питания в жизнедеятельности организма.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Режим питания.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инфекционных и острых кишечных заболеваний, лечение желудочно-кишечных заболеваний.</a:t>
                      </a:r>
                    </a:p>
                    <a:p>
                      <a:pPr marL="527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март-май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Природа и дети. Организация летнего отдыха.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Семейный поход на природу. Привитие любви к природе.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Экологическое воспитание.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летнего отдыха.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года.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129190"/>
              </p:ext>
            </p:extLst>
          </p:nvPr>
        </p:nvGraphicFramePr>
        <p:xfrm>
          <a:off x="4572000" y="1844824"/>
          <a:ext cx="4104456" cy="4757896"/>
        </p:xfrm>
        <a:graphic>
          <a:graphicData uri="http://schemas.openxmlformats.org/drawingml/2006/table">
            <a:tbl>
              <a:tblPr firstRow="1" firstCol="1" bandRow="1"/>
              <a:tblGrid>
                <a:gridCol w="723397"/>
                <a:gridCol w="3381059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Младший подросток и его особенности.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Подростковый возраст – возраст стремительного развития физических и умственных сил.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Физиологическое взросление и его влияние на поведенческие реакции ребёнка.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отношений мальчиков и девочек.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поведения младших школьников.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ноябрь-декабрь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Трудовое воспитание младших подростков.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детей в семье в контексте социальных изменений.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 подростка в семье. Трудовые поручения и постоянные обязанности.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трудолюбия и прилежания.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Семейное неблагополучие и дефекты воспитания в семье (анкетирование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дтей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январь-февраль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 способности школьников.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у школьников ответственного отношения к учению.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Задачи, содержание и особенности учебной деятельности учащихся 4-го класса.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 родителей и педагогов за учение детей.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 за выполнением домашних заданий, мера помощи родителей в учении детей.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март-май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Речевые навыки и их значение в дальнейшем обучении школьников.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учителем речевых умений учащихся (сочинения)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результатов психолого-педагогического консилиума за четыре года обучения и рекомендации родителям.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Итоговое родительское собрание за четыре года обучения  (анкетирование родителей  и детей).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0686" y="1499770"/>
            <a:ext cx="7697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3-й класс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4148" y="1545936"/>
            <a:ext cx="7697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4-й класс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60486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  </a:t>
            </a:r>
            <a:r>
              <a:rPr lang="ru-RU" sz="2700" b="1" i="1" dirty="0" smtClean="0"/>
              <a:t>формы работы на родительских собраниях: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200" b="1" dirty="0"/>
              <a:t> </a:t>
            </a:r>
            <a:r>
              <a:rPr lang="ru-RU" sz="2200" b="1" dirty="0" smtClean="0"/>
              <a:t>          - </a:t>
            </a:r>
            <a:r>
              <a:rPr lang="ru-RU" sz="2200" b="1" dirty="0"/>
              <a:t>торжественные собрания; 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круглые столы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беседы;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обучающие тренинги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 err="1"/>
              <a:t>родительско</a:t>
            </a:r>
            <a:r>
              <a:rPr lang="ru-RU" sz="2200" b="1" dirty="0"/>
              <a:t> – ученические капустники;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конференции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обмен мнениями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 </a:t>
            </a:r>
            <a:r>
              <a:rPr lang="ru-RU" sz="2200" b="1" dirty="0" smtClean="0"/>
              <a:t>-обучающие </a:t>
            </a:r>
            <a:r>
              <a:rPr lang="ru-RU" sz="2200" b="1" dirty="0"/>
              <a:t>семинары; </a:t>
            </a:r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</a:t>
            </a:r>
            <a:r>
              <a:rPr lang="ru-RU" sz="2200" b="1" dirty="0" smtClean="0"/>
              <a:t>  -семинары </a:t>
            </a:r>
            <a:r>
              <a:rPr lang="ru-RU" sz="2200" b="1" dirty="0"/>
              <a:t>– практикумы;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06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829</TotalTime>
  <Words>1349</Words>
  <Application>Microsoft Office PowerPoint</Application>
  <PresentationFormat>Экран (4:3)</PresentationFormat>
  <Paragraphs>314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тема</vt:lpstr>
      <vt:lpstr>Цели и задачи</vt:lpstr>
      <vt:lpstr>формы взаимодействия с родителями </vt:lpstr>
      <vt:lpstr>Родительское собрание</vt:lpstr>
      <vt:lpstr>Этапы проведения родительского собрания</vt:lpstr>
      <vt:lpstr>Презентация PowerPoint</vt:lpstr>
      <vt:lpstr>Тематика классных родительских собраний</vt:lpstr>
      <vt:lpstr>Тематика классных родительских собраний</vt:lpstr>
      <vt:lpstr>                              формы работы на родительских собраниях:              - торжественные собрания;    ·          - круглые столы;  ·          - беседы;   ·          - обучающие тренинги;  ·          - родительско – ученические капустники;    ·          - конференции;  ·          - обмен мнениями;  ·           -обучающие семинары;    ·          -семинары – практикумы; </vt:lpstr>
      <vt:lpstr>Правила и принципы общения с родителями.</vt:lpstr>
      <vt:lpstr>Опрос-беседа с родителями и учащимися</vt:lpstr>
      <vt:lpstr>Результаты предварительного анкетирования </vt:lpstr>
      <vt:lpstr>Формы работы внеурочной деятельности:</vt:lpstr>
      <vt:lpstr>Повысить педагогическую культуру родителей как основы раскрытия творческого потенциала родителей</vt:lpstr>
      <vt:lpstr>Содействовать возрождению лучших отечественных традиций семейного воспитания и восстановлению традиционного уклада жизни</vt:lpstr>
      <vt:lpstr>     - развить систему сотрудничества с семьей в интересах ребёнка      - сформировать общие подходы к воспитанию </vt:lpstr>
      <vt:lpstr>●      Развить систему совместного изучения личности ребёнка, его психологических особенностей; ●      Организовать помощь в обучении, физическом и духовном развитии обучающегося; </vt:lpstr>
      <vt:lpstr>заключение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Учитель</dc:creator>
  <cp:lastModifiedBy>Alexeu</cp:lastModifiedBy>
  <cp:revision>45</cp:revision>
  <dcterms:created xsi:type="dcterms:W3CDTF">2012-10-21T13:49:39Z</dcterms:created>
  <dcterms:modified xsi:type="dcterms:W3CDTF">2013-10-21T16:47:05Z</dcterms:modified>
</cp:coreProperties>
</file>