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50" d="100"/>
          <a:sy n="50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643998" cy="564360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МУК «ЦБС Чернянского района Белгородской области»</a:t>
            </a:r>
            <a:b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Завалищенская 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сельская библиотека</a:t>
            </a:r>
            <a: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solidFill>
                  <a:srgbClr val="FF0000"/>
                </a:solidFill>
              </a:rPr>
              <a:t>«Здоровая молодежь – </a:t>
            </a:r>
            <a:br>
              <a:rPr lang="ru-RU" sz="5300" dirty="0" smtClean="0">
                <a:solidFill>
                  <a:srgbClr val="FF0000"/>
                </a:solidFill>
              </a:rPr>
            </a:br>
            <a:r>
              <a:rPr lang="ru-RU" sz="5300" dirty="0" smtClean="0">
                <a:solidFill>
                  <a:srgbClr val="FF0000"/>
                </a:solidFill>
              </a:rPr>
              <a:t>здоровая нация»</a:t>
            </a:r>
            <a:br>
              <a:rPr lang="ru-RU" sz="53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социальный проект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428860" y="1500174"/>
            <a:ext cx="4357718" cy="68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ru-RU" dirty="0" smtClean="0"/>
              <a:t>Рекламно-издательская деятельность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71472" y="2857496"/>
            <a:ext cx="3000396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Изготовление рекламной продукции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000364" y="4786322"/>
            <a:ext cx="3643338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Освещение работы библиотеки в СМИ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857884" y="2857496"/>
            <a:ext cx="300039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</a:t>
            </a:r>
            <a:r>
              <a:rPr lang="en-US" dirty="0" smtClean="0"/>
              <a:t> WEB</a:t>
            </a:r>
            <a:r>
              <a:rPr lang="ru-RU" dirty="0" smtClean="0"/>
              <a:t>  сайта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2091430">
            <a:off x="2503070" y="2282989"/>
            <a:ext cx="481656" cy="6061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867507">
            <a:off x="6402923" y="2293171"/>
            <a:ext cx="481656" cy="6061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357686" y="2428868"/>
            <a:ext cx="481656" cy="18573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Поисково-исследовательская работа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 </a:t>
            </a:r>
            <a:r>
              <a:rPr lang="ru-RU" dirty="0" smtClean="0"/>
              <a:t>Информирование о проекте на сайте библиотеки, местных СМИ;</a:t>
            </a:r>
          </a:p>
          <a:p>
            <a:pPr lvl="0"/>
            <a:r>
              <a:rPr lang="ru-RU" dirty="0" smtClean="0"/>
              <a:t>анкетирование среди молодежи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«Кому нужно твое здоровье</a:t>
            </a:r>
            <a:r>
              <a:rPr lang="ru-RU" dirty="0" smtClean="0"/>
              <a:t>?»;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« Что значит здоровый образ жизни»;</a:t>
            </a:r>
          </a:p>
          <a:p>
            <a:pPr lvl="0"/>
            <a:r>
              <a:rPr lang="ru-RU" dirty="0" smtClean="0"/>
              <a:t>анкетирование среди взрослых пользователей «Как вы укрепляете здоровье в своей семье»</a:t>
            </a:r>
          </a:p>
          <a:p>
            <a:pPr lvl="0"/>
            <a:r>
              <a:rPr lang="ru-RU" dirty="0" smtClean="0"/>
              <a:t>сбор информации  о новейших здоровьесберегающих технологиях;</a:t>
            </a:r>
          </a:p>
          <a:p>
            <a:pPr lvl="0"/>
            <a:r>
              <a:rPr lang="ru-RU" dirty="0" smtClean="0"/>
              <a:t>работа со старожилами и краеведами в плане выявления информации  о традициях   в спорте, еде,  семейном   укладе, нравственных и духовных ценностях наших предков;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Выполнение 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планирование работы  клуба «Надежда» и т.д.  </a:t>
            </a:r>
          </a:p>
          <a:p>
            <a:pPr lvl="0"/>
            <a:r>
              <a:rPr lang="ru-RU" dirty="0" smtClean="0"/>
              <a:t> организация циклов мероприятий направленных на пропаганду ЗОЖ и искоренение пагубных привычек;  </a:t>
            </a:r>
          </a:p>
          <a:p>
            <a:pPr lvl="0"/>
            <a:r>
              <a:rPr lang="ru-RU" dirty="0" smtClean="0"/>
              <a:t>организация книжных выставок «Спорт друг, курение – враг», «Спорту час – здоровью годы», «Медицина для народа» </a:t>
            </a:r>
          </a:p>
          <a:p>
            <a:pPr lvl="0"/>
            <a:r>
              <a:rPr lang="ru-RU" dirty="0" smtClean="0"/>
              <a:t>проведение ежеквартальных    круглых столов.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001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Духовно-нравственное направление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i="1" dirty="0" smtClean="0"/>
              <a:t>    Циклы </a:t>
            </a:r>
            <a:r>
              <a:rPr lang="ru-RU" i="1" dirty="0" smtClean="0"/>
              <a:t>мероприятий, посвященные духовно -нравственному воспитанию: </a:t>
            </a:r>
            <a:r>
              <a:rPr lang="ru-RU" dirty="0" smtClean="0"/>
              <a:t>«Не позволяй душе лениться»,  «Искусство быть здоровым»,  «Многоликое зло – наркотики», «Не губи свою жизнь»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Экологическое направление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Цикл </a:t>
            </a:r>
            <a:r>
              <a:rPr lang="ru-RU" i="1" dirty="0" smtClean="0"/>
              <a:t>мероприятий, посвященный экологии: </a:t>
            </a:r>
            <a:r>
              <a:rPr lang="ru-RU" dirty="0" smtClean="0"/>
              <a:t>«Мы в ответе за нашу планету», «Человек, остановись, оглянись, подумай!», «Эхо планеты», «Здоровая планета – здоровый человек»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FF0000"/>
                </a:solidFill>
              </a:rPr>
              <a:t>Возрождение </a:t>
            </a:r>
            <a:r>
              <a:rPr lang="ru-RU" dirty="0" smtClean="0">
                <a:solidFill>
                  <a:srgbClr val="FF0000"/>
                </a:solidFill>
              </a:rPr>
              <a:t>традиционной    культуры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i="1" dirty="0" smtClean="0"/>
              <a:t>   Цикл </a:t>
            </a:r>
            <a:r>
              <a:rPr lang="ru-RU" i="1" dirty="0" smtClean="0"/>
              <a:t>мероприятий, посвященных традициям и культуре  нашей местности: «</a:t>
            </a:r>
            <a:r>
              <a:rPr lang="ru-RU" dirty="0" smtClean="0"/>
              <a:t>Как питались наши деды», «О пользе поста», «Игры и забавы наших предков» и т.д.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Работа по продвижению чтения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широко использовать    для пропаганды здорового образа жизни среди молодежи  дни здоровья, дни спорта, дни отказа от курения,  мероприятия агитирующие за ЗОЖ: «Библиотечная тропа здоровья », «Наше здоровье в наших руках », «здоровье сгубишь - новое не купишь » и др.</a:t>
            </a:r>
          </a:p>
          <a:p>
            <a:pPr lvl="0"/>
            <a:r>
              <a:rPr lang="ru-RU" dirty="0" smtClean="0"/>
              <a:t>проводить презентации книг и литературные обзоры  по  теме ЗОЖ;</a:t>
            </a:r>
          </a:p>
          <a:p>
            <a:pPr lvl="0"/>
            <a:r>
              <a:rPr lang="ru-RU" dirty="0" smtClean="0"/>
              <a:t>при проведении массовых мероприятий использовать разнообразные формы работы:</a:t>
            </a:r>
          </a:p>
          <a:p>
            <a:r>
              <a:rPr lang="ru-RU" dirty="0" smtClean="0"/>
              <a:t>- агитбригады;</a:t>
            </a:r>
          </a:p>
          <a:p>
            <a:r>
              <a:rPr lang="ru-RU" dirty="0" smtClean="0"/>
              <a:t>- вечера-диспуты;</a:t>
            </a:r>
          </a:p>
          <a:p>
            <a:r>
              <a:rPr lang="ru-RU" dirty="0" smtClean="0"/>
              <a:t>- круглые столы;</a:t>
            </a:r>
          </a:p>
          <a:p>
            <a:r>
              <a:rPr lang="ru-RU" dirty="0" smtClean="0"/>
              <a:t>- дискуссии;</a:t>
            </a:r>
          </a:p>
          <a:p>
            <a:r>
              <a:rPr lang="ru-RU" dirty="0" smtClean="0"/>
              <a:t>- мозговой штурм;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29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Координация деятельности всех учреждений и частных лиц, работающих в рамках проекта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участие библиотек  поселения в создании системы единых электронных и печатных каталогов и баз литературы по ЗОЖ;</a:t>
            </a:r>
          </a:p>
          <a:p>
            <a:pPr lvl="0"/>
            <a:r>
              <a:rPr lang="ru-RU" dirty="0" smtClean="0"/>
              <a:t>налаживание связей между библиотеками и органами местного самоуправления, обсуждение вопросов здоровьесбережения населения и профилактики негативных привычек;</a:t>
            </a:r>
          </a:p>
          <a:p>
            <a:pPr lvl="0"/>
            <a:r>
              <a:rPr lang="ru-RU" dirty="0" smtClean="0"/>
              <a:t>  сотрудничество с работниками районной поликлиники и  Завалищенского ФАПа и Волоконовского ФАПа;</a:t>
            </a:r>
          </a:p>
          <a:p>
            <a:pPr lvl="0"/>
            <a:r>
              <a:rPr lang="ru-RU" dirty="0" smtClean="0"/>
              <a:t> налаживание контактов с руководителями спортивных секций, с руководителями культурных и общеобразовательных  учреждений,  организаций, с представителями среднего и малого бизнеса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>
                <a:solidFill>
                  <a:srgbClr val="FF0000"/>
                </a:solidFill>
              </a:rPr>
              <a:t>Материально-технологическое </a:t>
            </a:r>
            <a:r>
              <a:rPr lang="ru-RU" dirty="0" smtClean="0">
                <a:solidFill>
                  <a:srgbClr val="FF0000"/>
                </a:solidFill>
              </a:rPr>
              <a:t>обеспечение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обеспечение сельских библиотек техническим оборудованием: мультимедийная приставка, интерактивной доской,  компьютерами, копировально-множительной техникой;</a:t>
            </a:r>
          </a:p>
          <a:p>
            <a:pPr lvl="0"/>
            <a:r>
              <a:rPr lang="ru-RU" dirty="0" smtClean="0"/>
              <a:t>обучение сотрудников сельских библиотек навыкам работы на компьютере;</a:t>
            </a:r>
          </a:p>
          <a:p>
            <a:pPr lvl="0"/>
            <a:r>
              <a:rPr lang="ru-RU" dirty="0" smtClean="0"/>
              <a:t>приобретение материалов для осуществления издательской деятельности;</a:t>
            </a:r>
          </a:p>
          <a:p>
            <a:pPr lvl="0"/>
            <a:r>
              <a:rPr lang="ru-RU" dirty="0" smtClean="0"/>
              <a:t>транспортные расходы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581332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/>
              <a:t>    Миссия </a:t>
            </a:r>
            <a:r>
              <a:rPr lang="ru-RU" b="1" dirty="0" smtClean="0"/>
              <a:t>предлагаемого</a:t>
            </a:r>
            <a:r>
              <a:rPr lang="ru-RU" dirty="0" smtClean="0"/>
              <a:t> проекта, заключается в повышении эффективности формирования у пользователей юношеской категории понятия ценности здоровья, через формирование такого понятия у взрослой категории пользователей. Проект предлагает решить проблему низкого уровня побуждений детей, подростков и юношества к ведению здорового образа жизни, посредством повышения компетенций в области здоровьесбережения, повышения уровня побуждений к ведению здорового образа жизни взрослого поколения, и преобразованием имеющихся здоровьесберегающих условий  жизни с учетом потребностей пользователей и научно обоснованных рекомендаций специалистов. Формирование у пользователей понятия ценности здоровья, повышения их компетенций в области здоровьесбережения, а так же преобразование имеющихся здоровьесберегающих условий жизни, позволит повысить мотивацию молодежи к ведению здорового образа жизни, и сделает возможным повышение эффективности здоровьесберегающей  среды. Считается, что общественная тяга к здоровому образу жизни – знак социального оптимизма. Реализация проекта «Здоровая молодежь – здоровая нация» позволит зарядить социальным оптимизмом пользователей и жителей поселения.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48714" cy="758952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9023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u="sng" dirty="0" smtClean="0"/>
              <a:t> Название проекта:</a:t>
            </a:r>
            <a:r>
              <a:rPr lang="ru-RU" sz="1400" b="1" dirty="0" smtClean="0"/>
              <a:t>                                                          </a:t>
            </a:r>
            <a:r>
              <a:rPr lang="ru-RU" sz="1400" dirty="0" smtClean="0"/>
              <a:t>«</a:t>
            </a:r>
            <a:r>
              <a:rPr lang="ru-RU" sz="1400" b="1" dirty="0" smtClean="0"/>
              <a:t>Здоровая молодежь - здоровая нация</a:t>
            </a:r>
            <a:r>
              <a:rPr lang="ru-RU" sz="1400" dirty="0" smtClean="0"/>
              <a:t>»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b="1" u="sng" dirty="0" smtClean="0"/>
              <a:t>Ф.И.О. руководителя проекта:</a:t>
            </a:r>
            <a:r>
              <a:rPr lang="ru-RU" sz="1400" b="1" dirty="0" smtClean="0"/>
              <a:t>                              </a:t>
            </a:r>
            <a:r>
              <a:rPr lang="ru-RU" sz="1400" b="1" dirty="0" smtClean="0"/>
              <a:t>Васютина Любовь </a:t>
            </a:r>
            <a:r>
              <a:rPr lang="ru-RU" sz="1400" b="1" dirty="0" smtClean="0"/>
              <a:t>М</a:t>
            </a:r>
            <a:r>
              <a:rPr lang="ru-RU" sz="1400" b="1" dirty="0" smtClean="0"/>
              <a:t>ихайловна</a:t>
            </a:r>
            <a:r>
              <a:rPr lang="ru-RU" sz="1400" dirty="0" smtClean="0"/>
              <a:t>-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заведующая </a:t>
            </a:r>
            <a:r>
              <a:rPr lang="ru-RU" sz="1400" dirty="0" smtClean="0"/>
              <a:t>Завалищенской сельской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библиотекой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b="1" u="sng" dirty="0" smtClean="0"/>
              <a:t>Название организации, в которой</a:t>
            </a:r>
            <a:r>
              <a:rPr lang="ru-RU" sz="1400" b="1" dirty="0" smtClean="0"/>
              <a:t>                       </a:t>
            </a:r>
            <a:r>
              <a:rPr lang="ru-RU" sz="1400" dirty="0" smtClean="0"/>
              <a:t>МУК «ЦБС Чернянского района»</a:t>
            </a:r>
          </a:p>
          <a:p>
            <a:pPr>
              <a:buNone/>
            </a:pPr>
            <a:r>
              <a:rPr lang="ru-RU" sz="1400" b="1" u="sng" dirty="0" smtClean="0"/>
              <a:t>выполняется проект, почтовый</a:t>
            </a:r>
            <a:r>
              <a:rPr lang="ru-RU" sz="1400" dirty="0" smtClean="0"/>
              <a:t>                              </a:t>
            </a:r>
            <a:r>
              <a:rPr lang="ru-RU" sz="1400" dirty="0" smtClean="0"/>
              <a:t>Завалищенская сельская библиотека</a:t>
            </a:r>
            <a:endParaRPr lang="ru-RU" sz="1400" dirty="0" smtClean="0"/>
          </a:p>
          <a:p>
            <a:pPr>
              <a:buNone/>
            </a:pPr>
            <a:r>
              <a:rPr lang="ru-RU" sz="1400" b="1" u="sng" dirty="0" smtClean="0"/>
              <a:t>адрес и телефон:                            </a:t>
            </a:r>
            <a:r>
              <a:rPr lang="ru-RU" sz="1400" b="1" dirty="0" smtClean="0"/>
              <a:t>                                 </a:t>
            </a:r>
            <a:r>
              <a:rPr lang="ru-RU" sz="1400" dirty="0" smtClean="0"/>
              <a:t>309596    с. </a:t>
            </a:r>
            <a:r>
              <a:rPr lang="ru-RU" sz="1400" dirty="0" smtClean="0"/>
              <a:t>Завалищено </a:t>
            </a:r>
            <a:r>
              <a:rPr lang="ru-RU" sz="1400" dirty="0" smtClean="0"/>
              <a:t>Чернянского </a:t>
            </a:r>
            <a:r>
              <a:rPr lang="ru-RU" sz="1400" dirty="0" smtClean="0"/>
              <a:t>района 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  </a:t>
            </a:r>
            <a:r>
              <a:rPr lang="ru-RU" sz="1400" dirty="0" smtClean="0"/>
              <a:t>ул. Садовая,1.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  Тел.: </a:t>
            </a:r>
            <a:r>
              <a:rPr lang="ru-RU" sz="1400" dirty="0" smtClean="0"/>
              <a:t>3-41-97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b="1" u="sng" dirty="0" smtClean="0"/>
              <a:t>Руководитель и координаторы проекта:</a:t>
            </a:r>
            <a:r>
              <a:rPr lang="ru-RU" sz="1400" b="1" dirty="0" smtClean="0"/>
              <a:t>        </a:t>
            </a:r>
            <a:r>
              <a:rPr lang="ru-RU" sz="1400" b="1" dirty="0" smtClean="0"/>
              <a:t> </a:t>
            </a:r>
            <a:r>
              <a:rPr lang="ru-RU" sz="1400" b="1" dirty="0" smtClean="0"/>
              <a:t>Васютина Любовь Михайловна</a:t>
            </a:r>
            <a:r>
              <a:rPr lang="ru-RU" sz="1400" dirty="0" smtClean="0"/>
              <a:t>-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заведующая Завалищенской сельской</a:t>
            </a:r>
          </a:p>
          <a:p>
            <a:pPr>
              <a:buNone/>
            </a:pPr>
            <a:r>
              <a:rPr lang="ru-RU" sz="1400" dirty="0" smtClean="0"/>
              <a:t>                                                                                                   </a:t>
            </a:r>
            <a:r>
              <a:rPr lang="ru-RU" sz="1400" dirty="0" smtClean="0"/>
              <a:t>библиотекой,</a:t>
            </a:r>
            <a:r>
              <a:rPr lang="ru-RU" sz="1400" dirty="0" smtClean="0"/>
              <a:t>  Емельянова Т.Ф., Прядченко А.</a:t>
            </a:r>
            <a:r>
              <a:rPr lang="ru-RU" sz="1400" dirty="0" smtClean="0"/>
              <a:t> Н.        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                          работники ФАПа; Нурсубина Л.М. социальный  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                                                                                             </a:t>
            </a:r>
            <a:r>
              <a:rPr lang="ru-RU" sz="1400" dirty="0" smtClean="0"/>
              <a:t>педагог школы,    </a:t>
            </a:r>
            <a:r>
              <a:rPr lang="ru-RU" sz="1400" dirty="0" smtClean="0"/>
              <a:t>Миронова О.В. педагог-психолог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1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«</a:t>
            </a:r>
            <a:r>
              <a:rPr lang="ru-RU" sz="2800" dirty="0" smtClean="0">
                <a:solidFill>
                  <a:srgbClr val="FF0000"/>
                </a:solidFill>
              </a:rPr>
              <a:t>Здоровая молодежь – </a:t>
            </a:r>
            <a:r>
              <a:rPr lang="ru-RU" sz="2800" dirty="0" smtClean="0">
                <a:solidFill>
                  <a:srgbClr val="FF0000"/>
                </a:solidFill>
              </a:rPr>
              <a:t>здоровая </a:t>
            </a:r>
            <a:r>
              <a:rPr lang="ru-RU" sz="2800" dirty="0" smtClean="0">
                <a:solidFill>
                  <a:srgbClr val="FF0000"/>
                </a:solidFill>
              </a:rPr>
              <a:t>нация»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социальный проект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Участники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0080" y="1643050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2000240"/>
            <a:ext cx="228601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Учителя школы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357554" y="1643050"/>
            <a:ext cx="242889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Библиотека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357950" y="3429000"/>
            <a:ext cx="2500330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Работники дошкольной группы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00034" y="3500438"/>
            <a:ext cx="264320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Работники ФАПа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285852" y="4857760"/>
            <a:ext cx="271464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 школы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000628" y="4786322"/>
            <a:ext cx="271464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Социальный педагог школы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00760" y="1928802"/>
            <a:ext cx="242889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Ученики школы</a:t>
            </a:r>
            <a:endParaRPr lang="ru-RU" dirty="0"/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500034" y="4286256"/>
            <a:ext cx="731520" cy="121615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285720" y="2571744"/>
            <a:ext cx="731520" cy="121615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 rot="4206189">
            <a:off x="2548696" y="1088341"/>
            <a:ext cx="731520" cy="120838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rot="1748225">
            <a:off x="5536550" y="1321724"/>
            <a:ext cx="1224909" cy="759069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 rot="5400000">
            <a:off x="7750991" y="2821777"/>
            <a:ext cx="1214446" cy="71438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 rot="6921832">
            <a:off x="7494047" y="4652025"/>
            <a:ext cx="1430466" cy="73152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>
            <a:off x="3857620" y="5357826"/>
            <a:ext cx="1285884" cy="484632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естиугольник 19"/>
          <p:cNvSpPr/>
          <p:nvPr/>
        </p:nvSpPr>
        <p:spPr>
          <a:xfrm>
            <a:off x="3357554" y="2928934"/>
            <a:ext cx="2571768" cy="164307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Пользователь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Соисполнители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Выноска с четырьмя стрелками 3"/>
          <p:cNvSpPr/>
          <p:nvPr/>
        </p:nvSpPr>
        <p:spPr>
          <a:xfrm>
            <a:off x="3000364" y="2500306"/>
            <a:ext cx="3500462" cy="3714776"/>
          </a:xfrm>
          <a:prstGeom prst="quad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«Здоровая молодежь- здоровая нация»</a:t>
            </a:r>
            <a:endParaRPr lang="ru-RU" dirty="0"/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285720" y="2714620"/>
            <a:ext cx="3143272" cy="1285884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Администрация Волоконовского сельского поселения</a:t>
            </a:r>
            <a:endParaRPr lang="ru-RU" dirty="0"/>
          </a:p>
        </p:txBody>
      </p:sp>
      <p:sp>
        <p:nvSpPr>
          <p:cNvPr id="6" name="Блок-схема: сохраненные данные 5"/>
          <p:cNvSpPr/>
          <p:nvPr/>
        </p:nvSpPr>
        <p:spPr>
          <a:xfrm flipH="1">
            <a:off x="5786446" y="2786058"/>
            <a:ext cx="3143272" cy="1214446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7" name="Блок-схема: сохраненные данные 6"/>
          <p:cNvSpPr/>
          <p:nvPr/>
        </p:nvSpPr>
        <p:spPr>
          <a:xfrm flipH="1">
            <a:off x="5857884" y="4643446"/>
            <a:ext cx="3071834" cy="135732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по делам несовершеннолетних</a:t>
            </a:r>
            <a:endParaRPr lang="ru-RU" dirty="0"/>
          </a:p>
        </p:txBody>
      </p:sp>
      <p:sp>
        <p:nvSpPr>
          <p:cNvPr id="8" name="Блок-схема: сохраненные данные 7"/>
          <p:cNvSpPr/>
          <p:nvPr/>
        </p:nvSpPr>
        <p:spPr>
          <a:xfrm>
            <a:off x="214282" y="4786322"/>
            <a:ext cx="3214710" cy="135732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Средства массовой информации</a:t>
            </a:r>
          </a:p>
          <a:p>
            <a:pPr algn="ctr"/>
            <a:endParaRPr lang="ru-RU" dirty="0"/>
          </a:p>
        </p:txBody>
      </p:sp>
      <p:sp>
        <p:nvSpPr>
          <p:cNvPr id="10" name="Блок-схема: задержка 9"/>
          <p:cNvSpPr/>
          <p:nvPr/>
        </p:nvSpPr>
        <p:spPr>
          <a:xfrm rot="16200000">
            <a:off x="4179091" y="607199"/>
            <a:ext cx="1143008" cy="278608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Районная поликлиника, ФАП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Актуальность проекта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500066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dirty="0" smtClean="0"/>
              <a:t>Здоровье – ни с чем не сравнимая ценность. Каждому человеку присуще желание быть сильным и здоровым. Ученые считают, что если принять условно уровень здоровья за 100%, то на 20% он зависит от наследственных факторов, 20% - от действия окружающей среды, 10% - от деятельности системы здравоохранения, а остальные 50% - зависят от самого человека, от того образа жизни, который он ведет.  </a:t>
            </a:r>
          </a:p>
          <a:p>
            <a:pPr algn="just">
              <a:buNone/>
            </a:pPr>
            <a:r>
              <a:rPr lang="ru-RU" dirty="0" smtClean="0"/>
              <a:t>Девизом  работы библиотеки по формированию ЗОЖ  стали слова </a:t>
            </a:r>
            <a:r>
              <a:rPr lang="ru-RU" dirty="0" err="1" smtClean="0"/>
              <a:t>Карлейля</a:t>
            </a:r>
            <a:r>
              <a:rPr lang="ru-RU" dirty="0" smtClean="0"/>
              <a:t>: «Здоровый человек – самое драгоценное произведение природы», следовательно,  основную цель мы видим в формировании пользователей ценностного отношения к своему здоровью, навыков культуры здорового образа жизни, приобщении к занятиям физической культурой и спортом. </a:t>
            </a:r>
          </a:p>
          <a:p>
            <a:pPr algn="just">
              <a:buNone/>
            </a:pPr>
            <a:r>
              <a:rPr lang="ru-RU" dirty="0" smtClean="0"/>
              <a:t>Думается, ни у кого нет сомнения в том, что здоровый образ жизни ведет к процветанию. Все мы от рождения получаем определенный генетический набор, который должен обеспечить достижение максимально возможных жизненных целей. Но реализовать эти возможности на практике и достичь своего жизненного потолка даже в идеальных жизненных условиях могут только здоровые люди, которых среди ведущих здоровый образ жизни существенно больше.</a:t>
            </a:r>
          </a:p>
          <a:p>
            <a:pPr algn="just">
              <a:buNone/>
            </a:pPr>
            <a:r>
              <a:rPr lang="ru-RU" dirty="0" smtClean="0"/>
              <a:t> Здоровье достаточно многогранная категория. По определению Всемирной Организации Здравоохранения, под здоровьем понимают «состояние полного физического, психического и социального благополучия, а не только отсутствие болезни». Если тело здорово, но нет ощущения радости и полноты жизни, то это уже болезнь. На протяжении всей жизни человек постоянно взаимодействует с окружающей средой: дышит, общается, двигается по земле, излучает и поглощает тепло, выполняя определенную работу,  изменяет окружающий мир и так далее. Большинство современных ученых определяют понятие здоровья как способность человека к оптимальному функционированию в этой окружающей его среде. Медики, как правило, выделяют в отдельные категории физическое здоровье, психическое здоровье, нравственное здоровье, мужское здоровье, женское здоровье, здоровье ребенка и др. </a:t>
            </a:r>
          </a:p>
          <a:p>
            <a:pPr algn="just">
              <a:buNone/>
            </a:pPr>
            <a:r>
              <a:rPr lang="ru-RU" dirty="0" smtClean="0"/>
              <a:t>Состояние здоровья конкретного человека является результатом взаимодействия наследственных особенностей его организма с условиями окружающей среды. Оно никогда не бывает постоянным и меняется медленно или резко в сторону улучшения или ухудшения в зависимости от мероприятий, которые человек предпринимает для его сохранения и текущих внешних воздействий. </a:t>
            </a:r>
          </a:p>
          <a:p>
            <a:pPr algn="just">
              <a:buNone/>
            </a:pPr>
            <a:r>
              <a:rPr lang="ru-RU" dirty="0" smtClean="0"/>
              <a:t>Различают субъективные и объективные показатели здоровья. К субъективным показателям состояния здоровья относятся показатели самочувствия, работоспособности, сна, аппетита, настроения, адекватности. Объективные показатели состояния здоровья связаны с антропометрическими измерениями (масса тела, рост, окружности грудной клетки, шеи, плеча, бедра, голени, живота), частотой дыхания, жизненной емкостью легких, пульсом, артериальным давлением и др. Современная медицина имеет в своем арсенале достаточное количество объективных методов диагностики состояния здоровья.</a:t>
            </a:r>
          </a:p>
          <a:p>
            <a:pPr algn="just">
              <a:buNone/>
            </a:pPr>
            <a:r>
              <a:rPr lang="ru-RU" dirty="0" smtClean="0"/>
              <a:t>Несмотря на комплексный подход к определению здоровья, на практике о здоровье по-прежнему часто судят по наличию или отсутствию болезней организма или психики. В действительности между здоровьем и болезнью имеется множество переходных состояний, называемых предболезнью, когда заболевания как такового еще нет, но уже снижены компенсаторные возможности организма и появляются объективно не выраженные функциональные, биохимические или психические изменения. По данным экспертов ВОЗ в таком состоянии находится около 80% жителей Земного шара. В таком состоянии здоровый образ жизни — насущная необходимость.</a:t>
            </a:r>
          </a:p>
          <a:p>
            <a:pPr algn="just">
              <a:buNone/>
            </a:pPr>
            <a:r>
              <a:rPr lang="ru-RU" dirty="0" smtClean="0"/>
              <a:t>Если Вы хотите склонить чашу весов здоровья в благоприятную сторону, реализовать заложенные в Вас колоссальные жизненные ресурсы, добиться того жизненного уровня, который определен родительскими генами, то это возможно только при здоровом образе жизни. Здоровье человека напрямую связано с состоянием здравоохранения в стране. На данный момент, укрепление здоровья населения и формирование здорового образа жизни становится общегосударственной задачей. Библиотека, как одна из социально значимых структур   на селе должна проводить  информационно-просветительскую работу среди пользователей разных категорий, в особенности среди подрастающего поколения. 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Ожидаемые результаты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u="sng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Увеличение числа пользователей повышение популярности литературы по теме ЗОЖ;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Издание и распространение листовок и буклетов пропагандирующих ЗОЖ;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Повышение валеологической  грамотности среди молодежи;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Отвлечение подростков от негативного влияния общества, развитие  читательской активности и спортивного интереса;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Наличие желания и намерений у пользователей библиотеки создать в  вокруг себя здоровьесберегающую среду с учетом современных требований специалистов в области здоровьесберегающих технологий;</a:t>
            </a:r>
            <a:br>
              <a:rPr lang="ru-RU" dirty="0" smtClean="0"/>
            </a:b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Понимание пользователями недостаточности своих компетенций  по вопросам здоровья. Готовность пользователей к расширению своих знаний и коммуникативных умений по проблеме, к организации совместной деятельности с учащимися, направленной на развитие эмоциональной, коммуникативной компетентности;</a:t>
            </a:r>
            <a:br>
              <a:rPr lang="ru-RU" dirty="0" smtClean="0"/>
            </a:b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Заинтересованность взрослой категории пользователей в сохранении и укреплении здоровья их детей;</a:t>
            </a:r>
            <a:br>
              <a:rPr lang="ru-RU" dirty="0" smtClean="0"/>
            </a:b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Активное обсуждение в обществе и в государственных структурах необходимости формирования  осознания ценности здорового образа жизни у подрастающего поколения.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Цели и задачи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u="sng" dirty="0" smtClean="0"/>
              <a:t>Цель:</a:t>
            </a:r>
            <a:endParaRPr lang="ru-RU" dirty="0" smtClean="0"/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Повышение уровня побуждений  пользователей Волоконовской модельной библиотеки МУК «ЦБС Чернянского района Белгородской области»  к ведению здорового образа жизни.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Формирование в сознании пользователей позитивного отношения к своему умственному, эмоциональному, социальному и физическому здоровью, как к важнейшей духовно-нравственной и социальной ценности; воспитание в молодом поколении здорового образа жизни.  </a:t>
            </a:r>
          </a:p>
          <a:p>
            <a:pPr>
              <a:buNone/>
            </a:pPr>
            <a:r>
              <a:rPr lang="ru-RU" dirty="0" smtClean="0"/>
              <a:t>          </a:t>
            </a:r>
          </a:p>
          <a:p>
            <a:pPr>
              <a:buNone/>
            </a:pPr>
            <a:r>
              <a:rPr lang="ru-RU" b="1" u="sng" dirty="0" smtClean="0"/>
              <a:t> Задачи:</a:t>
            </a:r>
            <a:endParaRPr lang="ru-RU" dirty="0" smtClean="0"/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формирование культуры здорового образа жизни;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улучшение здоровья жителей поселения;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уважение к законам и нормам коллективной жизни;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активная пропаганда  здорового образа жизни;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возрождение национальных традиций в спорте, еде,  семейном        укладе, нравственных и духовных ценностях;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ранняя профилактика всех форм зависимости;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обеспечение свободы выбора при максимальной информации;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формирование доброй связи между пользователями, библиотекой и другими социальными структурами поселения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Формирование литературного фонда по ЗОЖ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Выноска с четырьмя стрелками 3"/>
          <p:cNvSpPr/>
          <p:nvPr/>
        </p:nvSpPr>
        <p:spPr>
          <a:xfrm>
            <a:off x="3500430" y="1857364"/>
            <a:ext cx="2357454" cy="2571768"/>
          </a:xfrm>
          <a:prstGeom prst="quad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4282" y="1785926"/>
            <a:ext cx="3071834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Выявлять и приобретать опубликованные издания по ЗОЖ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929322" y="1928802"/>
            <a:ext cx="300039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Вести подписку на периодические издания соответствующей тематики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786050" y="4643446"/>
            <a:ext cx="3786214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буклетов, брошюр, листовок по теме ЗОЖ.</a:t>
            </a: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048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Информационно-библиографическое  обеспечение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488" y="1928802"/>
            <a:ext cx="342902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справочного аппарата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21993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282" y="2857496"/>
            <a:ext cx="242889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Ведение картотеки литературы и статей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071802" y="4429132"/>
            <a:ext cx="300039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Ведение электронной базы данных литературы по ЗОЖ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572264" y="2786058"/>
            <a:ext cx="228601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папок-накопителей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 rot="3287565">
            <a:off x="2217318" y="2354426"/>
            <a:ext cx="481656" cy="6061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357686" y="3000372"/>
            <a:ext cx="481656" cy="128588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7902926">
            <a:off x="6426802" y="2338865"/>
            <a:ext cx="481656" cy="6061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</TotalTime>
  <Words>957</Words>
  <PresentationFormat>Экран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МУК «ЦБС Чернянского района Белгородской области» Завалищенская сельская библиотека       «Здоровая молодежь –  здоровая нация» социальный проект</vt:lpstr>
      <vt:lpstr> </vt:lpstr>
      <vt:lpstr>Участники проекта</vt:lpstr>
      <vt:lpstr>Соисполнители </vt:lpstr>
      <vt:lpstr>Актуальность проекта</vt:lpstr>
      <vt:lpstr>Ожидаемые результаты</vt:lpstr>
      <vt:lpstr>Цели и задачи</vt:lpstr>
      <vt:lpstr>Формирование литературного фонда по ЗОЖ</vt:lpstr>
      <vt:lpstr>Информационно-библиографическое  обеспечение</vt:lpstr>
      <vt:lpstr> </vt:lpstr>
      <vt:lpstr>Поисково-исследовательская работа </vt:lpstr>
      <vt:lpstr>Выполнение  проекта</vt:lpstr>
      <vt:lpstr>Духовно-нравственное направление </vt:lpstr>
      <vt:lpstr>Экологическое направление </vt:lpstr>
      <vt:lpstr> Возрождение традиционной    культуры </vt:lpstr>
      <vt:lpstr>Работа по продвижению чтения</vt:lpstr>
      <vt:lpstr>Координация деятельности всех учреждений и частных лиц, работающих в рамках проекта</vt:lpstr>
      <vt:lpstr> Материально-технологическое обеспечение проекта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МУК «ЦБС Чернянского района Белгородской области» Волоконовская модельная библиотека  «Здоровая молодежь – здоровая нация»</dc:title>
  <dc:creator>Наталья</dc:creator>
  <cp:lastModifiedBy>Наталья</cp:lastModifiedBy>
  <cp:revision>14</cp:revision>
  <dcterms:created xsi:type="dcterms:W3CDTF">2011-04-07T12:43:45Z</dcterms:created>
  <dcterms:modified xsi:type="dcterms:W3CDTF">2011-04-18T11:04:38Z</dcterms:modified>
</cp:coreProperties>
</file>