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60" r:id="rId6"/>
    <p:sldId id="261" r:id="rId7"/>
    <p:sldId id="27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hyperlink" Target="file:///C:\Users\&#1064;&#1072;&#1083;&#1080;%20&#1057;&#1054;&#1064;%20&#1071;&#1088;&#1040;&#1083;&#1089;&#1091;\Desktop\&#1087;&#1077;&#1076;%20&#1087;&#1083;&#1072;&#1085;&#1077;&#1090;&#1072;\&#1059;&#1084;&#1085;&#1086;&#1078;&#1077;&#1085;&#1080;&#1077;%20&#1076;&#1088;&#1086;&#1073;&#1077;&#1081;\&#8470;429.doc" TargetMode="Externa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oleObject" Target="../embeddings/oleObject60.bin"/><Relationship Id="rId3" Type="http://schemas.openxmlformats.org/officeDocument/2006/relationships/hyperlink" Target="file:///C:\Users\&#1064;&#1072;&#1083;&#1080;%20&#1057;&#1054;&#1064;%20&#1071;&#1088;&#1040;&#1083;&#1089;&#1091;\Desktop\&#1087;&#1077;&#1076;%20&#1087;&#1083;&#1072;&#1085;&#1077;&#1090;&#1072;\&#1059;&#1084;&#1085;&#1086;&#1078;&#1077;&#1085;&#1080;&#1077;%20&#1076;&#1088;&#1086;&#1073;&#1077;&#1081;\&#8470;430.doc" TargetMode="External"/><Relationship Id="rId7" Type="http://schemas.openxmlformats.org/officeDocument/2006/relationships/oleObject" Target="../embeddings/oleObject54.bin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6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Relationship Id="rId14" Type="http://schemas.openxmlformats.org/officeDocument/2006/relationships/oleObject" Target="../embeddings/oleObject6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64;&#1072;&#1083;&#1080;%20&#1057;&#1054;&#1064;%20&#1071;&#1088;&#1040;&#1083;&#1089;&#1091;\Desktop\&#1087;&#1077;&#1076;%20&#1087;&#1083;&#1072;&#1085;&#1077;&#1090;&#1072;\&#1059;&#1084;&#1085;&#1086;&#1078;&#1077;&#1085;&#1080;&#1077;%20&#1076;&#1088;&#1086;&#1073;&#1077;&#1081;\&#8470;432.doc" TargetMode="External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hyperlink" Target="file:///C:\Users\&#1064;&#1072;&#1083;&#1080;%20&#1057;&#1054;&#1064;%20&#1071;&#1088;&#1040;&#1083;&#1089;&#1091;\Desktop\&#1087;&#1077;&#1076;%20&#1087;&#1083;&#1072;&#1085;&#1077;&#1090;&#1072;\&#1059;&#1084;&#1085;&#1086;&#1078;&#1077;&#1085;&#1080;&#1077;%20&#1076;&#1088;&#1086;&#1073;&#1077;&#1081;\&#8470;469.doc" TargetMode="External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9.bin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68.bin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3" Type="http://schemas.openxmlformats.org/officeDocument/2006/relationships/image" Target="../media/image40.png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hyperlink" Target="file:///C:\Users\&#1064;&#1072;&#1083;&#1080;%20&#1057;&#1054;&#1064;%20&#1071;&#1088;&#1040;&#1083;&#1089;&#1091;\Desktop\&#1087;&#1077;&#1076;%20&#1087;&#1083;&#1072;&#1085;&#1077;&#1090;&#1072;\&#1059;&#1084;&#1085;&#1086;&#1078;&#1077;&#1085;&#1080;&#1077;%20&#1076;&#1088;&#1086;&#1073;&#1077;&#1081;\&#8470;428.doc" TargetMode="Externa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374441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Урок математики в 6 классе</a:t>
            </a:r>
            <a:br>
              <a:rPr lang="ru-RU" sz="4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ТЕМА: «Умножение дробей»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09120"/>
            <a:ext cx="7854696" cy="18002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Автор: </a:t>
            </a:r>
            <a:r>
              <a:rPr lang="ru-RU" sz="2800" dirty="0" err="1" smtClean="0"/>
              <a:t>Яруллина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Алсу</a:t>
            </a:r>
            <a:r>
              <a:rPr lang="ru-RU" sz="2800" dirty="0" smtClean="0"/>
              <a:t> </a:t>
            </a:r>
            <a:r>
              <a:rPr lang="ru-RU" sz="2800" dirty="0" err="1" smtClean="0"/>
              <a:t>Исламгалиевна</a:t>
            </a:r>
            <a:r>
              <a:rPr lang="ru-RU" sz="2800" dirty="0" smtClean="0"/>
              <a:t> учитель математики МБОУ </a:t>
            </a:r>
            <a:r>
              <a:rPr lang="ru-RU" sz="2800" dirty="0" err="1" smtClean="0"/>
              <a:t>Шалинской</a:t>
            </a:r>
            <a:r>
              <a:rPr lang="ru-RU" sz="2800" dirty="0" smtClean="0"/>
              <a:t> СОШ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Решить задачу </a:t>
            </a:r>
            <a:r>
              <a:rPr lang="ru-RU" u="sng" dirty="0" smtClean="0">
                <a:hlinkClick r:id="rId3" action="ppaction://hlinkfile"/>
              </a:rPr>
              <a:t>№ 429</a:t>
            </a:r>
            <a:r>
              <a:rPr lang="ru-RU" dirty="0" smtClean="0"/>
              <a:t> (второе значение решаем вместе, 1-е и 3-е решаются с комментированием на месте).</a:t>
            </a:r>
          </a:p>
          <a:p>
            <a:pPr>
              <a:buNone/>
            </a:pPr>
            <a:r>
              <a:rPr lang="ru-RU" dirty="0" smtClean="0"/>
              <a:t>– Прочитайте задачу.</a:t>
            </a:r>
          </a:p>
          <a:p>
            <a:pPr>
              <a:buNone/>
            </a:pPr>
            <a:r>
              <a:rPr lang="ru-RU" dirty="0" smtClean="0"/>
              <a:t>– Сколько вопросов в задаче?</a:t>
            </a:r>
          </a:p>
          <a:p>
            <a:pPr>
              <a:buNone/>
            </a:pPr>
            <a:r>
              <a:rPr lang="ru-RU" dirty="0" smtClean="0"/>
              <a:t>– Как узнать, сколько крупы помещается в определенное количество емкостей?</a:t>
            </a:r>
          </a:p>
          <a:p>
            <a:pPr>
              <a:buNone/>
            </a:pPr>
            <a:r>
              <a:rPr lang="ru-RU" i="1" dirty="0" smtClean="0"/>
              <a:t>Решение: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пять банок можно насыпать крупы:</a:t>
            </a:r>
          </a:p>
          <a:p>
            <a:pPr>
              <a:buNone/>
            </a:pPr>
            <a:endParaRPr lang="ru-RU" u="sng" dirty="0" smtClean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331640" y="4869160"/>
          <a:ext cx="552450" cy="792088"/>
        </p:xfrm>
        <a:graphic>
          <a:graphicData uri="http://schemas.openxmlformats.org/presentationml/2006/ole">
            <p:oleObj spid="_x0000_s23553" name="Формула" r:id="rId4" imgW="279360" imgH="39348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907704" y="5085184"/>
          <a:ext cx="225425" cy="357188"/>
        </p:xfrm>
        <a:graphic>
          <a:graphicData uri="http://schemas.openxmlformats.org/presentationml/2006/ole">
            <p:oleObj spid="_x0000_s23555" name="Формула" r:id="rId5" imgW="114120" imgH="177480" progId="Equation.3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195736" y="4869160"/>
          <a:ext cx="828675" cy="792163"/>
        </p:xfrm>
        <a:graphic>
          <a:graphicData uri="http://schemas.openxmlformats.org/presentationml/2006/ole">
            <p:oleObj spid="_x0000_s23556" name="Формула" r:id="rId6" imgW="419040" imgH="393480" progId="Equation.3">
              <p:embed/>
            </p:oleObj>
          </a:graphicData>
        </a:graphic>
      </p:graphicFrame>
      <p:graphicFrame>
        <p:nvGraphicFramePr>
          <p:cNvPr id="23557" name="Object 3"/>
          <p:cNvGraphicFramePr>
            <a:graphicFrameLocks noChangeAspect="1"/>
          </p:cNvGraphicFramePr>
          <p:nvPr/>
        </p:nvGraphicFramePr>
        <p:xfrm>
          <a:off x="3059832" y="4869160"/>
          <a:ext cx="928688" cy="792163"/>
        </p:xfrm>
        <a:graphic>
          <a:graphicData uri="http://schemas.openxmlformats.org/presentationml/2006/ole">
            <p:oleObj spid="_x0000_s23557" name="Формула" r:id="rId7" imgW="469800" imgH="393480" progId="Equation.3">
              <p:embed/>
            </p:oleObj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067944" y="4869160"/>
          <a:ext cx="879475" cy="792162"/>
        </p:xfrm>
        <a:graphic>
          <a:graphicData uri="http://schemas.openxmlformats.org/presentationml/2006/ole">
            <p:oleObj spid="_x0000_s23558" name="Формула" r:id="rId8" imgW="444240" imgH="393480" progId="Equation.3">
              <p:embed/>
            </p:oleObj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635896" y="6016352"/>
            <a:ext cx="8279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5292080" y="5805264"/>
          <a:ext cx="1224135" cy="792088"/>
        </p:xfrm>
        <a:graphic>
          <a:graphicData uri="http://schemas.openxmlformats.org/presentationml/2006/ole">
            <p:oleObj spid="_x0000_s23559" name="Формула" r:id="rId9" imgW="393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Решить задачу </a:t>
            </a:r>
            <a:r>
              <a:rPr lang="ru-RU" u="sng" dirty="0" smtClean="0">
                <a:hlinkClick r:id="rId3" action="ppaction://hlinkfile"/>
              </a:rPr>
              <a:t>№ 430</a:t>
            </a:r>
            <a:endParaRPr lang="ru-RU" u="sng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899592" y="908720"/>
          <a:ext cx="3168352" cy="936104"/>
        </p:xfrm>
        <a:graphic>
          <a:graphicData uri="http://schemas.openxmlformats.org/presentationml/2006/ole">
            <p:oleObj spid="_x0000_s24577" name="Формула" r:id="rId4" imgW="698197" imgH="393529" progId="Equation.3">
              <p:embed/>
            </p:oleObj>
          </a:graphicData>
        </a:graphic>
      </p:graphicFrame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71600" y="1880211"/>
            <a:ext cx="8999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раза больше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971600" y="2473660"/>
            <a:ext cx="90719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195736" y="2276872"/>
          <a:ext cx="1008112" cy="864096"/>
        </p:xfrm>
        <a:graphic>
          <a:graphicData uri="http://schemas.openxmlformats.org/presentationml/2006/ole">
            <p:oleObj spid="_x0000_s24580" name="Формула" r:id="rId5" imgW="203112" imgH="393529" progId="Equation.3">
              <p:embed/>
            </p:oleObj>
          </a:graphicData>
        </a:graphic>
      </p:graphicFrame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547664" y="249289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м меньше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55576" y="321174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899592" y="3933056"/>
          <a:ext cx="1190625" cy="390525"/>
        </p:xfrm>
        <a:graphic>
          <a:graphicData uri="http://schemas.openxmlformats.org/presentationml/2006/ole">
            <p:oleObj spid="_x0000_s24584" name="Формула" r:id="rId6" imgW="380880" imgH="177480" progId="Equation.3">
              <p:embed/>
            </p:oleObj>
          </a:graphicData>
        </a:graphic>
      </p:graphicFrame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2195736" y="4725144"/>
          <a:ext cx="1423987" cy="422275"/>
        </p:xfrm>
        <a:graphic>
          <a:graphicData uri="http://schemas.openxmlformats.org/presentationml/2006/ole">
            <p:oleObj spid="_x0000_s24586" name="Формула" r:id="rId7" imgW="393480" imgH="177480" progId="Equation.3">
              <p:embed/>
            </p:oleObj>
          </a:graphicData>
        </a:graphic>
      </p:graphicFrame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95536" y="5340410"/>
            <a:ext cx="874846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Периметр треугольника: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755576" y="5949280"/>
          <a:ext cx="1458912" cy="442913"/>
        </p:xfrm>
        <a:graphic>
          <a:graphicData uri="http://schemas.openxmlformats.org/presentationml/2006/ole">
            <p:oleObj spid="_x0000_s24589" name="Формула" r:id="rId8" imgW="482400" imgH="177480" progId="Equation.3">
              <p:embed/>
            </p:oleObj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4572000" y="3717032"/>
          <a:ext cx="1031875" cy="865187"/>
        </p:xfrm>
        <a:graphic>
          <a:graphicData uri="http://schemas.openxmlformats.org/presentationml/2006/ole">
            <p:oleObj spid="_x0000_s24591" name="Формула" r:id="rId9" imgW="330120" imgH="393480" progId="Equation.3">
              <p:embed/>
            </p:oleObj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2051720" y="3717032"/>
          <a:ext cx="1547813" cy="865188"/>
        </p:xfrm>
        <a:graphic>
          <a:graphicData uri="http://schemas.openxmlformats.org/presentationml/2006/ole">
            <p:oleObj spid="_x0000_s24592" name="Формула" r:id="rId10" imgW="495000" imgH="393480" progId="Equation.3">
              <p:embed/>
            </p:oleObj>
          </a:graphicData>
        </a:graphic>
      </p:graphicFrame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3347864" y="3717032"/>
          <a:ext cx="1349375" cy="865188"/>
        </p:xfrm>
        <a:graphic>
          <a:graphicData uri="http://schemas.openxmlformats.org/presentationml/2006/ole">
            <p:oleObj spid="_x0000_s24593" name="Формула" r:id="rId11" imgW="431640" imgH="393480" progId="Equation.3">
              <p:embed/>
            </p:oleObj>
          </a:graphicData>
        </a:graphic>
      </p:graphicFrame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5508104" y="4509120"/>
          <a:ext cx="1195387" cy="936625"/>
        </p:xfrm>
        <a:graphic>
          <a:graphicData uri="http://schemas.openxmlformats.org/presentationml/2006/ole">
            <p:oleObj spid="_x0000_s24595" name="Формула" r:id="rId12" imgW="330120" imgH="393480" progId="Equation.3">
              <p:embed/>
            </p:oleObj>
          </a:graphicData>
        </a:graphic>
      </p:graphicFrame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3347864" y="4509120"/>
          <a:ext cx="2297113" cy="936625"/>
        </p:xfrm>
        <a:graphic>
          <a:graphicData uri="http://schemas.openxmlformats.org/presentationml/2006/ole">
            <p:oleObj spid="_x0000_s24596" name="Формула" r:id="rId13" imgW="634680" imgH="393480" progId="Equation.3">
              <p:embed/>
            </p:oleObj>
          </a:graphicData>
        </a:graphic>
      </p:graphicFrame>
      <p:graphicFrame>
        <p:nvGraphicFramePr>
          <p:cNvPr id="24597" name="Object 21"/>
          <p:cNvGraphicFramePr>
            <a:graphicFrameLocks noChangeAspect="1"/>
          </p:cNvGraphicFramePr>
          <p:nvPr/>
        </p:nvGraphicFramePr>
        <p:xfrm>
          <a:off x="4932040" y="5661248"/>
          <a:ext cx="2185988" cy="981075"/>
        </p:xfrm>
        <a:graphic>
          <a:graphicData uri="http://schemas.openxmlformats.org/presentationml/2006/ole">
            <p:oleObj spid="_x0000_s24597" name="Формула" r:id="rId14" imgW="723600" imgH="393480" progId="Equation.3">
              <p:embed/>
            </p:oleObj>
          </a:graphicData>
        </a:graphic>
      </p:graphicFrame>
      <p:graphicFrame>
        <p:nvGraphicFramePr>
          <p:cNvPr id="24598" name="Object 22"/>
          <p:cNvGraphicFramePr>
            <a:graphicFrameLocks noChangeAspect="1"/>
          </p:cNvGraphicFramePr>
          <p:nvPr/>
        </p:nvGraphicFramePr>
        <p:xfrm>
          <a:off x="2195736" y="5661248"/>
          <a:ext cx="2840038" cy="981075"/>
        </p:xfrm>
        <a:graphic>
          <a:graphicData uri="http://schemas.openxmlformats.org/presentationml/2006/ole">
            <p:oleObj spid="_x0000_s24598" name="Формула" r:id="rId15" imgW="939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1" grpId="0"/>
      <p:bldP spid="24582" grpId="0"/>
      <p:bldP spid="245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241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5. Решить задачу </a:t>
            </a:r>
            <a:r>
              <a:rPr lang="ru-RU" u="sng" dirty="0" smtClean="0">
                <a:hlinkClick r:id="rId3" action="ppaction://hlinkfile"/>
              </a:rPr>
              <a:t>№ 432</a:t>
            </a:r>
            <a:r>
              <a:rPr lang="ru-RU" dirty="0" smtClean="0"/>
              <a:t> (первое значение решаем вместе, 2-е и 3-е решаются с комментированием на месте).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83568" y="214664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детали станок изготовит за: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403648" y="2780928"/>
          <a:ext cx="1149350" cy="935038"/>
        </p:xfrm>
        <a:graphic>
          <a:graphicData uri="http://schemas.openxmlformats.org/presentationml/2006/ole">
            <p:oleObj spid="_x0000_s25602" name="Формула" r:id="rId4" imgW="266400" imgH="39348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203848" y="2780928"/>
          <a:ext cx="1149350" cy="936625"/>
        </p:xfrm>
        <a:graphic>
          <a:graphicData uri="http://schemas.openxmlformats.org/presentationml/2006/ole">
            <p:oleObj spid="_x0000_s25604" name="Формула" r:id="rId5" imgW="266400" imgH="39348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411760" y="2996952"/>
          <a:ext cx="1039813" cy="422275"/>
        </p:xfrm>
        <a:graphic>
          <a:graphicData uri="http://schemas.openxmlformats.org/presentationml/2006/ole">
            <p:oleObj spid="_x0000_s25605" name="Формула" r:id="rId6" imgW="241200" imgH="177480" progId="Equation.3">
              <p:embed/>
            </p:oleObj>
          </a:graphicData>
        </a:graphic>
      </p:graphicFrame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4139952" y="2780928"/>
          <a:ext cx="930275" cy="936625"/>
        </p:xfrm>
        <a:graphic>
          <a:graphicData uri="http://schemas.openxmlformats.org/presentationml/2006/ole">
            <p:oleObj spid="_x0000_s25606" name="Формула" r:id="rId7" imgW="215640" imgH="393480" progId="Equation.3">
              <p:embed/>
            </p:oleObj>
          </a:graphicData>
        </a:graphic>
      </p:graphicFrame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39552" y="4270373"/>
            <a:ext cx="86044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6. Повторение ранее изученного материала: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а) решить № 461 (а; г; ж) (три человека решают на доске, остальные – в тетрадях);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subSp spid="_x0000_s2560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subSp spid="_x0000_s2560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subSp spid="_x0000_s2560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subSp spid="_x0000_s2560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subSp spid="_x0000_s2560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subSp spid="_x0000_s2560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subSp spid="_x0000_s2560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606">
                                            <p:subSp spid="_x0000_s2560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25601" grpId="0" autoUpdateAnimBg="0"/>
      <p:bldP spid="256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б) решить задачу </a:t>
            </a:r>
            <a:r>
              <a:rPr lang="ru-RU" u="sng" dirty="0" smtClean="0">
                <a:hlinkClick r:id="rId3" action="ppaction://hlinkfile"/>
              </a:rPr>
              <a:t>№ 469 (1).</a:t>
            </a: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9552" y="173681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день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763688" y="1628800"/>
          <a:ext cx="576064" cy="792088"/>
        </p:xfrm>
        <a:graphic>
          <a:graphicData uri="http://schemas.openxmlformats.org/presentationml/2006/ole">
            <p:oleObj spid="_x0000_s26625" name="Формула" r:id="rId4" imgW="152334" imgH="393529" progId="Equation.3">
              <p:embed/>
            </p:oleObj>
          </a:graphicData>
        </a:graphic>
      </p:graphicFrame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483768" y="1698340"/>
            <a:ext cx="9648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 всей работы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39552" y="2468236"/>
            <a:ext cx="8604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день –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907704" y="2348880"/>
          <a:ext cx="504056" cy="792088"/>
        </p:xfrm>
        <a:graphic>
          <a:graphicData uri="http://schemas.openxmlformats.org/presentationml/2006/ole">
            <p:oleObj spid="_x0000_s26628" name="Формула" r:id="rId5" imgW="139639" imgH="393529" progId="Equation.3">
              <p:embed/>
            </p:oleObj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55776" y="2433445"/>
            <a:ext cx="9648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часть всей работы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39552" y="2995251"/>
            <a:ext cx="8604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день – 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39552" y="3593817"/>
            <a:ext cx="8604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первые два дня было выполнено: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1403648" y="4077072"/>
          <a:ext cx="1562100" cy="865188"/>
        </p:xfrm>
        <a:graphic>
          <a:graphicData uri="http://schemas.openxmlformats.org/presentationml/2006/ole">
            <p:oleObj spid="_x0000_s26633" name="Формула" r:id="rId6" imgW="507960" imgH="393480" progId="Equation.3">
              <p:embed/>
            </p:oleObj>
          </a:graphicData>
        </a:graphic>
      </p:graphicFrame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611560" y="4923933"/>
            <a:ext cx="85324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третий день: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539552" y="5373216"/>
          <a:ext cx="1123950" cy="792162"/>
        </p:xfrm>
        <a:graphic>
          <a:graphicData uri="http://schemas.openxmlformats.org/presentationml/2006/ole">
            <p:oleObj spid="_x0000_s26636" name="Формула" r:id="rId7" imgW="520560" imgH="393480" progId="Equation.3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923928" y="5445224"/>
            <a:ext cx="3960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всей работы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2843808" y="4077072"/>
          <a:ext cx="1954212" cy="865188"/>
        </p:xfrm>
        <a:graphic>
          <a:graphicData uri="http://schemas.openxmlformats.org/presentationml/2006/ole">
            <p:oleObj spid="_x0000_s26638" name="Формула" r:id="rId8" imgW="634680" imgH="393480" progId="Equation.3">
              <p:embed/>
            </p:oleObj>
          </a:graphicData>
        </a:graphic>
      </p:graphicFrame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4644008" y="4077072"/>
          <a:ext cx="623888" cy="865188"/>
        </p:xfrm>
        <a:graphic>
          <a:graphicData uri="http://schemas.openxmlformats.org/presentationml/2006/ole">
            <p:oleObj spid="_x0000_s26639" name="Формула" r:id="rId9" imgW="203040" imgH="393480" progId="Equation.3">
              <p:embed/>
            </p:oleObj>
          </a:graphicData>
        </a:graphic>
      </p:graphicFrame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1619672" y="5373216"/>
          <a:ext cx="1371600" cy="792163"/>
        </p:xfrm>
        <a:graphic>
          <a:graphicData uri="http://schemas.openxmlformats.org/presentationml/2006/ole">
            <p:oleObj spid="_x0000_s26640" name="Формула" r:id="rId10" imgW="634680" imgH="393480" progId="Equation.3">
              <p:embed/>
            </p:oleObj>
          </a:graphicData>
        </a:graphic>
      </p:graphicFrame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2987824" y="5373216"/>
          <a:ext cx="438150" cy="792163"/>
        </p:xfrm>
        <a:graphic>
          <a:graphicData uri="http://schemas.openxmlformats.org/presentationml/2006/ole">
            <p:oleObj spid="_x0000_s26641" name="Формула" r:id="rId11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29" grpId="0"/>
      <p:bldP spid="26630" grpId="0"/>
      <p:bldP spid="26631" grpId="0"/>
      <p:bldP spid="266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3312368"/>
          </a:xfrm>
        </p:spPr>
        <p:txBody>
          <a:bodyPr>
            <a:normAutofit/>
          </a:bodyPr>
          <a:lstStyle/>
          <a:p>
            <a:r>
              <a:rPr lang="ru-RU" sz="3100" dirty="0" smtClean="0"/>
              <a:t>1. Расскажите, как умножить дробь на натуральное число. </a:t>
            </a:r>
            <a:br>
              <a:rPr lang="ru-RU" sz="3100" dirty="0" smtClean="0"/>
            </a:br>
            <a:r>
              <a:rPr lang="ru-RU" sz="3100" dirty="0" smtClean="0"/>
              <a:t>2. Привести свои примеры.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82359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Домашнее задание</a:t>
            </a:r>
          </a:p>
          <a:p>
            <a:pPr algn="ctr">
              <a:buNone/>
            </a:pPr>
            <a:r>
              <a:rPr lang="ru-RU" dirty="0" smtClean="0"/>
              <a:t>Стр.71, №431, стр.76, №469(2).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824536"/>
          </a:xfrm>
        </p:spPr>
        <p:txBody>
          <a:bodyPr>
            <a:normAutofit/>
          </a:bodyPr>
          <a:lstStyle/>
          <a:p>
            <a:pPr algn="just"/>
            <a:r>
              <a:rPr lang="ru-RU" sz="3200" b="1" u="sng" dirty="0" smtClean="0"/>
              <a:t>Цель урока: </a:t>
            </a:r>
            <a:r>
              <a:rPr lang="ru-RU" sz="3200" dirty="0" smtClean="0"/>
              <a:t>ввести правило умножения дроби на натуральное число; учить применять правило умножения дроби на натуральное число при решении примеров и задач; отрабатывать навык применения основного свойства дроби при сокращении дробей; развивать культуру выражения мыслей в устной и письменной речи.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21256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Задачи урока: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u="sng" dirty="0" smtClean="0"/>
              <a:t>Образовательные задачи: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1. Контроль за уровнем усвоения знаний и умений умножения дробей на натуральное число;</a:t>
            </a:r>
            <a:br>
              <a:rPr lang="ru-RU" sz="2200" dirty="0" smtClean="0"/>
            </a:br>
            <a:r>
              <a:rPr lang="ru-RU" sz="2200" dirty="0" smtClean="0"/>
              <a:t>2. Формирование умения и навыков умножения дробей на натуральное число.</a:t>
            </a:r>
            <a:br>
              <a:rPr lang="ru-RU" sz="2200" dirty="0" smtClean="0"/>
            </a:br>
            <a:r>
              <a:rPr lang="ru-RU" sz="2200" u="sng" dirty="0" smtClean="0"/>
              <a:t>Развивающие задачи: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1. Развитие умений выделять главное, существенное в изучаемом материале;</a:t>
            </a:r>
            <a:br>
              <a:rPr lang="ru-RU" sz="2200" dirty="0" smtClean="0"/>
            </a:br>
            <a:r>
              <a:rPr lang="ru-RU" sz="2200" dirty="0" smtClean="0"/>
              <a:t>2. Формирование умений сравнивать, находить ошибки при умножении дробей;</a:t>
            </a:r>
            <a:br>
              <a:rPr lang="ru-RU" sz="2200" dirty="0" smtClean="0"/>
            </a:br>
            <a:r>
              <a:rPr lang="ru-RU" sz="2200" dirty="0" smtClean="0"/>
              <a:t>3. Развитие внимания, повышение способности к сосредоточению;</a:t>
            </a:r>
            <a:br>
              <a:rPr lang="ru-RU" sz="2200" dirty="0" smtClean="0"/>
            </a:br>
            <a:r>
              <a:rPr lang="ru-RU" sz="2200" dirty="0" smtClean="0"/>
              <a:t>4. Развитие у учащихся самостоятельности в мышлении и в учебной деятельности.</a:t>
            </a:r>
            <a:br>
              <a:rPr lang="ru-RU" sz="2200" dirty="0" smtClean="0"/>
            </a:br>
            <a:r>
              <a:rPr lang="ru-RU" sz="2200" u="sng" dirty="0" smtClean="0"/>
              <a:t>Воспитательные задачи: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1. Содействовать формированию мировоззренческих понятий;</a:t>
            </a:r>
            <a:br>
              <a:rPr lang="ru-RU" sz="2200" dirty="0" smtClean="0"/>
            </a:br>
            <a:r>
              <a:rPr lang="ru-RU" sz="2200" dirty="0" smtClean="0"/>
              <a:t>2. Формирование у учащихся познавательного интереса к математике.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65756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1. Повторение ранее изученного материала.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Вычислите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23528" y="1700808"/>
          <a:ext cx="1368152" cy="955923"/>
        </p:xfrm>
        <a:graphic>
          <a:graphicData uri="http://schemas.openxmlformats.org/presentationml/2006/ole">
            <p:oleObj spid="_x0000_s27650" name="Формула" r:id="rId3" imgW="469696" imgH="393529" progId="Equation.3">
              <p:embed/>
            </p:oleObj>
          </a:graphicData>
        </a:graphic>
      </p:graphicFrame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763688" y="1844824"/>
          <a:ext cx="936104" cy="792857"/>
        </p:xfrm>
        <a:graphic>
          <a:graphicData uri="http://schemas.openxmlformats.org/presentationml/2006/ole">
            <p:oleObj spid="_x0000_s27652" name="Формула" r:id="rId4" imgW="304536" imgH="393359" progId="Equation.3">
              <p:embed/>
            </p:oleObj>
          </a:graphicData>
        </a:graphic>
      </p:graphicFrame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987824" y="1772816"/>
          <a:ext cx="1008112" cy="931540"/>
        </p:xfrm>
        <a:graphic>
          <a:graphicData uri="http://schemas.openxmlformats.org/presentationml/2006/ole">
            <p:oleObj spid="_x0000_s27654" name="Формула" r:id="rId5" imgW="418918" imgH="393529" progId="Equation.3">
              <p:embed/>
            </p:oleObj>
          </a:graphicData>
        </a:graphic>
      </p:graphicFrame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4211960" y="1916832"/>
          <a:ext cx="864096" cy="802382"/>
        </p:xfrm>
        <a:graphic>
          <a:graphicData uri="http://schemas.openxmlformats.org/presentationml/2006/ole">
            <p:oleObj spid="_x0000_s27656" name="Формула" r:id="rId6" imgW="406048" imgH="393359" progId="Equation.3">
              <p:embed/>
            </p:oleObj>
          </a:graphicData>
        </a:graphic>
      </p:graphicFrame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5580112" y="1700808"/>
          <a:ext cx="1008112" cy="946398"/>
        </p:xfrm>
        <a:graphic>
          <a:graphicData uri="http://schemas.openxmlformats.org/presentationml/2006/ole">
            <p:oleObj spid="_x0000_s27658" name="Формула" r:id="rId7" imgW="431613" imgH="393529" progId="Equation.3">
              <p:embed/>
            </p:oleObj>
          </a:graphicData>
        </a:graphic>
      </p:graphicFrame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6948264" y="1844824"/>
          <a:ext cx="1080120" cy="802382"/>
        </p:xfrm>
        <a:graphic>
          <a:graphicData uri="http://schemas.openxmlformats.org/presentationml/2006/ole">
            <p:oleObj spid="_x0000_s27660" name="Формула" r:id="rId8" imgW="418918" imgH="393529" progId="Equation.3">
              <p:embed/>
            </p:oleObj>
          </a:graphicData>
        </a:graphic>
      </p:graphicFrame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395536" y="3284984"/>
          <a:ext cx="1422648" cy="912490"/>
        </p:xfrm>
        <a:graphic>
          <a:graphicData uri="http://schemas.openxmlformats.org/presentationml/2006/ole">
            <p:oleObj spid="_x0000_s27662" name="Формула" r:id="rId9" imgW="609336" imgH="393529" progId="Equation.3">
              <p:embed/>
            </p:oleObj>
          </a:graphicData>
        </a:graphic>
      </p:graphicFrame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2411760" y="3284984"/>
          <a:ext cx="936104" cy="878582"/>
        </p:xfrm>
        <a:graphic>
          <a:graphicData uri="http://schemas.openxmlformats.org/presentationml/2006/ole">
            <p:oleObj spid="_x0000_s27664" name="Формула" r:id="rId10" imgW="317225" imgH="393359" progId="Equation.3">
              <p:embed/>
            </p:oleObj>
          </a:graphicData>
        </a:graphic>
      </p:graphicFrame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3995936" y="3212976"/>
          <a:ext cx="1296144" cy="936104"/>
        </p:xfrm>
        <a:graphic>
          <a:graphicData uri="http://schemas.openxmlformats.org/presentationml/2006/ole">
            <p:oleObj spid="_x0000_s27666" name="Формула" r:id="rId11" imgW="482391" imgH="393529" progId="Equation.3">
              <p:embed/>
            </p:oleObj>
          </a:graphicData>
        </a:graphic>
      </p:graphicFrame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5580112" y="3212976"/>
          <a:ext cx="1080120" cy="802382"/>
        </p:xfrm>
        <a:graphic>
          <a:graphicData uri="http://schemas.openxmlformats.org/presentationml/2006/ole">
            <p:oleObj spid="_x0000_s27668" name="Формула" r:id="rId12" imgW="406048" imgH="393359" progId="Equation.3">
              <p:embed/>
            </p:oleObj>
          </a:graphicData>
        </a:graphic>
      </p:graphicFrame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70" name="Object 22"/>
          <p:cNvGraphicFramePr>
            <a:graphicFrameLocks noChangeAspect="1"/>
          </p:cNvGraphicFramePr>
          <p:nvPr/>
        </p:nvGraphicFramePr>
        <p:xfrm>
          <a:off x="323528" y="4653136"/>
          <a:ext cx="1689348" cy="1008112"/>
        </p:xfrm>
        <a:graphic>
          <a:graphicData uri="http://schemas.openxmlformats.org/presentationml/2006/ole">
            <p:oleObj spid="_x0000_s27670" name="Формула" r:id="rId13" imgW="685800" imgH="393700" progId="Equation.3">
              <p:embed/>
            </p:oleObj>
          </a:graphicData>
        </a:graphic>
      </p:graphicFrame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72" name="Object 24"/>
          <p:cNvGraphicFramePr>
            <a:graphicFrameLocks noChangeAspect="1"/>
          </p:cNvGraphicFramePr>
          <p:nvPr/>
        </p:nvGraphicFramePr>
        <p:xfrm>
          <a:off x="2627784" y="4653136"/>
          <a:ext cx="936104" cy="883915"/>
        </p:xfrm>
        <a:graphic>
          <a:graphicData uri="http://schemas.openxmlformats.org/presentationml/2006/ole">
            <p:oleObj spid="_x0000_s27672" name="Формула" r:id="rId14" imgW="418918" imgH="393529" progId="Equation.3">
              <p:embed/>
            </p:oleObj>
          </a:graphicData>
        </a:graphic>
      </p:graphicFrame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74" name="Object 26"/>
          <p:cNvGraphicFramePr>
            <a:graphicFrameLocks noChangeAspect="1"/>
          </p:cNvGraphicFramePr>
          <p:nvPr/>
        </p:nvGraphicFramePr>
        <p:xfrm>
          <a:off x="4067944" y="4653136"/>
          <a:ext cx="1368152" cy="893440"/>
        </p:xfrm>
        <a:graphic>
          <a:graphicData uri="http://schemas.openxmlformats.org/presentationml/2006/ole">
            <p:oleObj spid="_x0000_s27674" name="Формула" r:id="rId15" imgW="558558" imgH="393529" progId="Equation.3">
              <p:embed/>
            </p:oleObj>
          </a:graphicData>
        </a:graphic>
      </p:graphicFrame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76" name="Object 28"/>
          <p:cNvGraphicFramePr>
            <a:graphicFrameLocks noChangeAspect="1"/>
          </p:cNvGraphicFramePr>
          <p:nvPr/>
        </p:nvGraphicFramePr>
        <p:xfrm>
          <a:off x="5724128" y="4725144"/>
          <a:ext cx="1080120" cy="830957"/>
        </p:xfrm>
        <a:graphic>
          <a:graphicData uri="http://schemas.openxmlformats.org/presentationml/2006/ole">
            <p:oleObj spid="_x0000_s27676" name="Формула" r:id="rId16" imgW="41891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2. Вспомним правила сокращения дробей:</a:t>
            </a:r>
            <a:br>
              <a:rPr lang="ru-RU" sz="2700" dirty="0" smtClean="0"/>
            </a:br>
            <a:r>
              <a:rPr lang="ru-RU" sz="2700" dirty="0" smtClean="0"/>
              <a:t> </a:t>
            </a:r>
            <a:br>
              <a:rPr lang="ru-RU" sz="2700" dirty="0" smtClean="0"/>
            </a:br>
            <a:r>
              <a:rPr lang="ru-RU" sz="2700" i="1" dirty="0" smtClean="0"/>
              <a:t>Деление числителя и знаменателя на их общий делитель, отличный от единицы, называют сокращением дроби.</a:t>
            </a:r>
            <a:br>
              <a:rPr lang="ru-RU" sz="27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i="1" dirty="0" smtClean="0"/>
              <a:t>Наибольшее число, на которое можно сократить дробь – это наибольший общий делитель ее числителя и знаменателя.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861048"/>
            <a:ext cx="8301608" cy="25169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Сократите дроби (устный счет):</a:t>
            </a:r>
          </a:p>
          <a:p>
            <a:endParaRPr lang="ru-RU" dirty="0"/>
          </a:p>
        </p:txBody>
      </p:sp>
      <p:pic>
        <p:nvPicPr>
          <p:cNvPr id="17410" name="Picture 2" descr="6/30; 7/42; 11/55; 5/15; 22/33; 2/16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97152"/>
            <a:ext cx="838842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944216"/>
          </a:xfrm>
        </p:spPr>
        <p:txBody>
          <a:bodyPr>
            <a:noAutofit/>
          </a:bodyPr>
          <a:lstStyle/>
          <a:p>
            <a:r>
              <a:rPr lang="ru-RU" sz="2400" dirty="0" smtClean="0"/>
              <a:t>– сегодня на уроке мы узнаем, как умножить дробь на натуральное число.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>1. Подготовительная работа.</a:t>
            </a:r>
            <a:br>
              <a:rPr lang="ru-RU" sz="2400" dirty="0" smtClean="0"/>
            </a:br>
            <a:r>
              <a:rPr lang="ru-RU" sz="2400" dirty="0" smtClean="0"/>
              <a:t> – Замените сумму произведением: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467544" y="2852936"/>
          <a:ext cx="1778000" cy="504825"/>
        </p:xfrm>
        <a:graphic>
          <a:graphicData uri="http://schemas.openxmlformats.org/presentationml/2006/ole">
            <p:oleObj spid="_x0000_s18433" name="Формула" r:id="rId3" imgW="672840" imgH="177480" progId="Equation.3">
              <p:embed/>
            </p:oleObj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195736" y="2852936"/>
          <a:ext cx="814834" cy="504056"/>
        </p:xfrm>
        <a:graphic>
          <a:graphicData uri="http://schemas.openxmlformats.org/presentationml/2006/ole">
            <p:oleObj spid="_x0000_s18437" name="Формула" r:id="rId4" imgW="266400" imgH="177480" progId="Equation.3">
              <p:embed/>
            </p:oleObj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3563888" y="2852936"/>
          <a:ext cx="2808312" cy="432048"/>
        </p:xfrm>
        <a:graphic>
          <a:graphicData uri="http://schemas.openxmlformats.org/presentationml/2006/ole">
            <p:oleObj spid="_x0000_s18439" name="Формула" r:id="rId5" imgW="1358640" imgH="164880" progId="Equation.3">
              <p:embed/>
            </p:oleObj>
          </a:graphicData>
        </a:graphic>
      </p:graphicFrame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6372200" y="2852936"/>
          <a:ext cx="792088" cy="504056"/>
        </p:xfrm>
        <a:graphic>
          <a:graphicData uri="http://schemas.openxmlformats.org/presentationml/2006/ole">
            <p:oleObj spid="_x0000_s18441" name="Формула" r:id="rId6" imgW="317160" imgH="203040" progId="Equation.3">
              <p:embed/>
            </p:oleObj>
          </a:graphicData>
        </a:graphic>
      </p:graphicFrame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2771800" y="3356992"/>
          <a:ext cx="792088" cy="504056"/>
        </p:xfrm>
        <a:graphic>
          <a:graphicData uri="http://schemas.openxmlformats.org/presentationml/2006/ole">
            <p:oleObj spid="_x0000_s18443" name="Формула" r:id="rId7" imgW="291960" imgH="177480" progId="Equation.3">
              <p:embed/>
            </p:oleObj>
          </a:graphicData>
        </a:graphic>
      </p:graphicFrame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683568" y="3429000"/>
          <a:ext cx="2088232" cy="432048"/>
        </p:xfrm>
        <a:graphic>
          <a:graphicData uri="http://schemas.openxmlformats.org/presentationml/2006/ole">
            <p:oleObj spid="_x0000_s18445" name="Формула" r:id="rId8" imgW="927000" imgH="152280" progId="Equation.3">
              <p:embed/>
            </p:oleObj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539553" y="3982998"/>
            <a:ext cx="5904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– Замените  произведение суммой:</a:t>
            </a:r>
            <a:endParaRPr lang="ru-RU" sz="2400" dirty="0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14"/>
          <p:cNvGraphicFramePr>
            <a:graphicFrameLocks noChangeAspect="1"/>
          </p:cNvGraphicFramePr>
          <p:nvPr/>
        </p:nvGraphicFramePr>
        <p:xfrm>
          <a:off x="1619672" y="4509120"/>
          <a:ext cx="2304256" cy="504056"/>
        </p:xfrm>
        <a:graphic>
          <a:graphicData uri="http://schemas.openxmlformats.org/presentationml/2006/ole">
            <p:oleObj spid="_x0000_s18446" name="Формула" r:id="rId9" imgW="965160" imgH="177480" progId="Equation.3">
              <p:embed/>
            </p:oleObj>
          </a:graphicData>
        </a:graphic>
      </p:graphicFrame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611560" y="4509120"/>
          <a:ext cx="1017215" cy="504056"/>
        </p:xfrm>
        <a:graphic>
          <a:graphicData uri="http://schemas.openxmlformats.org/presentationml/2006/ole">
            <p:oleObj spid="_x0000_s18448" name="Формула" r:id="rId10" imgW="393480" imgH="177480" progId="Equation.3">
              <p:embed/>
            </p:oleObj>
          </a:graphicData>
        </a:graphic>
      </p:graphicFrame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5868144" y="4509120"/>
          <a:ext cx="1152128" cy="576064"/>
        </p:xfrm>
        <a:graphic>
          <a:graphicData uri="http://schemas.openxmlformats.org/presentationml/2006/ole">
            <p:oleObj spid="_x0000_s18450" name="Формула" r:id="rId11" imgW="380880" imgH="203040" progId="Equation.3">
              <p:embed/>
            </p:oleObj>
          </a:graphicData>
        </a:graphic>
      </p:graphicFrame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4788024" y="4509120"/>
          <a:ext cx="1152128" cy="504056"/>
        </p:xfrm>
        <a:graphic>
          <a:graphicData uri="http://schemas.openxmlformats.org/presentationml/2006/ole">
            <p:oleObj spid="_x0000_s18452" name="Формула" r:id="rId12" imgW="406080" imgH="177480" progId="Equation.3">
              <p:embed/>
            </p:oleObj>
          </a:graphicData>
        </a:graphic>
      </p:graphicFrame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1835696" y="5229200"/>
          <a:ext cx="1512168" cy="504056"/>
        </p:xfrm>
        <a:graphic>
          <a:graphicData uri="http://schemas.openxmlformats.org/presentationml/2006/ole">
            <p:oleObj spid="_x0000_s18454" name="Формула" r:id="rId13" imgW="545760" imgH="152280" progId="Equation.3">
              <p:embed/>
            </p:oleObj>
          </a:graphicData>
        </a:graphic>
      </p:graphicFrame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56" name="Object 24"/>
          <p:cNvGraphicFramePr>
            <a:graphicFrameLocks noChangeAspect="1"/>
          </p:cNvGraphicFramePr>
          <p:nvPr/>
        </p:nvGraphicFramePr>
        <p:xfrm>
          <a:off x="827584" y="5157192"/>
          <a:ext cx="1080120" cy="576064"/>
        </p:xfrm>
        <a:graphic>
          <a:graphicData uri="http://schemas.openxmlformats.org/presentationml/2006/ole">
            <p:oleObj spid="_x0000_s18456" name="Формула" r:id="rId14" imgW="393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subSp spid="_x0000_s1843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subSp spid="_x0000_s1843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subSp spid="_x0000_s1843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subSp spid="_x0000_s1843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subSp spid="_x0000_s1843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439">
                                            <p:subSp spid="_x0000_s1843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subSp spid="_x0000_s1844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441">
                                            <p:subSp spid="_x0000_s1844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subSp spid="_x0000_s1844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45">
                                            <p:subSp spid="_x0000_s1844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subSp spid="_x0000_s1844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443">
                                            <p:subSp spid="_x0000_s1844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64379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2. Работа над новой темой.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7" y="1268760"/>
            <a:ext cx="1656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бутылке </a:t>
            </a:r>
            <a:endParaRPr lang="ru-RU" sz="2400" dirty="0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20688"/>
            <a:ext cx="642937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870200" y="1124744"/>
          <a:ext cx="693688" cy="792088"/>
        </p:xfrm>
        <a:graphic>
          <a:graphicData uri="http://schemas.openxmlformats.org/presentationml/2006/ole">
            <p:oleObj spid="_x0000_s30722" name="Формула" r:id="rId4" imgW="241200" imgH="39348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491880" y="1268760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сока.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1268760"/>
            <a:ext cx="4860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Сколько сока в 5 таких бутылках?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9513" y="2348880"/>
            <a:ext cx="14401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Решение.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2348881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Для решения задачи надо найти произведение </a:t>
            </a:r>
            <a:endParaRPr lang="ru-RU" sz="2400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8388424" y="2132856"/>
          <a:ext cx="576064" cy="864096"/>
        </p:xfrm>
        <a:graphic>
          <a:graphicData uri="http://schemas.openxmlformats.org/presentationml/2006/ole">
            <p:oleObj spid="_x0000_s30724" name="Формула" r:id="rId5" imgW="304536" imgH="393359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79513" y="2996952"/>
            <a:ext cx="20882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Но умножить </a:t>
            </a:r>
            <a:endParaRPr lang="ru-RU" sz="2400" dirty="0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339752" y="2852936"/>
          <a:ext cx="504056" cy="792088"/>
        </p:xfrm>
        <a:graphic>
          <a:graphicData uri="http://schemas.openxmlformats.org/presentationml/2006/ole">
            <p:oleObj spid="_x0000_s30726" name="Формула" r:id="rId6" imgW="152334" imgH="393529" progId="Equation.3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771800" y="2996952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 натуральное число 5 — значит найти сумму пяти </a:t>
            </a:r>
            <a:r>
              <a:rPr lang="ru-RU" sz="2400" dirty="0" smtClean="0"/>
              <a:t>слагаемых,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1521" y="3933056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каждое из которых равно</a:t>
            </a:r>
            <a:endParaRPr lang="ru-RU" sz="2400" dirty="0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4068763" y="3789363"/>
          <a:ext cx="576262" cy="863600"/>
        </p:xfrm>
        <a:graphic>
          <a:graphicData uri="http://schemas.openxmlformats.org/presentationml/2006/ole">
            <p:oleObj spid="_x0000_s30728" name="Формула" r:id="rId7" imgW="203040" imgH="393480" progId="Equation.3">
              <p:embed/>
            </p:oleObj>
          </a:graphicData>
        </a:graphic>
      </p:graphicFrame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4067944" y="4653136"/>
          <a:ext cx="2304256" cy="936104"/>
        </p:xfrm>
        <a:graphic>
          <a:graphicData uri="http://schemas.openxmlformats.org/presentationml/2006/ole">
            <p:oleObj spid="_x0000_s30730" name="Формула" r:id="rId8" imgW="1104840" imgH="393480" progId="Equation.3">
              <p:embed/>
            </p:oleObj>
          </a:graphicData>
        </a:graphic>
      </p:graphicFrame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0" y="4653136"/>
          <a:ext cx="1008112" cy="936104"/>
        </p:xfrm>
        <a:graphic>
          <a:graphicData uri="http://schemas.openxmlformats.org/presentationml/2006/ole">
            <p:oleObj spid="_x0000_s30732" name="Формула" r:id="rId9" imgW="419040" imgH="393480" progId="Equation.3">
              <p:embed/>
            </p:oleObj>
          </a:graphicData>
        </a:graphic>
      </p:graphicFrame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971600" y="4653136"/>
          <a:ext cx="3168352" cy="935038"/>
        </p:xfrm>
        <a:graphic>
          <a:graphicData uri="http://schemas.openxmlformats.org/presentationml/2006/ole">
            <p:oleObj spid="_x0000_s30734" name="Формула" r:id="rId10" imgW="1257120" imgH="393480" progId="Equation.3">
              <p:embed/>
            </p:oleObj>
          </a:graphicData>
        </a:graphic>
      </p:graphicFrame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8316416" y="4581128"/>
          <a:ext cx="827584" cy="1008112"/>
        </p:xfrm>
        <a:graphic>
          <a:graphicData uri="http://schemas.openxmlformats.org/presentationml/2006/ole">
            <p:oleObj spid="_x0000_s30736" name="Формула" r:id="rId11" imgW="228600" imgH="393480" progId="Equation.3">
              <p:embed/>
            </p:oleObj>
          </a:graphicData>
        </a:graphic>
      </p:graphicFrame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8" name="Object 18"/>
          <p:cNvGraphicFramePr>
            <a:graphicFrameLocks noChangeAspect="1"/>
          </p:cNvGraphicFramePr>
          <p:nvPr/>
        </p:nvGraphicFramePr>
        <p:xfrm>
          <a:off x="6372200" y="4653136"/>
          <a:ext cx="1080120" cy="936104"/>
        </p:xfrm>
        <a:graphic>
          <a:graphicData uri="http://schemas.openxmlformats.org/presentationml/2006/ole">
            <p:oleObj spid="_x0000_s30738" name="Формула" r:id="rId12" imgW="419040" imgH="393480" progId="Equation.3">
              <p:embed/>
            </p:oleObj>
          </a:graphicData>
        </a:graphic>
      </p:graphicFrame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7380312" y="4149080"/>
          <a:ext cx="936104" cy="1440160"/>
        </p:xfrm>
        <a:graphic>
          <a:graphicData uri="http://schemas.openxmlformats.org/presentationml/2006/ole">
            <p:oleObj spid="_x0000_s30740" name="Формула" r:id="rId13" imgW="330120" imgH="634680" progId="Equation.3">
              <p:embed/>
            </p:oleObj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971601" y="6021288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Значит, в 5 бутылках </a:t>
            </a:r>
            <a:endParaRPr lang="ru-RU" sz="2400" dirty="0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42" name="Object 22"/>
          <p:cNvGraphicFramePr>
            <a:graphicFrameLocks noChangeAspect="1"/>
          </p:cNvGraphicFramePr>
          <p:nvPr/>
        </p:nvGraphicFramePr>
        <p:xfrm>
          <a:off x="4141788" y="5876925"/>
          <a:ext cx="935037" cy="792163"/>
        </p:xfrm>
        <a:graphic>
          <a:graphicData uri="http://schemas.openxmlformats.org/presentationml/2006/ole">
            <p:oleObj spid="_x0000_s30742" name="Формула" r:id="rId14" imgW="330120" imgH="393480" progId="Equation.3">
              <p:embed/>
            </p:oleObj>
          </a:graphicData>
        </a:graphic>
      </p:graphicFrame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5148064" y="5966048"/>
            <a:ext cx="1368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сока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" grpId="0"/>
      <p:bldP spid="7" grpId="0"/>
      <p:bldP spid="8" grpId="0"/>
      <p:bldP spid="9" grpId="0"/>
      <p:bldP spid="10" grpId="0"/>
      <p:bldP spid="13" grpId="0"/>
      <p:bldP spid="17" grpId="0"/>
      <p:bldP spid="18" grpId="0"/>
      <p:bldP spid="33" grpId="0"/>
      <p:bldP spid="307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877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/>
              <a:t>Сформулируем правило умножение дроби на натуральное число:</a:t>
            </a:r>
            <a:br>
              <a:rPr lang="ru-RU" sz="3100" i="1" dirty="0" smtClean="0"/>
            </a:br>
            <a:r>
              <a:rPr lang="ru-RU" sz="3100" i="1" dirty="0" smtClean="0"/>
              <a:t> 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b="1" dirty="0" smtClean="0"/>
              <a:t>при умножении </a:t>
            </a:r>
            <a:r>
              <a:rPr lang="ru-RU" sz="3600" b="1" i="1" dirty="0" smtClean="0"/>
              <a:t>дроби на натуральное число</a:t>
            </a:r>
            <a:r>
              <a:rPr lang="ru-RU" sz="3600" b="1" dirty="0" smtClean="0"/>
              <a:t>, мы должны ее числитель умножить на это число, а знаменатель оставить без изменения.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463552"/>
          </a:xfrm>
        </p:spPr>
        <p:txBody>
          <a:bodyPr/>
          <a:lstStyle/>
          <a:p>
            <a:r>
              <a:rPr lang="ru-RU" dirty="0" smtClean="0"/>
              <a:t>Пример :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619672" y="4437112"/>
          <a:ext cx="5328592" cy="936104"/>
        </p:xfrm>
        <a:graphic>
          <a:graphicData uri="http://schemas.openxmlformats.org/presentationml/2006/ole">
            <p:oleObj spid="_x0000_s21506" name="Формула" r:id="rId3" imgW="1739900" imgH="393700" progId="Equation.3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67544" y="57418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◊ Умножаем только 7 в числителе на число 3.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</a:t>
            </a:r>
            <a:r>
              <a:rPr lang="ru-RU" sz="2800" cap="all" dirty="0" smtClean="0"/>
              <a:t>р</a:t>
            </a:r>
            <a:r>
              <a:rPr lang="ru-RU" sz="2800" dirty="0" smtClean="0"/>
              <a:t>ешить № 427 (</a:t>
            </a:r>
            <a:r>
              <a:rPr lang="ru-RU" sz="2800" dirty="0" err="1" smtClean="0"/>
              <a:t>а,в,г,е,з</a:t>
            </a:r>
            <a:r>
              <a:rPr lang="ru-RU" sz="2800" dirty="0" smtClean="0"/>
              <a:t>) на доске и в тетрадях.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2. Решить задачу </a:t>
            </a:r>
            <a:r>
              <a:rPr lang="ru-RU" sz="2400" u="sng" dirty="0" smtClean="0">
                <a:hlinkClick r:id="rId3" action="ppaction://hlinkfile"/>
              </a:rPr>
              <a:t>№ 428</a:t>
            </a:r>
            <a:endParaRPr lang="ru-RU" sz="2400" u="sng" dirty="0" smtClean="0"/>
          </a:p>
          <a:p>
            <a:pPr>
              <a:buNone/>
            </a:pPr>
            <a:r>
              <a:rPr lang="ru-RU" sz="2400" dirty="0" smtClean="0"/>
              <a:t>– Что такое периметр квадрата?</a:t>
            </a:r>
          </a:p>
          <a:p>
            <a:pPr>
              <a:buNone/>
            </a:pPr>
            <a:r>
              <a:rPr lang="ru-RU" sz="2400" dirty="0" smtClean="0"/>
              <a:t>– Как найти периметр квадрата?</a:t>
            </a:r>
          </a:p>
          <a:p>
            <a:pPr>
              <a:buNone/>
            </a:pPr>
            <a:r>
              <a:rPr lang="ru-RU" sz="2400" i="1" dirty="0" smtClean="0"/>
              <a:t>Решение:</a:t>
            </a:r>
          </a:p>
          <a:p>
            <a:pPr>
              <a:buNone/>
            </a:pPr>
            <a:r>
              <a:rPr lang="ru-RU" sz="2400" dirty="0" smtClean="0"/>
              <a:t>Запишем формулу периметра:</a:t>
            </a:r>
          </a:p>
          <a:p>
            <a:pPr>
              <a:buNone/>
            </a:pPr>
            <a:r>
              <a:rPr lang="ru-RU" sz="2800" i="1" dirty="0" smtClean="0"/>
              <a:t>                                  Р = 4а</a:t>
            </a:r>
            <a:endParaRPr lang="ru-RU" sz="2800" dirty="0" smtClean="0"/>
          </a:p>
          <a:p>
            <a:pPr>
              <a:buNone/>
            </a:pPr>
            <a:r>
              <a:rPr lang="ru-RU" sz="2400" dirty="0" smtClean="0"/>
              <a:t>Периметр квадрата равен: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331640" y="5085184"/>
          <a:ext cx="730250" cy="361950"/>
        </p:xfrm>
        <a:graphic>
          <a:graphicData uri="http://schemas.openxmlformats.org/presentationml/2006/ole">
            <p:oleObj spid="_x0000_s22531" name="Формула" r:id="rId4" imgW="177480" imgH="164880" progId="Equation.3">
              <p:embed/>
            </p:oleObj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699792" y="605235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периметр квадрата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236296" y="5805264"/>
          <a:ext cx="1296144" cy="864096"/>
        </p:xfrm>
        <a:graphic>
          <a:graphicData uri="http://schemas.openxmlformats.org/presentationml/2006/ole">
            <p:oleObj spid="_x0000_s22533" name="Формула" r:id="rId5" imgW="368140" imgH="393529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2051720" y="4869160"/>
          <a:ext cx="1098550" cy="863600"/>
        </p:xfrm>
        <a:graphic>
          <a:graphicData uri="http://schemas.openxmlformats.org/presentationml/2006/ole">
            <p:oleObj spid="_x0000_s22535" name="Формула" r:id="rId6" imgW="266400" imgH="393480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915816" y="4869160"/>
          <a:ext cx="1776412" cy="863600"/>
        </p:xfrm>
        <a:graphic>
          <a:graphicData uri="http://schemas.openxmlformats.org/presentationml/2006/ole">
            <p:oleObj spid="_x0000_s22536" name="Формула" r:id="rId7" imgW="431640" imgH="393480" progId="Equation.3">
              <p:embed/>
            </p:oleObj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4427984" y="4869160"/>
          <a:ext cx="1096962" cy="863600"/>
        </p:xfrm>
        <a:graphic>
          <a:graphicData uri="http://schemas.openxmlformats.org/presentationml/2006/ole">
            <p:oleObj spid="_x0000_s22537" name="Формула" r:id="rId8" imgW="266400" imgH="393480" progId="Equation.3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292080" y="4869160"/>
          <a:ext cx="1514475" cy="863600"/>
        </p:xfrm>
        <a:graphic>
          <a:graphicData uri="http://schemas.openxmlformats.org/presentationml/2006/ole">
            <p:oleObj spid="_x0000_s22538" name="Формула" r:id="rId9" imgW="368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626</TotalTime>
  <Words>423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Поток</vt:lpstr>
      <vt:lpstr>Формула</vt:lpstr>
      <vt:lpstr>Microsoft Equation 3.0</vt:lpstr>
      <vt:lpstr>Урок математики в 6 классе  ТЕМА: «Умножение дробей»</vt:lpstr>
      <vt:lpstr>Цель урока: ввести правило умножения дроби на натуральное число; учить применять правило умножения дроби на натуральное число при решении примеров и задач; отрабатывать навык применения основного свойства дроби при сокращении дробей; развивать культуру выражения мыслей в устной и письменной речи.  </vt:lpstr>
      <vt:lpstr>Задачи урока: Образовательные задачи:  1. Контроль за уровнем усвоения знаний и умений умножения дробей на натуральное число; 2. Формирование умения и навыков умножения дробей на натуральное число. Развивающие задачи:  1. Развитие умений выделять главное, существенное в изучаемом материале; 2. Формирование умений сравнивать, находить ошибки при умножении дробей; 3. Развитие внимания, повышение способности к сосредоточению; 4. Развитие у учащихся самостоятельности в мышлении и в учебной деятельности. Воспитательные задачи:  1. Содействовать формированию мировоззренческих понятий; 2. Формирование у учащихся познавательного интереса к математике.</vt:lpstr>
      <vt:lpstr>Слайд 4</vt:lpstr>
      <vt:lpstr>2. Вспомним правила сокращения дробей:   Деление числителя и знаменателя на их общий делитель, отличный от единицы, называют сокращением дроби.  Наибольшее число, на которое можно сократить дробь – это наибольший общий делитель ее числителя и знаменателя. </vt:lpstr>
      <vt:lpstr>– сегодня на уроке мы узнаем, как умножить дробь на натуральное число.   1. Подготовительная работа.  – Замените сумму произведением: </vt:lpstr>
      <vt:lpstr>Слайд 7</vt:lpstr>
      <vt:lpstr>Сформулируем правило умножение дроби на натуральное число:   при умножении дроби на натуральное число, мы должны ее числитель умножить на это число, а знаменатель оставить без изменения. </vt:lpstr>
      <vt:lpstr>1. решить № 427 (а,в,г,е,з) на доске и в тетрадях.</vt:lpstr>
      <vt:lpstr>Слайд 10</vt:lpstr>
      <vt:lpstr>Слайд 11</vt:lpstr>
      <vt:lpstr>Слайд 12</vt:lpstr>
      <vt:lpstr>Слайд 13</vt:lpstr>
      <vt:lpstr>1. Расскажите, как умножить дробь на натуральное число.  2. Привести свои примеры.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6 классе ТЕМА: «Умножение дробей»</dc:title>
  <dc:creator>Шали СОШ ЯрАлсу</dc:creator>
  <cp:lastModifiedBy>Шали СОШ ЯрАлсу</cp:lastModifiedBy>
  <cp:revision>70</cp:revision>
  <dcterms:created xsi:type="dcterms:W3CDTF">2011-11-14T11:17:56Z</dcterms:created>
  <dcterms:modified xsi:type="dcterms:W3CDTF">2011-11-19T18:14:05Z</dcterms:modified>
</cp:coreProperties>
</file>