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71" r:id="rId3"/>
    <p:sldId id="257" r:id="rId4"/>
    <p:sldId id="263" r:id="rId5"/>
    <p:sldId id="267" r:id="rId6"/>
    <p:sldId id="268" r:id="rId7"/>
    <p:sldId id="269" r:id="rId8"/>
    <p:sldId id="264" r:id="rId9"/>
    <p:sldId id="265" r:id="rId10"/>
    <p:sldId id="266" r:id="rId11"/>
    <p:sldId id="272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5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F6CAC2-FBDA-40E7-AFCA-77FBABCD3F4B}" type="datetimeFigureOut">
              <a:rPr lang="ru-RU" smtClean="0"/>
              <a:pPr/>
              <a:t>17.11.2011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B1CE28-F4C6-4BEF-BD55-D47F6234337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8B5FC2D-F5CC-4CB1-A198-EF85D2456F5A}" type="slidenum">
              <a:rPr lang="ru-RU"/>
              <a:pPr/>
              <a:t>2</a:t>
            </a:fld>
            <a:endParaRPr lang="ru-RU"/>
          </a:p>
        </p:txBody>
      </p:sp>
      <p:sp>
        <p:nvSpPr>
          <p:cNvPr id="141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5D5B496-69CF-4C44-836F-67CEABDB94A2}" type="datetimeFigureOut">
              <a:rPr lang="ru-RU" smtClean="0"/>
              <a:pPr/>
              <a:t>17.11.2011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407B76E-0270-496C-8661-9B2A913EB3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D5B496-69CF-4C44-836F-67CEABDB94A2}" type="datetimeFigureOut">
              <a:rPr lang="ru-RU" smtClean="0"/>
              <a:pPr/>
              <a:t>17.11.2011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07B76E-0270-496C-8661-9B2A913EB3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D5B496-69CF-4C44-836F-67CEABDB94A2}" type="datetimeFigureOut">
              <a:rPr lang="ru-RU" smtClean="0"/>
              <a:pPr/>
              <a:t>17.11.2011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07B76E-0270-496C-8661-9B2A913EB3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A22A729-A4D8-4DFD-BEC4-D4D88C94B78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D5B496-69CF-4C44-836F-67CEABDB94A2}" type="datetimeFigureOut">
              <a:rPr lang="ru-RU" smtClean="0"/>
              <a:pPr/>
              <a:t>17.11.2011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07B76E-0270-496C-8661-9B2A913EB36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D5B496-69CF-4C44-836F-67CEABDB94A2}" type="datetimeFigureOut">
              <a:rPr lang="ru-RU" smtClean="0"/>
              <a:pPr/>
              <a:t>17.11.2011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07B76E-0270-496C-8661-9B2A913EB36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D5B496-69CF-4C44-836F-67CEABDB94A2}" type="datetimeFigureOut">
              <a:rPr lang="ru-RU" smtClean="0"/>
              <a:pPr/>
              <a:t>17.11.2011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07B76E-0270-496C-8661-9B2A913EB36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D5B496-69CF-4C44-836F-67CEABDB94A2}" type="datetimeFigureOut">
              <a:rPr lang="ru-RU" smtClean="0"/>
              <a:pPr/>
              <a:t>17.11.2011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07B76E-0270-496C-8661-9B2A913EB3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D5B496-69CF-4C44-836F-67CEABDB94A2}" type="datetimeFigureOut">
              <a:rPr lang="ru-RU" smtClean="0"/>
              <a:pPr/>
              <a:t>17.11.2011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07B76E-0270-496C-8661-9B2A913EB36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D5B496-69CF-4C44-836F-67CEABDB94A2}" type="datetimeFigureOut">
              <a:rPr lang="ru-RU" smtClean="0"/>
              <a:pPr/>
              <a:t>17.11.2011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07B76E-0270-496C-8661-9B2A913EB3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A5D5B496-69CF-4C44-836F-67CEABDB94A2}" type="datetimeFigureOut">
              <a:rPr lang="ru-RU" smtClean="0"/>
              <a:pPr/>
              <a:t>17.11.2011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07B76E-0270-496C-8661-9B2A913EB3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5D5B496-69CF-4C44-836F-67CEABDB94A2}" type="datetimeFigureOut">
              <a:rPr lang="ru-RU" smtClean="0"/>
              <a:pPr/>
              <a:t>17.11.2011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407B76E-0270-496C-8661-9B2A913EB36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A5D5B496-69CF-4C44-836F-67CEABDB94A2}" type="datetimeFigureOut">
              <a:rPr lang="ru-RU" smtClean="0"/>
              <a:pPr/>
              <a:t>17.11.2011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6407B76E-0270-496C-8661-9B2A913EB36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19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9.bin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14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16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785926"/>
            <a:ext cx="8229600" cy="4286279"/>
          </a:xfrm>
        </p:spPr>
        <p:txBody>
          <a:bodyPr/>
          <a:lstStyle/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Урок по теме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Арккосинус. Решение 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уравнения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t = a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10 класс</a:t>
            </a:r>
          </a:p>
          <a:p>
            <a:pPr>
              <a:buNone/>
            </a:pPr>
            <a:r>
              <a:rPr lang="ru-RU" dirty="0" smtClean="0"/>
              <a:t>                                               </a:t>
            </a:r>
          </a:p>
          <a:p>
            <a:pPr algn="r">
              <a:buNone/>
            </a:pPr>
            <a:r>
              <a:rPr lang="ru-RU" sz="2000" dirty="0"/>
              <a:t> </a:t>
            </a:r>
            <a:r>
              <a:rPr lang="ru-RU" sz="2000" dirty="0" smtClean="0"/>
              <a:t>                                                                                         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учитель: Семенова Т.В.</a:t>
            </a:r>
          </a:p>
          <a:p>
            <a:pPr algn="r">
              <a:buNone/>
            </a:pPr>
            <a:r>
              <a:rPr lang="ru-RU" sz="2000" dirty="0" smtClean="0"/>
              <a:t>                                                                                          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УМК:  Мордкович  А.Г.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500066"/>
          </a:xfrm>
        </p:spPr>
        <p:txBody>
          <a:bodyPr>
            <a:noAutofit/>
          </a:bodyPr>
          <a:lstStyle/>
          <a:p>
            <a:r>
              <a:rPr lang="ru-RU" sz="1800" dirty="0" smtClean="0">
                <a:effectLst/>
                <a:latin typeface="Times New Roman" pitchFamily="18" charset="0"/>
                <a:cs typeface="Times New Roman" pitchFamily="18" charset="0"/>
              </a:rPr>
              <a:t>МОУ «СОШ с. Заветное» </a:t>
            </a:r>
            <a:r>
              <a:rPr lang="ru-RU" sz="1800" dirty="0" err="1" smtClean="0">
                <a:effectLst/>
                <a:latin typeface="Times New Roman" pitchFamily="18" charset="0"/>
                <a:cs typeface="Times New Roman" pitchFamily="18" charset="0"/>
              </a:rPr>
              <a:t>Энгельсского</a:t>
            </a:r>
            <a:r>
              <a:rPr lang="ru-RU" sz="1800" dirty="0" smtClean="0">
                <a:effectLst/>
                <a:latin typeface="Times New Roman" pitchFamily="18" charset="0"/>
                <a:cs typeface="Times New Roman" pitchFamily="18" charset="0"/>
              </a:rPr>
              <a:t> района Саратовской области</a:t>
            </a:r>
            <a:endParaRPr lang="ru-RU" sz="18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7710таблица 2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4286256"/>
            <a:ext cx="2442845" cy="1774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одержимое 7"/>
          <p:cNvGraphicFramePr>
            <a:graphicFrameLocks noGrp="1"/>
          </p:cNvGraphicFramePr>
          <p:nvPr>
            <p:ph sz="half" idx="1"/>
          </p:nvPr>
        </p:nvGraphicFramePr>
        <p:xfrm>
          <a:off x="571472" y="4643446"/>
          <a:ext cx="4038600" cy="12858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6200"/>
                <a:gridCol w="1346200"/>
                <a:gridCol w="1346200"/>
              </a:tblGrid>
              <a:tr h="607223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 marL="72198" marR="721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 marL="72198" marR="721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 marL="72198" marR="72198"/>
                </a:tc>
              </a:tr>
              <a:tr h="67866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72198" marR="72198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72198" marR="72198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72198" marR="72198"/>
                </a:tc>
              </a:tr>
            </a:tbl>
          </a:graphicData>
        </a:graphic>
      </p:graphicFrame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2000232" y="5357826"/>
            <a:ext cx="714380" cy="435151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a</a:t>
            </a:r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100" dirty="0" smtClean="0">
                <a:effectLst/>
              </a:rPr>
              <a:t/>
            </a:r>
            <a:br>
              <a:rPr lang="ru-RU" sz="3100" dirty="0" smtClean="0">
                <a:effectLst/>
              </a:rPr>
            </a:br>
            <a:r>
              <a:rPr lang="ru-RU" sz="4000" dirty="0" smtClean="0">
                <a:effectLst/>
                <a:latin typeface="Times New Roman" pitchFamily="18" charset="0"/>
                <a:cs typeface="Times New Roman" pitchFamily="18" charset="0"/>
              </a:rPr>
              <a:t>Установите соответствие: уравнение и соответствующий ему корень. </a:t>
            </a: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endParaRPr lang="ru-RU" dirty="0">
              <a:effectLst/>
            </a:endParaRPr>
          </a:p>
        </p:txBody>
      </p:sp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1285852" y="1643050"/>
          <a:ext cx="2097079" cy="1693090"/>
        </p:xfrm>
        <a:graphic>
          <a:graphicData uri="http://schemas.openxmlformats.org/presentationml/2006/ole">
            <p:oleObj spid="_x0000_s22530" name="Формула" r:id="rId3" imgW="787320" imgH="660240" progId="Equation.3">
              <p:embed/>
            </p:oleObj>
          </a:graphicData>
        </a:graphic>
      </p:graphicFrame>
      <p:graphicFrame>
        <p:nvGraphicFramePr>
          <p:cNvPr id="22531" name="Object 3"/>
          <p:cNvGraphicFramePr>
            <a:graphicFrameLocks noChangeAspect="1"/>
          </p:cNvGraphicFramePr>
          <p:nvPr/>
        </p:nvGraphicFramePr>
        <p:xfrm>
          <a:off x="3786182" y="1571612"/>
          <a:ext cx="2300287" cy="2736850"/>
        </p:xfrm>
        <a:graphic>
          <a:graphicData uri="http://schemas.openxmlformats.org/presentationml/2006/ole">
            <p:oleObj spid="_x0000_s22531" name="Формула" r:id="rId4" imgW="863280" imgH="1066680" progId="Equation.3">
              <p:embed/>
            </p:oleObj>
          </a:graphicData>
        </a:graphic>
      </p:graphicFrame>
      <p:sp>
        <p:nvSpPr>
          <p:cNvPr id="10" name="Содержимое 6"/>
          <p:cNvSpPr txBox="1">
            <a:spLocks/>
          </p:cNvSpPr>
          <p:nvPr/>
        </p:nvSpPr>
        <p:spPr>
          <a:xfrm>
            <a:off x="714348" y="5357826"/>
            <a:ext cx="714380" cy="435151"/>
          </a:xfrm>
          <a:prstGeom prst="rect">
            <a:avLst/>
          </a:prstGeom>
        </p:spPr>
        <p:txBody>
          <a:bodyPr vert="horz">
            <a:normAutofit fontScale="92500" lnSpcReduction="20000"/>
          </a:bodyPr>
          <a:lstStyle/>
          <a:p>
            <a:pPr marL="365760" lvl="0" indent="-256032"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lang="en-US" sz="2800" dirty="0" smtClean="0"/>
              <a:t>d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Содержимое 6"/>
          <p:cNvSpPr txBox="1">
            <a:spLocks/>
          </p:cNvSpPr>
          <p:nvPr/>
        </p:nvSpPr>
        <p:spPr>
          <a:xfrm>
            <a:off x="3571868" y="5357826"/>
            <a:ext cx="714380" cy="435151"/>
          </a:xfrm>
          <a:prstGeom prst="rect">
            <a:avLst/>
          </a:prstGeom>
        </p:spPr>
        <p:txBody>
          <a:bodyPr vert="horz">
            <a:normAutofit fontScale="92500" lnSpcReduction="20000"/>
          </a:bodyPr>
          <a:lstStyle/>
          <a:p>
            <a:pPr marL="365760" lvl="0" indent="-256032"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10" grpId="0" build="p"/>
      <p:bldP spid="11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-324000"/>
            <a:r>
              <a:rPr lang="ru-RU" sz="3600" dirty="0" smtClean="0"/>
              <a:t>§ 15</a:t>
            </a:r>
          </a:p>
          <a:p>
            <a:pPr indent="-324000"/>
            <a:r>
              <a:rPr lang="ru-RU" sz="3600" dirty="0" smtClean="0"/>
              <a:t>№15.12.(б)</a:t>
            </a:r>
          </a:p>
          <a:p>
            <a:pPr indent="-324000"/>
            <a:r>
              <a:rPr lang="ru-RU" sz="3600" dirty="0" smtClean="0"/>
              <a:t>№15.13(а)</a:t>
            </a:r>
          </a:p>
          <a:p>
            <a:pPr indent="-324000"/>
            <a:r>
              <a:rPr lang="ru-RU" sz="3600" dirty="0" smtClean="0"/>
              <a:t>№15.14(г)</a:t>
            </a:r>
          </a:p>
          <a:p>
            <a:pPr indent="-324000"/>
            <a:r>
              <a:rPr lang="ru-RU" sz="3600" dirty="0" smtClean="0"/>
              <a:t>№15.15(г</a:t>
            </a:r>
            <a:r>
              <a:rPr lang="ru-RU" sz="3600" dirty="0" smtClean="0"/>
              <a:t>)</a:t>
            </a:r>
            <a:endParaRPr lang="en-US" sz="3600" dirty="0" smtClean="0"/>
          </a:p>
          <a:p>
            <a:pPr indent="-324000"/>
            <a:r>
              <a:rPr lang="en-US" sz="3600" dirty="0" smtClean="0"/>
              <a:t>18</a:t>
            </a:r>
            <a:r>
              <a:rPr lang="ru-RU" sz="3600" dirty="0" smtClean="0"/>
              <a:t>.</a:t>
            </a:r>
            <a:r>
              <a:rPr lang="en-US" sz="3600" dirty="0" smtClean="0"/>
              <a:t>33(</a:t>
            </a:r>
            <a:r>
              <a:rPr lang="ru-RU" sz="3600" dirty="0" smtClean="0"/>
              <a:t>б</a:t>
            </a:r>
            <a:r>
              <a:rPr lang="ru-RU" sz="3600" smtClean="0"/>
              <a:t>) инд.</a:t>
            </a:r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effectLst/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1" name="Rectangle 11"/>
          <p:cNvSpPr>
            <a:spLocks noChangeArrowheads="1"/>
          </p:cNvSpPr>
          <p:nvPr/>
        </p:nvSpPr>
        <p:spPr bwMode="auto">
          <a:xfrm>
            <a:off x="179388" y="620713"/>
            <a:ext cx="8964612" cy="95089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342900" indent="-342900">
              <a:buFontTx/>
              <a:buAutoNum type="arabicPeriod"/>
            </a:pPr>
            <a:r>
              <a:rPr lang="ru-RU" sz="2400" b="1" dirty="0">
                <a:latin typeface="Times New Roman" pitchFamily="18" charset="0"/>
              </a:rPr>
              <a:t>Каково  будет  решение  </a:t>
            </a:r>
            <a:r>
              <a:rPr lang="ru-RU" sz="2400" b="1" dirty="0" smtClean="0">
                <a:latin typeface="Times New Roman" pitchFamily="18" charset="0"/>
              </a:rPr>
              <a:t>уравнения  </a:t>
            </a:r>
            <a:r>
              <a:rPr lang="en-US" sz="2400" b="1" dirty="0" err="1">
                <a:latin typeface="Times New Roman" pitchFamily="18" charset="0"/>
              </a:rPr>
              <a:t>cos</a:t>
            </a:r>
            <a:r>
              <a:rPr lang="en-US" sz="2400" b="1" dirty="0">
                <a:latin typeface="Times New Roman" pitchFamily="18" charset="0"/>
              </a:rPr>
              <a:t> x = a </a:t>
            </a:r>
            <a:r>
              <a:rPr lang="ru-RU" sz="2400" b="1" dirty="0">
                <a:latin typeface="Times New Roman" pitchFamily="18" charset="0"/>
              </a:rPr>
              <a:t> при 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‌ а ‌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1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33" name="Rectangle 13"/>
          <p:cNvSpPr>
            <a:spLocks noChangeArrowheads="1"/>
          </p:cNvSpPr>
          <p:nvPr/>
        </p:nvSpPr>
        <p:spPr bwMode="auto">
          <a:xfrm>
            <a:off x="179388" y="1557338"/>
            <a:ext cx="8964612" cy="94296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342900" indent="-342900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2. При  каком  значении  а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уравнение 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x = a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имеет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решение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35" name="Rectangle 15"/>
          <p:cNvSpPr>
            <a:spLocks noChangeArrowheads="1"/>
          </p:cNvSpPr>
          <p:nvPr/>
        </p:nvSpPr>
        <p:spPr bwMode="auto">
          <a:xfrm>
            <a:off x="142844" y="2500306"/>
            <a:ext cx="9001156" cy="85725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342900" indent="-342900">
              <a:buFontTx/>
              <a:buAutoNum type="arabicPeriod" startAt="3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Какой  формулой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выражается 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это  решение?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37" name="Rectangle 17"/>
          <p:cNvSpPr>
            <a:spLocks noChangeArrowheads="1"/>
          </p:cNvSpPr>
          <p:nvPr/>
        </p:nvSpPr>
        <p:spPr bwMode="auto">
          <a:xfrm>
            <a:off x="179388" y="3357563"/>
            <a:ext cx="8964612" cy="122555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342900" indent="-342900"/>
            <a:r>
              <a:rPr lang="ru-RU" sz="2400" b="1" dirty="0">
                <a:latin typeface="Times New Roman" pitchFamily="18" charset="0"/>
              </a:rPr>
              <a:t>4.На  какой  оси </a:t>
            </a:r>
            <a:r>
              <a:rPr lang="ru-RU" sz="2400" b="1" dirty="0" smtClean="0">
                <a:latin typeface="Times New Roman" pitchFamily="18" charset="0"/>
              </a:rPr>
              <a:t>откладывается</a:t>
            </a:r>
          </a:p>
          <a:p>
            <a:pPr marL="342900" indent="-342900"/>
            <a:r>
              <a:rPr lang="ru-RU" sz="2400" b="1" dirty="0" smtClean="0">
                <a:latin typeface="Times New Roman" pitchFamily="18" charset="0"/>
              </a:rPr>
              <a:t>значение  а  при  решении  уравнения  </a:t>
            </a:r>
            <a:r>
              <a:rPr lang="en-US" sz="2400" b="1" dirty="0" err="1" smtClean="0">
                <a:latin typeface="Times New Roman" pitchFamily="18" charset="0"/>
              </a:rPr>
              <a:t>cos</a:t>
            </a:r>
            <a:r>
              <a:rPr lang="en-US" sz="2400" b="1" dirty="0" smtClean="0">
                <a:latin typeface="Times New Roman" pitchFamily="18" charset="0"/>
              </a:rPr>
              <a:t> x = a</a:t>
            </a:r>
            <a:r>
              <a:rPr lang="en-US" sz="2400" dirty="0" smtClean="0">
                <a:latin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</a:rPr>
              <a:t>?</a:t>
            </a:r>
            <a:endParaRPr lang="en-US" sz="2400" dirty="0">
              <a:latin typeface="Times New Roman" pitchFamily="18" charset="0"/>
            </a:endParaRPr>
          </a:p>
        </p:txBody>
      </p:sp>
      <p:sp>
        <p:nvSpPr>
          <p:cNvPr id="5142" name="Rectangle 22"/>
          <p:cNvSpPr>
            <a:spLocks noChangeArrowheads="1"/>
          </p:cNvSpPr>
          <p:nvPr/>
        </p:nvSpPr>
        <p:spPr bwMode="auto">
          <a:xfrm>
            <a:off x="179388" y="4581525"/>
            <a:ext cx="8964612" cy="9366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342900" indent="-342900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5. В  каком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промежутке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находится 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arccos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a ?</a:t>
            </a:r>
          </a:p>
        </p:txBody>
      </p:sp>
      <p:sp>
        <p:nvSpPr>
          <p:cNvPr id="5143" name="Rectangle 23"/>
          <p:cNvSpPr>
            <a:spLocks noChangeArrowheads="1"/>
          </p:cNvSpPr>
          <p:nvPr/>
        </p:nvSpPr>
        <p:spPr bwMode="auto">
          <a:xfrm>
            <a:off x="179388" y="5516563"/>
            <a:ext cx="8964612" cy="100806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342900" indent="-342900"/>
            <a:r>
              <a:rPr lang="ru-RU" sz="2400" b="1" dirty="0">
                <a:latin typeface="Times New Roman" pitchFamily="18" charset="0"/>
              </a:rPr>
              <a:t>6.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</a:rPr>
              <a:t>Чему  </a:t>
            </a:r>
            <a:r>
              <a:rPr lang="ru-RU" sz="2400" b="1" dirty="0" smtClean="0">
                <a:latin typeface="Times New Roman" pitchFamily="18" charset="0"/>
              </a:rPr>
              <a:t>равняется</a:t>
            </a:r>
            <a:r>
              <a:rPr lang="en-US" sz="2400" b="1" dirty="0" smtClean="0">
                <a:latin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</a:rPr>
              <a:t>arccos</a:t>
            </a:r>
            <a:r>
              <a:rPr lang="en-US" sz="2400" b="1" dirty="0">
                <a:latin typeface="Times New Roman" pitchFamily="18" charset="0"/>
              </a:rPr>
              <a:t> ( - a)?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3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13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13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13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1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14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514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5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1" grpId="0" build="p" animBg="1"/>
      <p:bldP spid="5133" grpId="0" build="p" animBg="1"/>
      <p:bldP spid="5135" grpId="0" build="p" animBg="1"/>
      <p:bldP spid="5137" grpId="0" build="p" animBg="1"/>
      <p:bldP spid="5142" grpId="0" build="p" animBg="1"/>
      <p:bldP spid="514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effectLst/>
                <a:latin typeface="Times New Roman" pitchFamily="18" charset="0"/>
                <a:cs typeface="Times New Roman" pitchFamily="18" charset="0"/>
              </a:rPr>
              <a:t>В первую колонку запишите верные равенства, во вторую неверные:</a:t>
            </a:r>
            <a:endParaRPr lang="ru-RU" sz="28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2434" y="2462676"/>
            <a:ext cx="83487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3073" name="Object 1"/>
          <p:cNvGraphicFramePr>
            <a:graphicFrameLocks noChangeAspect="1"/>
          </p:cNvGraphicFramePr>
          <p:nvPr/>
        </p:nvGraphicFramePr>
        <p:xfrm>
          <a:off x="357158" y="1428736"/>
          <a:ext cx="2968625" cy="1044575"/>
        </p:xfrm>
        <a:graphic>
          <a:graphicData uri="http://schemas.openxmlformats.org/presentationml/2006/ole">
            <p:oleObj spid="_x0000_s3073" name="Формула" r:id="rId3" imgW="952200" imgH="393480" progId="Equation.3">
              <p:embed/>
            </p:oleObj>
          </a:graphicData>
        </a:graphic>
      </p:graphicFrame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285720" y="2571744"/>
          <a:ext cx="3567113" cy="1017587"/>
        </p:xfrm>
        <a:graphic>
          <a:graphicData uri="http://schemas.openxmlformats.org/presentationml/2006/ole">
            <p:oleObj spid="_x0000_s3074" name="Формула" r:id="rId4" imgW="1282680" imgH="393480" progId="Equation.3">
              <p:embed/>
            </p:oleObj>
          </a:graphicData>
        </a:graphic>
      </p:graphicFrame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4357686" y="1285860"/>
          <a:ext cx="4208463" cy="1143000"/>
        </p:xfrm>
        <a:graphic>
          <a:graphicData uri="http://schemas.openxmlformats.org/presentationml/2006/ole">
            <p:oleObj spid="_x0000_s3075" name="Формула" r:id="rId5" imgW="1346040" imgH="431640" progId="Equation.3">
              <p:embed/>
            </p:oleObj>
          </a:graphicData>
        </a:graphic>
      </p:graphicFrame>
      <p:graphicFrame>
        <p:nvGraphicFramePr>
          <p:cNvPr id="3076" name="Object 4"/>
          <p:cNvGraphicFramePr>
            <a:graphicFrameLocks noChangeAspect="1"/>
          </p:cNvGraphicFramePr>
          <p:nvPr/>
        </p:nvGraphicFramePr>
        <p:xfrm>
          <a:off x="4214810" y="2500306"/>
          <a:ext cx="4692650" cy="1109662"/>
        </p:xfrm>
        <a:graphic>
          <a:graphicData uri="http://schemas.openxmlformats.org/presentationml/2006/ole">
            <p:oleObj spid="_x0000_s3076" name="Формула" r:id="rId6" imgW="1218960" imgH="431640" progId="Equation.3">
              <p:embed/>
            </p:oleObj>
          </a:graphicData>
        </a:graphic>
      </p:graphicFrame>
      <p:graphicFrame>
        <p:nvGraphicFramePr>
          <p:cNvPr id="3077" name="Object 5"/>
          <p:cNvGraphicFramePr>
            <a:graphicFrameLocks noChangeAspect="1"/>
          </p:cNvGraphicFramePr>
          <p:nvPr/>
        </p:nvGraphicFramePr>
        <p:xfrm>
          <a:off x="1071538" y="4071942"/>
          <a:ext cx="6338526" cy="1000118"/>
        </p:xfrm>
        <a:graphic>
          <a:graphicData uri="http://schemas.openxmlformats.org/presentationml/2006/ole">
            <p:oleObj spid="_x0000_s3077" name="Формула" r:id="rId7" imgW="1790640" imgH="393480" progId="Equation.3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357158" y="642918"/>
          <a:ext cx="2928958" cy="1030972"/>
        </p:xfrm>
        <a:graphic>
          <a:graphicData uri="http://schemas.openxmlformats.org/presentationml/2006/ole">
            <p:oleObj spid="_x0000_s19458" name="Формула" r:id="rId3" imgW="952200" imgH="393480" progId="Equation.3">
              <p:embed/>
            </p:oleObj>
          </a:graphicData>
        </a:graphic>
      </p:graphicFrame>
      <p:graphicFrame>
        <p:nvGraphicFramePr>
          <p:cNvPr id="19460" name="Object 4"/>
          <p:cNvGraphicFramePr>
            <a:graphicFrameLocks noChangeAspect="1"/>
          </p:cNvGraphicFramePr>
          <p:nvPr/>
        </p:nvGraphicFramePr>
        <p:xfrm>
          <a:off x="285720" y="1928802"/>
          <a:ext cx="4143404" cy="1124477"/>
        </p:xfrm>
        <a:graphic>
          <a:graphicData uri="http://schemas.openxmlformats.org/presentationml/2006/ole">
            <p:oleObj spid="_x0000_s19460" name="Формула" r:id="rId4" imgW="1346040" imgH="431640" progId="Equation.3">
              <p:embed/>
            </p:oleObj>
          </a:graphicData>
        </a:graphic>
      </p:graphicFrame>
      <p:graphicFrame>
        <p:nvGraphicFramePr>
          <p:cNvPr id="19461" name="Object 5"/>
          <p:cNvGraphicFramePr>
            <a:graphicFrameLocks noChangeAspect="1"/>
          </p:cNvGraphicFramePr>
          <p:nvPr/>
        </p:nvGraphicFramePr>
        <p:xfrm>
          <a:off x="285720" y="3357562"/>
          <a:ext cx="4786346" cy="1056122"/>
        </p:xfrm>
        <a:graphic>
          <a:graphicData uri="http://schemas.openxmlformats.org/presentationml/2006/ole">
            <p:oleObj spid="_x0000_s19461" name="Формула" r:id="rId5" imgW="1790640" imgH="393480" progId="Equation.3">
              <p:embed/>
            </p:oleObj>
          </a:graphicData>
        </a:graphic>
      </p:graphicFrame>
      <p:graphicFrame>
        <p:nvGraphicFramePr>
          <p:cNvPr id="19462" name="Object 6"/>
          <p:cNvGraphicFramePr>
            <a:graphicFrameLocks noChangeAspect="1"/>
          </p:cNvGraphicFramePr>
          <p:nvPr/>
        </p:nvGraphicFramePr>
        <p:xfrm>
          <a:off x="4857752" y="642918"/>
          <a:ext cx="3509417" cy="1000132"/>
        </p:xfrm>
        <a:graphic>
          <a:graphicData uri="http://schemas.openxmlformats.org/presentationml/2006/ole">
            <p:oleObj spid="_x0000_s19462" name="Формула" r:id="rId6" imgW="1282680" imgH="393480" progId="Equation.3">
              <p:embed/>
            </p:oleObj>
          </a:graphicData>
        </a:graphic>
      </p:graphicFrame>
      <p:graphicFrame>
        <p:nvGraphicFramePr>
          <p:cNvPr id="19463" name="Object 4"/>
          <p:cNvGraphicFramePr>
            <a:graphicFrameLocks noChangeAspect="1"/>
          </p:cNvGraphicFramePr>
          <p:nvPr/>
        </p:nvGraphicFramePr>
        <p:xfrm>
          <a:off x="4857752" y="2000240"/>
          <a:ext cx="3718518" cy="1071570"/>
        </p:xfrm>
        <a:graphic>
          <a:graphicData uri="http://schemas.openxmlformats.org/presentationml/2006/ole">
            <p:oleObj spid="_x0000_s19463" name="Формула" r:id="rId7" imgW="1206360" imgH="431640" progId="Equation.3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>
                <a:effectLst/>
                <a:latin typeface="Times New Roman" pitchFamily="18" charset="0"/>
                <a:cs typeface="Times New Roman" pitchFamily="18" charset="0"/>
              </a:rPr>
              <a:t>Имеет ли смысл выражение:</a:t>
            </a:r>
            <a:endParaRPr lang="ru-RU" sz="4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619125" y="1428750"/>
          <a:ext cx="7091363" cy="3200400"/>
        </p:xfrm>
        <a:graphic>
          <a:graphicData uri="http://schemas.openxmlformats.org/presentationml/2006/ole">
            <p:oleObj spid="_x0000_s23554" name="Формула" r:id="rId3" imgW="2273040" imgH="863280" progId="Equation.3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Какие из уравнений не имеют решений?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3286116" y="1285860"/>
          <a:ext cx="4000528" cy="5257896"/>
        </p:xfrm>
        <a:graphic>
          <a:graphicData uri="http://schemas.openxmlformats.org/presentationml/2006/ole">
            <p:oleObj spid="_x0000_s25602" name="Формула" r:id="rId3" imgW="1002960" imgH="1549080" progId="Equation.3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611188" y="188913"/>
            <a:ext cx="8080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ctr"/>
            <a:r>
              <a:rPr lang="ru-RU" sz="3600" i="1" dirty="0">
                <a:solidFill>
                  <a:schemeClr val="accent2">
                    <a:lumMod val="50000"/>
                  </a:schemeClr>
                </a:solidFill>
              </a:rPr>
              <a:t>Уравнение  </a:t>
            </a:r>
            <a:r>
              <a:rPr lang="en-US" sz="3600" i="1" dirty="0">
                <a:solidFill>
                  <a:schemeClr val="accent2">
                    <a:lumMod val="50000"/>
                  </a:schemeClr>
                </a:solidFill>
              </a:rPr>
              <a:t>cost =</a:t>
            </a:r>
            <a:r>
              <a:rPr lang="en-US" sz="4400" i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ru-RU" sz="4400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125" name="Oval 5"/>
          <p:cNvSpPr>
            <a:spLocks noChangeArrowheads="1"/>
          </p:cNvSpPr>
          <p:nvPr/>
        </p:nvSpPr>
        <p:spPr bwMode="auto">
          <a:xfrm>
            <a:off x="514350" y="2116138"/>
            <a:ext cx="3598863" cy="3598862"/>
          </a:xfrm>
          <a:prstGeom prst="ellipse">
            <a:avLst/>
          </a:prstGeom>
          <a:noFill/>
          <a:ln w="57150">
            <a:solidFill>
              <a:srgbClr val="99CC00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4A04FA"/>
              </a:solidFill>
            </a:endParaRPr>
          </a:p>
        </p:txBody>
      </p:sp>
      <p:sp>
        <p:nvSpPr>
          <p:cNvPr id="5126" name="Line 6"/>
          <p:cNvSpPr>
            <a:spLocks noChangeShapeType="1"/>
          </p:cNvSpPr>
          <p:nvPr/>
        </p:nvSpPr>
        <p:spPr bwMode="auto">
          <a:xfrm>
            <a:off x="2300288" y="1752600"/>
            <a:ext cx="0" cy="4267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arrow" w="sm" len="sm"/>
            <a:tailEnd type="none" w="sm" len="sm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27" name="Line 7"/>
          <p:cNvSpPr>
            <a:spLocks noChangeShapeType="1"/>
          </p:cNvSpPr>
          <p:nvPr/>
        </p:nvSpPr>
        <p:spPr bwMode="auto">
          <a:xfrm>
            <a:off x="228600" y="3930650"/>
            <a:ext cx="4267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arrow" w="sm" len="sm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2133600" y="3960813"/>
            <a:ext cx="381000" cy="2444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sz="1600">
                <a:latin typeface="Times New Roman" pitchFamily="18" charset="0"/>
              </a:rPr>
              <a:t>0</a:t>
            </a:r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4552950" y="3944938"/>
            <a:ext cx="381000" cy="3651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sz="2400" i="1">
                <a:latin typeface="Times New Roman" pitchFamily="18" charset="0"/>
              </a:rPr>
              <a:t>x</a:t>
            </a:r>
            <a:endParaRPr kumimoji="1" lang="ru-RU" sz="2400" i="1">
              <a:latin typeface="Times New Roman" pitchFamily="18" charset="0"/>
            </a:endParaRPr>
          </a:p>
        </p:txBody>
      </p:sp>
      <p:sp>
        <p:nvSpPr>
          <p:cNvPr id="5130" name="Text Box 10"/>
          <p:cNvSpPr txBox="1">
            <a:spLocks noChangeArrowheads="1"/>
          </p:cNvSpPr>
          <p:nvPr/>
        </p:nvSpPr>
        <p:spPr bwMode="auto">
          <a:xfrm>
            <a:off x="2038350" y="1658938"/>
            <a:ext cx="381000" cy="4381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lIns="72000" tIns="36000" rIns="36000" bIns="3600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sz="2400" i="1">
                <a:latin typeface="Times New Roman" pitchFamily="18" charset="0"/>
              </a:rPr>
              <a:t>y</a:t>
            </a:r>
            <a:endParaRPr kumimoji="1" lang="ru-RU" sz="2400" i="1">
              <a:latin typeface="Times New Roman" pitchFamily="18" charset="0"/>
            </a:endParaRPr>
          </a:p>
        </p:txBody>
      </p:sp>
      <p:sp>
        <p:nvSpPr>
          <p:cNvPr id="5131" name="Text Box 11"/>
          <p:cNvSpPr txBox="1">
            <a:spLocks noChangeArrowheads="1"/>
          </p:cNvSpPr>
          <p:nvPr/>
        </p:nvSpPr>
        <p:spPr bwMode="auto">
          <a:xfrm>
            <a:off x="4933950" y="2057400"/>
            <a:ext cx="3829050" cy="3968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sz="2000" dirty="0">
                <a:latin typeface="Times New Roman" pitchFamily="18" charset="0"/>
              </a:rPr>
              <a:t>2</a:t>
            </a:r>
            <a:r>
              <a:rPr kumimoji="1" lang="ru-RU" sz="2000" dirty="0">
                <a:latin typeface="Times New Roman" pitchFamily="18" charset="0"/>
              </a:rPr>
              <a:t>. Построить прямую </a:t>
            </a:r>
            <a:r>
              <a:rPr kumimoji="1" lang="ru-RU" sz="2000" dirty="0" err="1">
                <a:latin typeface="Times New Roman" pitchFamily="18" charset="0"/>
              </a:rPr>
              <a:t>х=</a:t>
            </a:r>
            <a:r>
              <a:rPr kumimoji="1" lang="ru-RU" sz="2000" i="1" dirty="0" err="1">
                <a:latin typeface="Times New Roman" pitchFamily="18" charset="0"/>
              </a:rPr>
              <a:t>а</a:t>
            </a:r>
            <a:r>
              <a:rPr kumimoji="1" lang="en-US" sz="2000" dirty="0">
                <a:latin typeface="Times New Roman" pitchFamily="18" charset="0"/>
              </a:rPr>
              <a:t>.</a:t>
            </a:r>
            <a:endParaRPr kumimoji="1" lang="ru-RU" sz="2000" dirty="0">
              <a:latin typeface="Times New Roman" pitchFamily="18" charset="0"/>
            </a:endParaRPr>
          </a:p>
        </p:txBody>
      </p:sp>
      <p:sp>
        <p:nvSpPr>
          <p:cNvPr id="5133" name="Text Box 13"/>
          <p:cNvSpPr txBox="1">
            <a:spLocks noChangeArrowheads="1"/>
          </p:cNvSpPr>
          <p:nvPr/>
        </p:nvSpPr>
        <p:spPr bwMode="auto">
          <a:xfrm>
            <a:off x="4932363" y="2565400"/>
            <a:ext cx="3829050" cy="7016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sz="2000" dirty="0">
                <a:latin typeface="Times New Roman" pitchFamily="18" charset="0"/>
              </a:rPr>
              <a:t>3. Отметить точки пересечения прямой с окружностью</a:t>
            </a:r>
            <a:r>
              <a:rPr kumimoji="1" lang="en-US" sz="2000" dirty="0">
                <a:latin typeface="Times New Roman" pitchFamily="18" charset="0"/>
              </a:rPr>
              <a:t>.</a:t>
            </a:r>
            <a:endParaRPr kumimoji="1" lang="ru-RU" sz="2000" dirty="0">
              <a:latin typeface="Times New Roman" pitchFamily="18" charset="0"/>
            </a:endParaRPr>
          </a:p>
        </p:txBody>
      </p:sp>
      <p:sp>
        <p:nvSpPr>
          <p:cNvPr id="5134" name="Text Box 14"/>
          <p:cNvSpPr txBox="1">
            <a:spLocks noChangeArrowheads="1"/>
          </p:cNvSpPr>
          <p:nvPr/>
        </p:nvSpPr>
        <p:spPr bwMode="auto">
          <a:xfrm>
            <a:off x="4932363" y="3284538"/>
            <a:ext cx="3829050" cy="7016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sz="2000" dirty="0">
                <a:latin typeface="Times New Roman" pitchFamily="18" charset="0"/>
              </a:rPr>
              <a:t>4. Полученные точки – решение уравнения </a:t>
            </a:r>
            <a:r>
              <a:rPr kumimoji="1" lang="en-US" sz="2000" i="1" dirty="0">
                <a:latin typeface="Times New Roman" pitchFamily="18" charset="0"/>
              </a:rPr>
              <a:t>cost = a.</a:t>
            </a:r>
            <a:endParaRPr kumimoji="1" lang="ru-RU" sz="2000" i="1" dirty="0">
              <a:latin typeface="Times New Roman" pitchFamily="18" charset="0"/>
            </a:endParaRPr>
          </a:p>
        </p:txBody>
      </p:sp>
      <p:sp>
        <p:nvSpPr>
          <p:cNvPr id="5135" name="Text Box 15"/>
          <p:cNvSpPr txBox="1">
            <a:spLocks noChangeArrowheads="1"/>
          </p:cNvSpPr>
          <p:nvPr/>
        </p:nvSpPr>
        <p:spPr bwMode="auto">
          <a:xfrm>
            <a:off x="4932363" y="4005263"/>
            <a:ext cx="3829050" cy="7016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ru-RU" sz="2000" dirty="0">
                <a:latin typeface="Times New Roman" pitchFamily="18" charset="0"/>
              </a:rPr>
              <a:t>5. Записать общее решение уравнения</a:t>
            </a:r>
            <a:r>
              <a:rPr kumimoji="1" lang="en-US" sz="2000" dirty="0">
                <a:latin typeface="Times New Roman" pitchFamily="18" charset="0"/>
              </a:rPr>
              <a:t>.</a:t>
            </a:r>
            <a:endParaRPr kumimoji="1" lang="ru-RU" sz="2000" dirty="0">
              <a:latin typeface="Times New Roman" pitchFamily="18" charset="0"/>
            </a:endParaRPr>
          </a:p>
        </p:txBody>
      </p:sp>
      <p:sp>
        <p:nvSpPr>
          <p:cNvPr id="5136" name="Text Box 16"/>
          <p:cNvSpPr txBox="1">
            <a:spLocks noChangeArrowheads="1"/>
          </p:cNvSpPr>
          <p:nvPr/>
        </p:nvSpPr>
        <p:spPr bwMode="auto">
          <a:xfrm>
            <a:off x="4953000" y="1600200"/>
            <a:ext cx="3829050" cy="3968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sz="2000" dirty="0">
                <a:latin typeface="Times New Roman" pitchFamily="18" charset="0"/>
              </a:rPr>
              <a:t>1</a:t>
            </a:r>
            <a:r>
              <a:rPr kumimoji="1" lang="ru-RU" sz="2000" dirty="0">
                <a:latin typeface="Times New Roman" pitchFamily="18" charset="0"/>
              </a:rPr>
              <a:t>. Проверить условие </a:t>
            </a:r>
            <a:r>
              <a:rPr kumimoji="1" lang="ru-RU" sz="2000" i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kumimoji="1" lang="en-US" sz="2000" i="1" dirty="0">
                <a:latin typeface="Times New Roman" pitchFamily="18" charset="0"/>
                <a:cs typeface="Times New Roman" pitchFamily="18" charset="0"/>
              </a:rPr>
              <a:t> a </a:t>
            </a:r>
            <a:r>
              <a:rPr kumimoji="1" lang="ru-RU" sz="2000" i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kumimoji="1" lang="en-US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Arial" charset="0"/>
              </a:rPr>
              <a:t>≤</a:t>
            </a:r>
            <a:r>
              <a:rPr kumimoji="1" lang="en-US" sz="2000" i="1" dirty="0">
                <a:latin typeface="Times New Roman" pitchFamily="18" charset="0"/>
                <a:cs typeface="Times New Roman" pitchFamily="18" charset="0"/>
                <a:sym typeface="Math1" pitchFamily="2" charset="2"/>
              </a:rPr>
              <a:t> </a:t>
            </a:r>
            <a:r>
              <a:rPr kumimoji="1" lang="en-US" sz="2000" dirty="0">
                <a:latin typeface="Times New Roman" pitchFamily="18" charset="0"/>
                <a:cs typeface="Times New Roman" pitchFamily="18" charset="0"/>
                <a:sym typeface="Math1" pitchFamily="2" charset="2"/>
              </a:rPr>
              <a:t>1</a:t>
            </a:r>
            <a:endParaRPr kumimoji="1" lang="ru-RU" sz="2000" dirty="0">
              <a:latin typeface="Times New Roman" pitchFamily="18" charset="0"/>
              <a:cs typeface="Times New Roman" pitchFamily="18" charset="0"/>
              <a:sym typeface="Math1" pitchFamily="2" charset="2"/>
            </a:endParaRPr>
          </a:p>
        </p:txBody>
      </p:sp>
      <p:sp>
        <p:nvSpPr>
          <p:cNvPr id="5137" name="AutoShape 17"/>
          <p:cNvSpPr>
            <a:spLocks noChangeArrowheads="1"/>
          </p:cNvSpPr>
          <p:nvPr/>
        </p:nvSpPr>
        <p:spPr bwMode="auto">
          <a:xfrm>
            <a:off x="3132138" y="3860800"/>
            <a:ext cx="76200" cy="76200"/>
          </a:xfrm>
          <a:prstGeom prst="flowChartConnector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38" name="Text Box 18"/>
          <p:cNvSpPr txBox="1">
            <a:spLocks noChangeArrowheads="1"/>
          </p:cNvSpPr>
          <p:nvPr/>
        </p:nvSpPr>
        <p:spPr bwMode="auto">
          <a:xfrm>
            <a:off x="3276600" y="4005263"/>
            <a:ext cx="381000" cy="3651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sz="2400" i="1">
                <a:latin typeface="Times New Roman" pitchFamily="18" charset="0"/>
              </a:rPr>
              <a:t>a</a:t>
            </a:r>
            <a:endParaRPr kumimoji="1" lang="ru-RU" sz="2400" i="1">
              <a:latin typeface="Times New Roman" pitchFamily="18" charset="0"/>
            </a:endParaRPr>
          </a:p>
        </p:txBody>
      </p:sp>
      <p:sp>
        <p:nvSpPr>
          <p:cNvPr id="5139" name="Line 19"/>
          <p:cNvSpPr>
            <a:spLocks noChangeShapeType="1"/>
          </p:cNvSpPr>
          <p:nvPr/>
        </p:nvSpPr>
        <p:spPr bwMode="auto">
          <a:xfrm>
            <a:off x="3203575" y="2349500"/>
            <a:ext cx="0" cy="3167063"/>
          </a:xfrm>
          <a:prstGeom prst="line">
            <a:avLst/>
          </a:prstGeom>
          <a:noFill/>
          <a:ln w="12700">
            <a:solidFill>
              <a:srgbClr val="33CCCC"/>
            </a:solidFill>
            <a:prstDash val="dash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40" name="AutoShape 20"/>
          <p:cNvSpPr>
            <a:spLocks noChangeArrowheads="1"/>
          </p:cNvSpPr>
          <p:nvPr/>
        </p:nvSpPr>
        <p:spPr bwMode="auto">
          <a:xfrm>
            <a:off x="3203575" y="2276475"/>
            <a:ext cx="111125" cy="111125"/>
          </a:xfrm>
          <a:prstGeom prst="flowChartConnector">
            <a:avLst/>
          </a:prstGeom>
          <a:solidFill>
            <a:srgbClr val="99CC00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4A04FA"/>
              </a:solidFill>
            </a:endParaRPr>
          </a:p>
        </p:txBody>
      </p:sp>
      <p:sp>
        <p:nvSpPr>
          <p:cNvPr id="5141" name="AutoShape 21"/>
          <p:cNvSpPr>
            <a:spLocks noChangeArrowheads="1"/>
          </p:cNvSpPr>
          <p:nvPr/>
        </p:nvSpPr>
        <p:spPr bwMode="auto">
          <a:xfrm>
            <a:off x="3132138" y="5373688"/>
            <a:ext cx="111125" cy="111125"/>
          </a:xfrm>
          <a:prstGeom prst="flowChartConnector">
            <a:avLst/>
          </a:prstGeom>
          <a:solidFill>
            <a:srgbClr val="99CC00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4A04FA"/>
              </a:solidFill>
            </a:endParaRPr>
          </a:p>
        </p:txBody>
      </p:sp>
      <p:sp>
        <p:nvSpPr>
          <p:cNvPr id="5142" name="Text Box 22"/>
          <p:cNvSpPr txBox="1">
            <a:spLocks noChangeArrowheads="1"/>
          </p:cNvSpPr>
          <p:nvPr/>
        </p:nvSpPr>
        <p:spPr bwMode="auto">
          <a:xfrm>
            <a:off x="3132138" y="1844675"/>
            <a:ext cx="381000" cy="4381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lIns="72000" tIns="36000" rIns="36000" bIns="3600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sz="2400" i="1">
                <a:latin typeface="Times New Roman" pitchFamily="18" charset="0"/>
              </a:rPr>
              <a:t>t</a:t>
            </a:r>
            <a:r>
              <a:rPr kumimoji="1" lang="en-US" sz="2400" b="1" i="1" baseline="-25000">
                <a:latin typeface="Times New Roman" pitchFamily="18" charset="0"/>
              </a:rPr>
              <a:t>1</a:t>
            </a:r>
            <a:endParaRPr kumimoji="1" lang="ru-RU" sz="2400" b="1" i="1" baseline="-25000">
              <a:latin typeface="Times New Roman" pitchFamily="18" charset="0"/>
            </a:endParaRPr>
          </a:p>
        </p:txBody>
      </p:sp>
      <p:sp>
        <p:nvSpPr>
          <p:cNvPr id="5143" name="Text Box 23"/>
          <p:cNvSpPr txBox="1">
            <a:spLocks noChangeArrowheads="1"/>
          </p:cNvSpPr>
          <p:nvPr/>
        </p:nvSpPr>
        <p:spPr bwMode="auto">
          <a:xfrm>
            <a:off x="3059113" y="5589588"/>
            <a:ext cx="609600" cy="4381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lIns="72000" tIns="36000" rIns="36000" bIns="3600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sz="2400" i="1">
                <a:latin typeface="Times New Roman" pitchFamily="18" charset="0"/>
              </a:rPr>
              <a:t>-t</a:t>
            </a:r>
            <a:r>
              <a:rPr kumimoji="1" lang="en-US" sz="2400" b="1" i="1" baseline="-25000">
                <a:latin typeface="Times New Roman" pitchFamily="18" charset="0"/>
              </a:rPr>
              <a:t>1</a:t>
            </a:r>
            <a:endParaRPr kumimoji="1" lang="ru-RU" sz="2400" b="1" i="1" baseline="-25000">
              <a:latin typeface="Times New Roman" pitchFamily="18" charset="0"/>
            </a:endParaRPr>
          </a:p>
        </p:txBody>
      </p:sp>
      <p:sp>
        <p:nvSpPr>
          <p:cNvPr id="5145" name="Text Box 25"/>
          <p:cNvSpPr txBox="1">
            <a:spLocks noChangeArrowheads="1"/>
          </p:cNvSpPr>
          <p:nvPr/>
        </p:nvSpPr>
        <p:spPr bwMode="auto">
          <a:xfrm>
            <a:off x="228600" y="3962400"/>
            <a:ext cx="381000" cy="2444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sz="1600">
                <a:latin typeface="Times New Roman" pitchFamily="18" charset="0"/>
              </a:rPr>
              <a:t>-1</a:t>
            </a:r>
            <a:endParaRPr kumimoji="1" lang="ru-RU" sz="1600">
              <a:latin typeface="Times New Roman" pitchFamily="18" charset="0"/>
            </a:endParaRPr>
          </a:p>
        </p:txBody>
      </p:sp>
      <p:sp>
        <p:nvSpPr>
          <p:cNvPr id="5146" name="Text Box 26"/>
          <p:cNvSpPr txBox="1">
            <a:spLocks noChangeArrowheads="1"/>
          </p:cNvSpPr>
          <p:nvPr/>
        </p:nvSpPr>
        <p:spPr bwMode="auto">
          <a:xfrm>
            <a:off x="4191000" y="3962400"/>
            <a:ext cx="381000" cy="2444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sz="1600">
                <a:latin typeface="Times New Roman" pitchFamily="18" charset="0"/>
              </a:rPr>
              <a:t>1</a:t>
            </a:r>
            <a:endParaRPr kumimoji="1" lang="ru-RU" sz="1600">
              <a:latin typeface="Times New Roman" pitchFamily="18" charset="0"/>
            </a:endParaRPr>
          </a:p>
        </p:txBody>
      </p:sp>
      <p:graphicFrame>
        <p:nvGraphicFramePr>
          <p:cNvPr id="5153" name="Object 33"/>
          <p:cNvGraphicFramePr>
            <a:graphicFrameLocks noChangeAspect="1"/>
          </p:cNvGraphicFramePr>
          <p:nvPr>
            <p:ph sz="quarter" idx="3"/>
          </p:nvPr>
        </p:nvGraphicFramePr>
        <p:xfrm>
          <a:off x="4140200" y="4868863"/>
          <a:ext cx="4248150" cy="1357312"/>
        </p:xfrm>
        <a:graphic>
          <a:graphicData uri="http://schemas.openxmlformats.org/presentationml/2006/ole">
            <p:oleObj spid="_x0000_s24578" name="Формула" r:id="rId3" imgW="1231560" imgH="393480" progId="Equation.3">
              <p:embed/>
            </p:oleObj>
          </a:graphicData>
        </a:graphic>
      </p:graphicFrame>
      <p:graphicFrame>
        <p:nvGraphicFramePr>
          <p:cNvPr id="5156" name="Object 36"/>
          <p:cNvGraphicFramePr>
            <a:graphicFrameLocks noChangeAspect="1"/>
          </p:cNvGraphicFramePr>
          <p:nvPr>
            <p:ph sz="quarter" idx="4"/>
          </p:nvPr>
        </p:nvGraphicFramePr>
        <p:xfrm>
          <a:off x="6732588" y="333375"/>
          <a:ext cx="347662" cy="896938"/>
        </p:xfrm>
        <a:graphic>
          <a:graphicData uri="http://schemas.openxmlformats.org/presentationml/2006/ole">
            <p:oleObj spid="_x0000_s24579" name="Формула" r:id="rId4" imgW="152280" imgH="393480" progId="Equation.3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700"/>
                            </p:stCondLst>
                            <p:childTnLst>
                              <p:par>
                                <p:cTn id="1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500"/>
                            </p:stCondLst>
                            <p:childTnLst>
                              <p:par>
                                <p:cTn id="2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3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500"/>
                            </p:stCondLst>
                            <p:childTnLst>
                              <p:par>
                                <p:cTn id="4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8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9000"/>
                            </p:stCondLst>
                            <p:childTnLst>
                              <p:par>
                                <p:cTn id="6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3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3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1100"/>
                            </p:stCondLst>
                            <p:childTnLst>
                              <p:par>
                                <p:cTn id="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1" grpId="0" autoUpdateAnimBg="0"/>
      <p:bldP spid="5133" grpId="0" autoUpdateAnimBg="0"/>
      <p:bldP spid="5134" grpId="0" autoUpdateAnimBg="0"/>
      <p:bldP spid="5135" grpId="0" autoUpdateAnimBg="0"/>
      <p:bldP spid="5136" grpId="0" autoUpdateAnimBg="0"/>
      <p:bldP spid="5137" grpId="0" animBg="1"/>
      <p:bldP spid="5138" grpId="0" autoUpdateAnimBg="0"/>
      <p:bldP spid="5139" grpId="0" animBg="1"/>
      <p:bldP spid="5140" grpId="0" animBg="1"/>
      <p:bldP spid="5141" grpId="0" animBg="1"/>
      <p:bldP spid="5142" grpId="0" autoUpdateAnimBg="0"/>
      <p:bldP spid="5143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>
                <a:effectLst/>
                <a:latin typeface="Times New Roman" pitchFamily="18" charset="0"/>
                <a:cs typeface="Times New Roman" pitchFamily="18" charset="0"/>
              </a:rPr>
              <a:t>Найдите корень уравнения</a:t>
            </a:r>
            <a:endParaRPr lang="ru-RU" sz="4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500034" y="1571612"/>
          <a:ext cx="6938417" cy="2000264"/>
        </p:xfrm>
        <a:graphic>
          <a:graphicData uri="http://schemas.openxmlformats.org/presentationml/2006/ole">
            <p:oleObj spid="_x0000_s20482" name="Формула" r:id="rId3" imgW="2298600" imgH="660240" progId="Equation.3">
              <p:embed/>
            </p:oleObj>
          </a:graphicData>
        </a:graphic>
      </p:graphicFrame>
      <p:graphicFrame>
        <p:nvGraphicFramePr>
          <p:cNvPr id="20483" name="Object 3"/>
          <p:cNvGraphicFramePr>
            <a:graphicFrameLocks noChangeAspect="1"/>
          </p:cNvGraphicFramePr>
          <p:nvPr/>
        </p:nvGraphicFramePr>
        <p:xfrm>
          <a:off x="500034" y="3714752"/>
          <a:ext cx="5168900" cy="1308100"/>
        </p:xfrm>
        <a:graphic>
          <a:graphicData uri="http://schemas.openxmlformats.org/presentationml/2006/ole">
            <p:oleObj spid="_x0000_s20483" name="Формула" r:id="rId4" imgW="2031840" imgH="431640" progId="Equation.3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57224" y="428604"/>
            <a:ext cx="7215238" cy="642942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Найдите корень уравнения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1065213" y="1428750"/>
          <a:ext cx="6297612" cy="3714750"/>
        </p:xfrm>
        <a:graphic>
          <a:graphicData uri="http://schemas.openxmlformats.org/presentationml/2006/ole">
            <p:oleObj spid="_x0000_s21506" name="Формула" r:id="rId3" imgW="2031840" imgH="1244520" progId="Equation.3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505</TotalTime>
  <Words>220</Words>
  <Application>Microsoft Office PowerPoint</Application>
  <PresentationFormat>Экран (4:3)</PresentationFormat>
  <Paragraphs>48</Paragraphs>
  <Slides>11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Открытая</vt:lpstr>
      <vt:lpstr>Формула</vt:lpstr>
      <vt:lpstr>МОУ «СОШ с. Заветное» Энгельсского района Саратовской области</vt:lpstr>
      <vt:lpstr>Слайд 2</vt:lpstr>
      <vt:lpstr>В первую колонку запишите верные равенства, во вторую неверные:</vt:lpstr>
      <vt:lpstr>Слайд 4</vt:lpstr>
      <vt:lpstr>Имеет ли смысл выражение:</vt:lpstr>
      <vt:lpstr>Какие из уравнений не имеют решений?</vt:lpstr>
      <vt:lpstr>Слайд 7</vt:lpstr>
      <vt:lpstr>Найдите корень уравнения</vt:lpstr>
      <vt:lpstr>Найдите корень уравнения</vt:lpstr>
      <vt:lpstr> Установите соответствие: уравнение и соответствующий ему корень.  </vt:lpstr>
      <vt:lpstr>Домашнее задание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МОУ «СОШ с. Заветное» Энгельсского района Саратовской области</dc:title>
  <dc:creator>UserXP</dc:creator>
  <cp:lastModifiedBy>UserXP</cp:lastModifiedBy>
  <cp:revision>64</cp:revision>
  <dcterms:created xsi:type="dcterms:W3CDTF">2011-11-07T10:12:41Z</dcterms:created>
  <dcterms:modified xsi:type="dcterms:W3CDTF">2011-11-17T02:47:45Z</dcterms:modified>
</cp:coreProperties>
</file>