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50" r:id="rId1"/>
  </p:sldMasterIdLst>
  <p:sldIdLst>
    <p:sldId id="263" r:id="rId2"/>
    <p:sldId id="256" r:id="rId3"/>
    <p:sldId id="257" r:id="rId4"/>
    <p:sldId id="273" r:id="rId5"/>
    <p:sldId id="276" r:id="rId6"/>
    <p:sldId id="259" r:id="rId7"/>
    <p:sldId id="260" r:id="rId8"/>
    <p:sldId id="258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5" autoAdjust="0"/>
    <p:restoredTop sz="94660"/>
  </p:normalViewPr>
  <p:slideViewPr>
    <p:cSldViewPr>
      <p:cViewPr varScale="1">
        <p:scale>
          <a:sx n="83" d="100"/>
          <a:sy n="83" d="100"/>
        </p:scale>
        <p:origin x="-3192" y="-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463520" y="5230687"/>
            <a:ext cx="1881552" cy="3369984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142152" y="3450457"/>
            <a:ext cx="4329813" cy="51344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2504857" y="4021056"/>
            <a:ext cx="3635279" cy="2132963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2400374" y="6355889"/>
            <a:ext cx="3627342" cy="138779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722470" y="6748720"/>
            <a:ext cx="1476401" cy="71332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FEC2CAF8-E0EB-45C5-AA8B-38E24BE1FDE9}" type="datetimeFigureOut">
              <a:rPr lang="ru-RU" smtClean="0"/>
              <a:t>02.03.2012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485694" y="5513795"/>
            <a:ext cx="1564411" cy="1113347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486079" y="7346412"/>
            <a:ext cx="553635" cy="568809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04F860B-DB43-4917-BCD6-A289C31F05C5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840133"/>
            <a:ext cx="6858000" cy="440267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CAF8-E0EB-45C5-AA8B-38E24BE1FDE9}" type="datetimeFigureOut">
              <a:rPr lang="ru-RU" smtClean="0"/>
              <a:t>02.03.2012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F860B-DB43-4917-BCD6-A289C31F05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733705"/>
            <a:ext cx="1472490" cy="72926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3460" y="1117599"/>
            <a:ext cx="4430880" cy="69088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CAF8-E0EB-45C5-AA8B-38E24BE1FDE9}" type="datetimeFigureOut">
              <a:rPr lang="ru-RU" smtClean="0"/>
              <a:t>02.03.2012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F860B-DB43-4917-BCD6-A289C31F05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CAF8-E0EB-45C5-AA8B-38E24BE1FDE9}" type="datetimeFigureOut">
              <a:rPr lang="ru-RU" smtClean="0"/>
              <a:t>02.03.2012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F860B-DB43-4917-BCD6-A289C31F05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461" y="1997325"/>
            <a:ext cx="6031079" cy="2796345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5005870"/>
            <a:ext cx="5600701" cy="2000249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CAF8-E0EB-45C5-AA8B-38E24BE1FDE9}" type="datetimeFigureOut">
              <a:rPr lang="ru-RU" smtClean="0"/>
              <a:t>02.03.2012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F860B-DB43-4917-BCD6-A289C31F05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CAF8-E0EB-45C5-AA8B-38E24BE1FDE9}" type="datetimeFigureOut">
              <a:rPr lang="ru-RU" smtClean="0"/>
              <a:t>02.03.2012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F860B-DB43-4917-BCD6-A289C31F05C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30936" y="2718816"/>
            <a:ext cx="2743200" cy="52669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2718816"/>
            <a:ext cx="2743200" cy="52669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936" y="2717852"/>
            <a:ext cx="2263140" cy="72319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68318" y="2717849"/>
            <a:ext cx="2261031" cy="72319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CAF8-E0EB-45C5-AA8B-38E24BE1FDE9}" type="datetimeFigureOut">
              <a:rPr lang="ru-RU" smtClean="0"/>
              <a:t>02.03.2012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F860B-DB43-4917-BCD6-A289C31F05C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2950228" y="5708003"/>
            <a:ext cx="966371" cy="963372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2944396" y="4422454"/>
            <a:ext cx="966371" cy="963372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30936" y="3657599"/>
            <a:ext cx="2263140" cy="43281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3970782" y="3657600"/>
            <a:ext cx="2263140" cy="43281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CAF8-E0EB-45C5-AA8B-38E24BE1FDE9}" type="datetimeFigureOut">
              <a:rPr lang="ru-RU" smtClean="0"/>
              <a:t>02.03.2012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F860B-DB43-4917-BCD6-A289C31F05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CAF8-E0EB-45C5-AA8B-38E24BE1FDE9}" type="datetimeFigureOut">
              <a:rPr lang="ru-RU" smtClean="0"/>
              <a:t>02.03.2012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F860B-DB43-4917-BCD6-A289C31F05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460" y="1982775"/>
            <a:ext cx="2256235" cy="2561785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0012" y="1113904"/>
            <a:ext cx="3524528" cy="686870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3460" y="4544561"/>
            <a:ext cx="2256235" cy="25587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CAF8-E0EB-45C5-AA8B-38E24BE1FDE9}" type="datetimeFigureOut">
              <a:rPr lang="ru-RU" smtClean="0"/>
              <a:t>02.03.2012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F860B-DB43-4917-BCD6-A289C31F05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0" y="254941"/>
            <a:ext cx="2085975" cy="109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460" y="6226206"/>
            <a:ext cx="6031080" cy="95982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1597914" y="792480"/>
            <a:ext cx="3655314" cy="48768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7221537"/>
            <a:ext cx="5029200" cy="80416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CAF8-E0EB-45C5-AA8B-38E24BE1FDE9}" type="datetimeFigureOut">
              <a:rPr lang="ru-RU" smtClean="0"/>
              <a:t>02.03.2012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F860B-DB43-4917-BCD6-A289C31F05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3460" y="582084"/>
            <a:ext cx="6031080" cy="19235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717851"/>
            <a:ext cx="5600700" cy="5268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3460" y="8198501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EC2CAF8-E0EB-45C5-AA8B-38E24BE1FDE9}" type="datetimeFigureOut">
              <a:rPr lang="ru-RU" smtClean="0"/>
              <a:t>02.03.2012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198501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4340" y="8198501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D04F860B-DB43-4917-BCD6-A289C31F05C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1" r:id="rId1"/>
    <p:sldLayoutId id="2147484752" r:id="rId2"/>
    <p:sldLayoutId id="2147484753" r:id="rId3"/>
    <p:sldLayoutId id="2147484754" r:id="rId4"/>
    <p:sldLayoutId id="2147484755" r:id="rId5"/>
    <p:sldLayoutId id="2147484756" r:id="rId6"/>
    <p:sldLayoutId id="2147484757" r:id="rId7"/>
    <p:sldLayoutId id="2147484758" r:id="rId8"/>
    <p:sldLayoutId id="2147484759" r:id="rId9"/>
    <p:sldLayoutId id="2147484760" r:id="rId10"/>
    <p:sldLayoutId id="214748476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calend.ru/holidays/1-28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calend.ru/holidays/0/0/1590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Славянские праздники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i="1" dirty="0">
                <a:solidFill>
                  <a:srgbClr val="FF0000"/>
                </a:solidFill>
              </a:rPr>
              <a:t>Февраль [</a:t>
            </a:r>
            <a:r>
              <a:rPr lang="ru-RU" sz="2000" i="1" dirty="0" err="1">
                <a:solidFill>
                  <a:srgbClr val="FF0000"/>
                </a:solidFill>
              </a:rPr>
              <a:t>Лютень</a:t>
            </a:r>
            <a:r>
              <a:rPr lang="ru-RU" sz="2000" i="1" dirty="0">
                <a:solidFill>
                  <a:srgbClr val="FF0000"/>
                </a:solidFill>
              </a:rPr>
              <a:t>, </a:t>
            </a:r>
            <a:r>
              <a:rPr lang="ru-RU" sz="2000" i="1" dirty="0" err="1">
                <a:solidFill>
                  <a:srgbClr val="FF0000"/>
                </a:solidFill>
              </a:rPr>
              <a:t>Просинец</a:t>
            </a:r>
            <a:r>
              <a:rPr lang="ru-RU" sz="2000" i="1" dirty="0">
                <a:solidFill>
                  <a:srgbClr val="FF00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09331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6" y="227517"/>
            <a:ext cx="5606380" cy="744083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2 </a:t>
            </a:r>
            <a:r>
              <a:rPr lang="ru-RU" sz="2400" b="1" dirty="0" smtClean="0">
                <a:solidFill>
                  <a:srgbClr val="0070C0"/>
                </a:solidFill>
              </a:rPr>
              <a:t>февраля (ГРОМНИЦА)</a:t>
            </a:r>
            <a:r>
              <a:rPr lang="ru-RU" sz="3600" b="1" dirty="0">
                <a:solidFill>
                  <a:srgbClr val="0070C0"/>
                </a:solidFill>
              </a:rPr>
              <a:t/>
            </a:r>
            <a:br>
              <a:rPr lang="ru-RU" sz="3600" b="1" dirty="0">
                <a:solidFill>
                  <a:srgbClr val="0070C0"/>
                </a:solidFill>
              </a:rPr>
            </a:b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12676" y="1595669"/>
            <a:ext cx="5724636" cy="2472275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16444" y="4427985"/>
            <a:ext cx="6120680" cy="4248472"/>
          </a:xfrm>
        </p:spPr>
        <p:txBody>
          <a:bodyPr>
            <a:normAutofit fontScale="92500" lnSpcReduction="20000"/>
          </a:bodyPr>
          <a:lstStyle/>
          <a:p>
            <a:r>
              <a:rPr lang="ru-RU" sz="1100" dirty="0" err="1">
                <a:solidFill>
                  <a:srgbClr val="000000"/>
                </a:solidFill>
                <a:latin typeface="Arial"/>
              </a:rPr>
              <a:t>Громница</a:t>
            </a:r>
            <a:r>
              <a:rPr lang="ru-RU" sz="1100" dirty="0">
                <a:solidFill>
                  <a:srgbClr val="000000"/>
                </a:solidFill>
                <a:latin typeface="Arial"/>
              </a:rPr>
              <a:t> — единственный день зимой, когда может приключиться гроза — можно услышать гром и увидеть молнии. Поэтому сербы зовут этот праздник «</a:t>
            </a:r>
            <a:r>
              <a:rPr lang="ru-RU" sz="1100" dirty="0" err="1">
                <a:solidFill>
                  <a:srgbClr val="000000"/>
                </a:solidFill>
                <a:latin typeface="Arial"/>
              </a:rPr>
              <a:t>Свjетло</a:t>
            </a:r>
            <a:r>
              <a:rPr lang="ru-RU" sz="1100" dirty="0">
                <a:solidFill>
                  <a:srgbClr val="000000"/>
                </a:solidFill>
                <a:latin typeface="Arial"/>
              </a:rPr>
              <a:t>».</a:t>
            </a: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>
                <a:solidFill>
                  <a:srgbClr val="000000"/>
                </a:solidFill>
                <a:latin typeface="Arial"/>
              </a:rPr>
              <a:t>День посвящается жене Перуна </a:t>
            </a:r>
            <a:r>
              <a:rPr lang="ru-RU" sz="1100" dirty="0" err="1">
                <a:solidFill>
                  <a:srgbClr val="000000"/>
                </a:solidFill>
                <a:latin typeface="Arial"/>
              </a:rPr>
              <a:t>Додоле-Маланьице</a:t>
            </a:r>
            <a:r>
              <a:rPr lang="ru-RU" sz="1100" dirty="0">
                <a:solidFill>
                  <a:srgbClr val="000000"/>
                </a:solidFill>
                <a:latin typeface="Arial"/>
              </a:rPr>
              <a:t> (Молнии) — богине молнии и кормления детей.</a:t>
            </a: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err="1">
                <a:solidFill>
                  <a:srgbClr val="000000"/>
                </a:solidFill>
                <a:latin typeface="Arial"/>
              </a:rPr>
              <a:t>Громница</a:t>
            </a:r>
            <a:r>
              <a:rPr lang="ru-RU" sz="1100" dirty="0">
                <a:solidFill>
                  <a:srgbClr val="000000"/>
                </a:solidFill>
                <a:latin typeface="Arial"/>
              </a:rPr>
              <a:t> в разгар зимы напоминает нам о том, что даже среди самых страшных бедствий может быть лучик света — как яркая молния посреди лютой зимы. Всегда остается надежда. Славяне чествовали </a:t>
            </a:r>
            <a:r>
              <a:rPr lang="ru-RU" sz="1100" dirty="0" err="1">
                <a:solidFill>
                  <a:srgbClr val="000000"/>
                </a:solidFill>
                <a:latin typeface="Arial"/>
              </a:rPr>
              <a:t>Маланьицу</a:t>
            </a:r>
            <a:r>
              <a:rPr lang="ru-RU" sz="1100" dirty="0">
                <a:solidFill>
                  <a:srgbClr val="000000"/>
                </a:solidFill>
                <a:latin typeface="Arial"/>
              </a:rPr>
              <a:t> за то, что она дает им надежду на скорейшую весну.</a:t>
            </a: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i="1" dirty="0">
                <a:solidFill>
                  <a:srgbClr val="000000"/>
                </a:solidFill>
                <a:latin typeface="Arial"/>
              </a:rPr>
              <a:t>«Ой </a:t>
            </a:r>
            <a:r>
              <a:rPr lang="ru-RU" sz="1100" i="1" dirty="0" err="1">
                <a:solidFill>
                  <a:srgbClr val="000000"/>
                </a:solidFill>
                <a:latin typeface="Arial"/>
              </a:rPr>
              <a:t>Додола-Додолюшка</a:t>
            </a:r>
            <a:r>
              <a:rPr lang="ru-RU" sz="1100" i="1" dirty="0">
                <a:solidFill>
                  <a:srgbClr val="000000"/>
                </a:solidFill>
                <a:latin typeface="Arial"/>
              </a:rPr>
              <a:t>,</a:t>
            </a:r>
            <a:br>
              <a:rPr lang="ru-RU" sz="1100" i="1" dirty="0">
                <a:solidFill>
                  <a:srgbClr val="000000"/>
                </a:solidFill>
                <a:latin typeface="Arial"/>
              </a:rPr>
            </a:br>
            <a:r>
              <a:rPr lang="ru-RU" sz="1100" i="1" dirty="0" err="1">
                <a:solidFill>
                  <a:srgbClr val="000000"/>
                </a:solidFill>
                <a:latin typeface="Arial"/>
              </a:rPr>
              <a:t>Перуница</a:t>
            </a:r>
            <a:r>
              <a:rPr lang="ru-RU" sz="1100" i="1" dirty="0">
                <a:solidFill>
                  <a:srgbClr val="000000"/>
                </a:solidFill>
                <a:latin typeface="Arial"/>
              </a:rPr>
              <a:t> светлая!</a:t>
            </a:r>
            <a:br>
              <a:rPr lang="ru-RU" sz="1100" i="1" dirty="0">
                <a:solidFill>
                  <a:srgbClr val="000000"/>
                </a:solidFill>
                <a:latin typeface="Arial"/>
              </a:rPr>
            </a:br>
            <a:r>
              <a:rPr lang="ru-RU" sz="1100" i="1" dirty="0">
                <a:solidFill>
                  <a:srgbClr val="000000"/>
                </a:solidFill>
                <a:latin typeface="Arial"/>
              </a:rPr>
              <a:t>Муж твой в походе,</a:t>
            </a:r>
            <a:br>
              <a:rPr lang="ru-RU" sz="1100" i="1" dirty="0">
                <a:solidFill>
                  <a:srgbClr val="000000"/>
                </a:solidFill>
                <a:latin typeface="Arial"/>
              </a:rPr>
            </a:br>
            <a:r>
              <a:rPr lang="ru-RU" sz="1100" i="1" dirty="0">
                <a:solidFill>
                  <a:srgbClr val="000000"/>
                </a:solidFill>
                <a:latin typeface="Arial"/>
              </a:rPr>
              <a:t>Правь </a:t>
            </a:r>
            <a:r>
              <a:rPr lang="ru-RU" sz="1100" i="1" dirty="0" err="1">
                <a:solidFill>
                  <a:srgbClr val="000000"/>
                </a:solidFill>
                <a:latin typeface="Arial"/>
              </a:rPr>
              <a:t>воеводит</a:t>
            </a:r>
            <a:r>
              <a:rPr lang="ru-RU" sz="1100" i="1" dirty="0">
                <a:solidFill>
                  <a:srgbClr val="000000"/>
                </a:solidFill>
                <a:latin typeface="Arial"/>
              </a:rPr>
              <a:t>;</a:t>
            </a:r>
            <a:br>
              <a:rPr lang="ru-RU" sz="1100" i="1" dirty="0">
                <a:solidFill>
                  <a:srgbClr val="000000"/>
                </a:solidFill>
                <a:latin typeface="Arial"/>
              </a:rPr>
            </a:br>
            <a:r>
              <a:rPr lang="ru-RU" sz="1100" i="1" dirty="0">
                <a:solidFill>
                  <a:srgbClr val="000000"/>
                </a:solidFill>
                <a:latin typeface="Arial"/>
              </a:rPr>
              <a:t>Дива в лесах,</a:t>
            </a:r>
            <a:br>
              <a:rPr lang="ru-RU" sz="1100" i="1" dirty="0">
                <a:solidFill>
                  <a:srgbClr val="000000"/>
                </a:solidFill>
                <a:latin typeface="Arial"/>
              </a:rPr>
            </a:br>
            <a:r>
              <a:rPr lang="ru-RU" sz="1100" i="1" dirty="0" err="1">
                <a:solidFill>
                  <a:srgbClr val="000000"/>
                </a:solidFill>
                <a:latin typeface="Arial"/>
              </a:rPr>
              <a:t>Крышень</a:t>
            </a:r>
            <a:r>
              <a:rPr lang="ru-RU" sz="1100" i="1" dirty="0">
                <a:solidFill>
                  <a:srgbClr val="000000"/>
                </a:solidFill>
                <a:latin typeface="Arial"/>
              </a:rPr>
              <a:t> — в небесах.</a:t>
            </a:r>
            <a:br>
              <a:rPr lang="ru-RU" sz="1100" i="1" dirty="0">
                <a:solidFill>
                  <a:srgbClr val="000000"/>
                </a:solidFill>
                <a:latin typeface="Arial"/>
              </a:rPr>
            </a:br>
            <a:r>
              <a:rPr lang="ru-RU" sz="1100" i="1" dirty="0">
                <a:solidFill>
                  <a:srgbClr val="000000"/>
                </a:solidFill>
                <a:latin typeface="Arial"/>
              </a:rPr>
              <a:t>Сойди к славянам</a:t>
            </a:r>
            <a:br>
              <a:rPr lang="ru-RU" sz="1100" i="1" dirty="0">
                <a:solidFill>
                  <a:srgbClr val="000000"/>
                </a:solidFill>
                <a:latin typeface="Arial"/>
              </a:rPr>
            </a:br>
            <a:r>
              <a:rPr lang="ru-RU" sz="1100" i="1" dirty="0">
                <a:solidFill>
                  <a:srgbClr val="000000"/>
                </a:solidFill>
                <a:latin typeface="Arial"/>
              </a:rPr>
              <a:t>Молнией рьяной!</a:t>
            </a:r>
            <a:br>
              <a:rPr lang="ru-RU" sz="1100" i="1" dirty="0">
                <a:solidFill>
                  <a:srgbClr val="000000"/>
                </a:solidFill>
                <a:latin typeface="Arial"/>
              </a:rPr>
            </a:br>
            <a:r>
              <a:rPr lang="ru-RU" sz="1100" i="1" dirty="0">
                <a:solidFill>
                  <a:srgbClr val="000000"/>
                </a:solidFill>
                <a:latin typeface="Arial"/>
              </a:rPr>
              <a:t>У нас вдоволь хлеба —</a:t>
            </a:r>
            <a:br>
              <a:rPr lang="ru-RU" sz="1100" i="1" dirty="0">
                <a:solidFill>
                  <a:srgbClr val="000000"/>
                </a:solidFill>
                <a:latin typeface="Arial"/>
              </a:rPr>
            </a:br>
            <a:r>
              <a:rPr lang="ru-RU" sz="1100" i="1" dirty="0">
                <a:solidFill>
                  <a:srgbClr val="000000"/>
                </a:solidFill>
                <a:latin typeface="Arial"/>
              </a:rPr>
              <a:t>Сойди к нам с неба!</a:t>
            </a:r>
            <a:br>
              <a:rPr lang="ru-RU" sz="1100" i="1" dirty="0">
                <a:solidFill>
                  <a:srgbClr val="000000"/>
                </a:solidFill>
                <a:latin typeface="Arial"/>
              </a:rPr>
            </a:br>
            <a:r>
              <a:rPr lang="ru-RU" sz="1100" i="1" dirty="0">
                <a:solidFill>
                  <a:srgbClr val="000000"/>
                </a:solidFill>
                <a:latin typeface="Arial"/>
              </a:rPr>
              <a:t>У нас вдоволь соли —</a:t>
            </a:r>
            <a:br>
              <a:rPr lang="ru-RU" sz="1100" i="1" dirty="0">
                <a:solidFill>
                  <a:srgbClr val="000000"/>
                </a:solidFill>
                <a:latin typeface="Arial"/>
              </a:rPr>
            </a:br>
            <a:r>
              <a:rPr lang="ru-RU" sz="1100" i="1" dirty="0">
                <a:solidFill>
                  <a:srgbClr val="000000"/>
                </a:solidFill>
                <a:latin typeface="Arial"/>
              </a:rPr>
              <a:t>Не лиши нас доли!</a:t>
            </a:r>
            <a:br>
              <a:rPr lang="ru-RU" sz="1100" i="1" dirty="0">
                <a:solidFill>
                  <a:srgbClr val="000000"/>
                </a:solidFill>
                <a:latin typeface="Arial"/>
              </a:rPr>
            </a:br>
            <a:r>
              <a:rPr lang="ru-RU" sz="1100" i="1" dirty="0">
                <a:solidFill>
                  <a:srgbClr val="000000"/>
                </a:solidFill>
                <a:latin typeface="Arial"/>
              </a:rPr>
              <a:t>Сойди </a:t>
            </a:r>
            <a:r>
              <a:rPr lang="ru-RU" sz="1100" i="1" dirty="0" err="1">
                <a:solidFill>
                  <a:srgbClr val="000000"/>
                </a:solidFill>
                <a:latin typeface="Arial"/>
              </a:rPr>
              <a:t>громливо</a:t>
            </a:r>
            <a:r>
              <a:rPr lang="ru-RU" sz="1100" i="1" dirty="0">
                <a:solidFill>
                  <a:srgbClr val="000000"/>
                </a:solidFill>
                <a:latin typeface="Arial"/>
              </a:rPr>
              <a:t>,</a:t>
            </a:r>
            <a:br>
              <a:rPr lang="ru-RU" sz="1100" i="1" dirty="0">
                <a:solidFill>
                  <a:srgbClr val="000000"/>
                </a:solidFill>
                <a:latin typeface="Arial"/>
              </a:rPr>
            </a:br>
            <a:r>
              <a:rPr lang="ru-RU" sz="1100" i="1" dirty="0">
                <a:solidFill>
                  <a:srgbClr val="000000"/>
                </a:solidFill>
                <a:latin typeface="Arial"/>
              </a:rPr>
              <a:t>Сойди счастливо,</a:t>
            </a:r>
            <a:br>
              <a:rPr lang="ru-RU" sz="1100" i="1" dirty="0">
                <a:solidFill>
                  <a:srgbClr val="000000"/>
                </a:solidFill>
                <a:latin typeface="Arial"/>
              </a:rPr>
            </a:br>
            <a:r>
              <a:rPr lang="ru-RU" sz="1100" i="1" dirty="0">
                <a:solidFill>
                  <a:srgbClr val="000000"/>
                </a:solidFill>
                <a:latin typeface="Arial"/>
              </a:rPr>
              <a:t>Сойди красиво —</a:t>
            </a:r>
            <a:br>
              <a:rPr lang="ru-RU" sz="1100" i="1" dirty="0">
                <a:solidFill>
                  <a:srgbClr val="000000"/>
                </a:solidFill>
                <a:latin typeface="Arial"/>
              </a:rPr>
            </a:br>
            <a:r>
              <a:rPr lang="ru-RU" sz="1100" i="1" dirty="0">
                <a:solidFill>
                  <a:srgbClr val="000000"/>
                </a:solidFill>
                <a:latin typeface="Arial"/>
              </a:rPr>
              <a:t>Честным людям на диво!</a:t>
            </a:r>
            <a:br>
              <a:rPr lang="ru-RU" sz="1100" i="1" dirty="0">
                <a:solidFill>
                  <a:srgbClr val="000000"/>
                </a:solidFill>
                <a:latin typeface="Arial"/>
              </a:rPr>
            </a:br>
            <a:r>
              <a:rPr lang="ru-RU" sz="1100" i="1" dirty="0" err="1">
                <a:solidFill>
                  <a:srgbClr val="000000"/>
                </a:solidFill>
                <a:latin typeface="Arial"/>
              </a:rPr>
              <a:t>Додола</a:t>
            </a:r>
            <a:r>
              <a:rPr lang="ru-RU" sz="1100" i="1" dirty="0">
                <a:solidFill>
                  <a:srgbClr val="000000"/>
                </a:solidFill>
                <a:latin typeface="Arial"/>
              </a:rPr>
              <a:t> славна,</a:t>
            </a:r>
            <a:br>
              <a:rPr lang="ru-RU" sz="1100" i="1" dirty="0">
                <a:solidFill>
                  <a:srgbClr val="000000"/>
                </a:solidFill>
                <a:latin typeface="Arial"/>
              </a:rPr>
            </a:br>
            <a:r>
              <a:rPr lang="ru-RU" sz="1100" i="1" dirty="0">
                <a:solidFill>
                  <a:srgbClr val="000000"/>
                </a:solidFill>
                <a:latin typeface="Arial"/>
              </a:rPr>
              <a:t>На надежду дана!».</a:t>
            </a: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>
                <a:solidFill>
                  <a:srgbClr val="000000"/>
                </a:solidFill>
                <a:latin typeface="Arial"/>
              </a:rPr>
              <a:t>По погоде на </a:t>
            </a:r>
            <a:r>
              <a:rPr lang="ru-RU" sz="1100" dirty="0" err="1">
                <a:solidFill>
                  <a:srgbClr val="000000"/>
                </a:solidFill>
                <a:latin typeface="Arial"/>
              </a:rPr>
              <a:t>Громницу</a:t>
            </a:r>
            <a:r>
              <a:rPr lang="ru-RU" sz="1100" dirty="0">
                <a:solidFill>
                  <a:srgbClr val="000000"/>
                </a:solidFill>
                <a:latin typeface="Arial"/>
              </a:rPr>
              <a:t> предсказывали погоду. Какова погода в этот день — таков и весь февраль. Ясный, солнечный день приводил раннюю весну. </a:t>
            </a: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>
                <a:solidFill>
                  <a:srgbClr val="000000"/>
                </a:solidFill>
                <a:latin typeface="Arial"/>
              </a:rPr>
              <a:t>На </a:t>
            </a:r>
            <a:r>
              <a:rPr lang="ru-RU" sz="1100" dirty="0" err="1">
                <a:solidFill>
                  <a:srgbClr val="000000"/>
                </a:solidFill>
                <a:latin typeface="Arial"/>
              </a:rPr>
              <a:t>Громницу</a:t>
            </a:r>
            <a:r>
              <a:rPr lang="ru-RU" sz="1100" dirty="0">
                <a:solidFill>
                  <a:srgbClr val="000000"/>
                </a:solidFill>
                <a:latin typeface="Arial"/>
              </a:rPr>
              <a:t> капель — в весну раннюю верь, если метель разгуляется — долго будет погода метельная, до конца месяца.</a:t>
            </a:r>
            <a:endParaRPr lang="ru-RU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971600"/>
            <a:ext cx="5787724" cy="30963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96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6" y="323528"/>
            <a:ext cx="5526614" cy="845443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10 </a:t>
            </a:r>
            <a:r>
              <a:rPr lang="ru-RU" sz="2000" b="1" dirty="0" smtClean="0">
                <a:solidFill>
                  <a:srgbClr val="FF0000"/>
                </a:solidFill>
              </a:rPr>
              <a:t>февраля - </a:t>
            </a:r>
            <a:r>
              <a:rPr lang="ru-RU" sz="2000" b="1" dirty="0" err="1" smtClean="0">
                <a:solidFill>
                  <a:srgbClr val="FF0000"/>
                </a:solidFill>
              </a:rPr>
              <a:t>Велесичи</a:t>
            </a: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(</a:t>
            </a:r>
            <a:r>
              <a:rPr lang="ru-RU" sz="2000" b="1" dirty="0" err="1" smtClean="0">
                <a:solidFill>
                  <a:srgbClr val="FF0000"/>
                </a:solidFill>
              </a:rPr>
              <a:t>Кудесы</a:t>
            </a:r>
            <a:r>
              <a:rPr lang="ru-RU" sz="2000" b="1" dirty="0" smtClean="0">
                <a:solidFill>
                  <a:srgbClr val="FF0000"/>
                </a:solidFill>
              </a:rPr>
              <a:t> –  </a:t>
            </a:r>
            <a:r>
              <a:rPr lang="ru-RU" sz="2000" b="1" dirty="0">
                <a:solidFill>
                  <a:srgbClr val="FF0000"/>
                </a:solidFill>
              </a:rPr>
              <a:t>день домового)</a:t>
            </a:r>
            <a:r>
              <a:rPr lang="ru-RU" sz="3600" b="1" dirty="0">
                <a:solidFill>
                  <a:srgbClr val="FF0000"/>
                </a:solidFill>
              </a:rPr>
              <a:t/>
            </a:r>
            <a:br>
              <a:rPr lang="ru-RU" sz="3600" b="1" dirty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2900" y="1787691"/>
            <a:ext cx="5462364" cy="6720747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11200" dirty="0"/>
              <a:t> </a:t>
            </a:r>
            <a:r>
              <a:rPr lang="ru-RU" sz="11200" dirty="0" smtClean="0"/>
              <a:t>   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51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5100" b="1" dirty="0" smtClean="0">
                <a:solidFill>
                  <a:srgbClr val="FF0000"/>
                </a:solidFill>
              </a:rPr>
              <a:t> </a:t>
            </a:r>
            <a:endParaRPr lang="ru-RU" sz="5100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260648" y="4355976"/>
            <a:ext cx="6264696" cy="5256584"/>
          </a:xfrm>
        </p:spPr>
        <p:txBody>
          <a:bodyPr>
            <a:normAutofit fontScale="47500" lnSpcReduction="20000"/>
          </a:bodyPr>
          <a:lstStyle/>
          <a:p>
            <a:r>
              <a:rPr lang="ru-RU" dirty="0" err="1">
                <a:solidFill>
                  <a:srgbClr val="000000"/>
                </a:solidFill>
                <a:latin typeface="Arial"/>
              </a:rPr>
              <a:t>Кудесы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— день угощения домового. Домовой —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запечник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прибаутник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сверчковый заступник. Название праздника —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кудесы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(бубны) — указывает на то, что наши предки общались с домовым или же просто веселились, услаждая слух музыкой: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i="1" dirty="0">
                <a:solidFill>
                  <a:srgbClr val="000000"/>
                </a:solidFill>
                <a:latin typeface="Arial"/>
              </a:rPr>
              <a:t>Дедушка-</a:t>
            </a:r>
            <a:r>
              <a:rPr lang="ru-RU" i="1" dirty="0" err="1">
                <a:solidFill>
                  <a:srgbClr val="000000"/>
                </a:solidFill>
                <a:latin typeface="Arial"/>
              </a:rPr>
              <a:t>суседушка</a:t>
            </a:r>
            <a:r>
              <a:rPr lang="ru-RU" i="1" dirty="0">
                <a:solidFill>
                  <a:srgbClr val="000000"/>
                </a:solidFill>
                <a:latin typeface="Arial"/>
              </a:rPr>
              <a:t>!</a:t>
            </a:r>
            <a:br>
              <a:rPr lang="ru-RU" i="1" dirty="0">
                <a:solidFill>
                  <a:srgbClr val="000000"/>
                </a:solidFill>
                <a:latin typeface="Arial"/>
              </a:rPr>
            </a:br>
            <a:r>
              <a:rPr lang="ru-RU" i="1" dirty="0">
                <a:solidFill>
                  <a:srgbClr val="000000"/>
                </a:solidFill>
                <a:latin typeface="Arial"/>
              </a:rPr>
              <a:t>Кушай кашу, да избу храни нашу!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Arial"/>
              </a:rPr>
              <a:t>Если дедушка-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суседушка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кудесы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останется без гостинцев, то из доброго хранителя домашнего очага, он превратится в достаточно лютого духа. После ужина оставляют за печкой горшочек каши, обложенный горячими углями, чтобы каша не остыла до полночи, когда домовой придет ужинать.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Arial"/>
              </a:rPr>
              <a:t>В сей день почитается как сам Велес, так и его воинство. Рассказывается о происхождении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велесичей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небесных воинов Велеса. Обычно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велесичей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почитают детьми Велеса,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Сварожичами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которые подчинились Велесу — главе небесных воинств.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Arial"/>
              </a:rPr>
              <a:t>Но есть среди них и те, которые сошли с небес на Землю и поселились между людьми: это древние богатыри: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волотоманы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асилки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духи пращуров, а также духи лесов, полей, вод и гор. Те из них, кто попал в лес — стали лешими, кто в воду — водяными, кто в поле — полевыми, а кто в дом — домовыми.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000000"/>
                </a:solidFill>
                <a:latin typeface="Arial"/>
              </a:rPr>
              <a:t>Домовой — дух добрый.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 Обычно он — рачительный хозяин, помогающий дружной семье. Иногда вредничает, шалит, если ему что не по нраву. Он пугает тех, кто не заботится о домашнем хозяйстве и скоте. В этот день домового кормят кашей, оставляя ее на загнетке. Кормят и приговаривают: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i="1" dirty="0">
                <a:solidFill>
                  <a:srgbClr val="000000"/>
                </a:solidFill>
                <a:latin typeface="Arial"/>
              </a:rPr>
              <a:t>Хозяин-батюшка, прими нашу кашу!</a:t>
            </a:r>
            <a:br>
              <a:rPr lang="ru-RU" i="1" dirty="0">
                <a:solidFill>
                  <a:srgbClr val="000000"/>
                </a:solidFill>
                <a:latin typeface="Arial"/>
              </a:rPr>
            </a:br>
            <a:r>
              <a:rPr lang="ru-RU" i="1" dirty="0">
                <a:solidFill>
                  <a:srgbClr val="000000"/>
                </a:solidFill>
                <a:latin typeface="Arial"/>
              </a:rPr>
              <a:t>И ешь пироги — наш дом береги!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Arial"/>
              </a:rPr>
              <a:t>В некоторых областях праздник отмечается </a:t>
            </a:r>
            <a:r>
              <a:rPr lang="ru-RU" u="sng" dirty="0">
                <a:solidFill>
                  <a:srgbClr val="0054A7"/>
                </a:solidFill>
                <a:latin typeface="Arial"/>
                <a:hlinkClick r:id="rId2"/>
              </a:rPr>
              <a:t>28 января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1317968"/>
            <a:ext cx="4752528" cy="25922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83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696" y="467544"/>
            <a:ext cx="5184575" cy="576064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C000"/>
                </a:solidFill>
              </a:rPr>
              <a:t>12 </a:t>
            </a:r>
            <a:r>
              <a:rPr lang="ru-RU" sz="2800" b="1" dirty="0" smtClean="0">
                <a:solidFill>
                  <a:srgbClr val="FFC000"/>
                </a:solidFill>
              </a:rPr>
              <a:t>февраля</a:t>
            </a:r>
            <a:br>
              <a:rPr lang="ru-RU" sz="2800" b="1" dirty="0" smtClean="0">
                <a:solidFill>
                  <a:srgbClr val="FFC000"/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>МАСЛЕНИЦА</a:t>
            </a:r>
            <a:r>
              <a:rPr lang="ru-RU" sz="2800" b="1" dirty="0">
                <a:solidFill>
                  <a:srgbClr val="FFC000"/>
                </a:solidFill>
              </a:rPr>
              <a:t/>
            </a:r>
            <a:br>
              <a:rPr lang="ru-RU" sz="2800" b="1" dirty="0">
                <a:solidFill>
                  <a:srgbClr val="FFC000"/>
                </a:solidFill>
              </a:rPr>
            </a:b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30936" y="2267744"/>
            <a:ext cx="2743200" cy="614468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04664" y="5292079"/>
            <a:ext cx="6048672" cy="3168353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rgbClr val="000000"/>
                </a:solidFill>
                <a:latin typeface="Arial"/>
              </a:rPr>
              <a:t>Масленица - древний славянский праздник, доставшийся нам в наследство от языческой культуры.</a:t>
            </a:r>
          </a:p>
          <a:p>
            <a:r>
              <a:rPr lang="ru-RU" dirty="0">
                <a:solidFill>
                  <a:srgbClr val="000000"/>
                </a:solidFill>
                <a:latin typeface="Arial"/>
              </a:rPr>
              <a:t>Это - веселые проводы зимы, озаренные радостным ожиданием близкого тепла, весеннего обновления природы. Даже блины, непременный атрибут масленицы, имели ритуальное значение: круглые, румяные, горячие, они являли собой символ солнца, которое все ярче разгоралось, удлиняя дни.</a:t>
            </a:r>
          </a:p>
          <a:p>
            <a:r>
              <a:rPr lang="ru-RU" dirty="0">
                <a:solidFill>
                  <a:srgbClr val="000000"/>
                </a:solidFill>
                <a:latin typeface="Arial"/>
              </a:rPr>
              <a:t>Возможно, блины были и частью поминального обряда, так как масленице предшествовал “родительский день”, когда славяне поклонялись душам усопших предков.</a:t>
            </a:r>
          </a:p>
          <a:p>
            <a:r>
              <a:rPr lang="ru-RU" dirty="0">
                <a:solidFill>
                  <a:srgbClr val="000000"/>
                </a:solidFill>
                <a:latin typeface="Arial"/>
              </a:rPr>
              <a:t>Проходили века, менялась жизнь, с принятием на Руси христианства появились новые, церковные праздники, но широкая масленица продолжала жить. Ее встречали и провожали с той же неудержимой удалью, что и в языческие времена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1547664"/>
            <a:ext cx="5112568" cy="31294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3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254" y="179512"/>
            <a:ext cx="6191211" cy="110959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15 февраля</a:t>
            </a:r>
            <a:br>
              <a:rPr lang="ru-RU" sz="2400" b="1" dirty="0" smtClean="0">
                <a:solidFill>
                  <a:srgbClr val="00B0F0"/>
                </a:solidFill>
              </a:rPr>
            </a:br>
            <a:r>
              <a:rPr lang="ru-RU" sz="2400" b="1" dirty="0" smtClean="0">
                <a:solidFill>
                  <a:srgbClr val="00B0F0"/>
                </a:solidFill>
              </a:rPr>
              <a:t>СРЕТЕНИЕ</a:t>
            </a:r>
            <a:r>
              <a:rPr lang="ru-RU" sz="3600" b="1" dirty="0">
                <a:solidFill>
                  <a:srgbClr val="00B0F0"/>
                </a:solidFill>
              </a:rPr>
              <a:t/>
            </a:r>
            <a:br>
              <a:rPr lang="ru-RU" sz="3600" b="1" dirty="0">
                <a:solidFill>
                  <a:srgbClr val="00B0F0"/>
                </a:solidFill>
              </a:rPr>
            </a:br>
            <a:endParaRPr lang="ru-RU" sz="3600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30936" y="1979712"/>
            <a:ext cx="2743200" cy="600604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79121" y="4644008"/>
            <a:ext cx="6192687" cy="4104456"/>
          </a:xfrm>
        </p:spPr>
        <p:txBody>
          <a:bodyPr>
            <a:normAutofit fontScale="25000" lnSpcReduction="20000"/>
          </a:bodyPr>
          <a:lstStyle/>
          <a:p>
            <a:r>
              <a:rPr lang="ru-RU" sz="3600" dirty="0">
                <a:solidFill>
                  <a:srgbClr val="000000"/>
                </a:solidFill>
                <a:latin typeface="Arial"/>
              </a:rPr>
              <a:t>Сретение служит границею между зимой и весною, отчего и самое название праздника Сретения в простонародье объясняют встречею зимы с весною: на Сретение зима с весною встретилась, в Сретение солнце на лето, зима на мороз поворотила.</a:t>
            </a:r>
          </a:p>
          <a:p>
            <a:r>
              <a:rPr lang="ru-RU" sz="3600" dirty="0">
                <a:solidFill>
                  <a:srgbClr val="000000"/>
                </a:solidFill>
                <a:latin typeface="Arial"/>
              </a:rPr>
              <a:t>Простолюдины западнорусского края сретенскими свечами на праздник Сретения имеют обычай поджигать друг другу крестообразно волосы, считая это очень полезным от головной боли.</a:t>
            </a:r>
          </a:p>
          <a:p>
            <a:r>
              <a:rPr lang="ru-RU" sz="3600" dirty="0">
                <a:solidFill>
                  <a:srgbClr val="000000"/>
                </a:solidFill>
                <a:latin typeface="Arial"/>
              </a:rPr>
              <a:t>В сельскохозяйственном быту по состоянию погоды в праздник Сретения сельские жители судят о наступающих весне и лете, особенно о погоде, урожае. О весне судили так: “Какова погода на Сретение, такова будет и весна”. - Ежели на Сретенье установится оттепель - весна ранняя теплая, коли холода завернут - весна холодная; выпавший в этот день снег - к затяжной и дождливой весне. Если на Сретенье снег через дорогу несет, - весна поздняя и холодная. Именно на этот день говаривали: солнце на лето - зима на мороз. А еще: будет снежок - весной </a:t>
            </a:r>
            <a:r>
              <a:rPr lang="ru-RU" sz="3600" dirty="0" err="1">
                <a:solidFill>
                  <a:srgbClr val="000000"/>
                </a:solidFill>
                <a:latin typeface="Arial"/>
              </a:rPr>
              <a:t>дрожжок</a:t>
            </a:r>
            <a:r>
              <a:rPr lang="ru-RU" sz="3600" dirty="0">
                <a:solidFill>
                  <a:srgbClr val="000000"/>
                </a:solidFill>
                <a:latin typeface="Arial"/>
              </a:rPr>
              <a:t>. Коли метель дорогу переметает - весна поздняя да холодная; ежели тепло - ранняя и теплая. “На Сретение утром снег - урожай ранних хлебов; если в полдень - средних; если к вечеру - поздних”. - “На Сретение капель - урожай пшеницы”. От имени праздника Сретения в нашем простонародье последние зимние морозы и первые весенние оттепели называются Сретенскими.</a:t>
            </a:r>
          </a:p>
          <a:p>
            <a:r>
              <a:rPr lang="ru-RU" sz="3600" dirty="0">
                <a:solidFill>
                  <a:srgbClr val="000000"/>
                </a:solidFill>
                <a:latin typeface="Arial"/>
              </a:rPr>
              <a:t>На Сретенье кормят (закармливают) племенных птиц: курам дают овес, чтобы лучше неслись и яйца были крупнее и вкуснее. С этого дня можно было выгонять скотину из хлева в загон — для разминки и пригрева, также начинали готовить семена к посеву, подчищать их, подрабатывать, проверять на всхожесть. Белили плодовые деревья.</a:t>
            </a:r>
          </a:p>
          <a:p>
            <a:r>
              <a:rPr lang="ru-RU" sz="3600" dirty="0">
                <a:solidFill>
                  <a:srgbClr val="000000"/>
                </a:solidFill>
                <a:latin typeface="Arial"/>
              </a:rPr>
              <a:t>Крестьяне обычно в этот день делали расчет запасов хлеба, сена, соломы и других кормов: уложились ли они в половину, а если нет, вносили поправки в кормушки, да и сами </a:t>
            </a:r>
            <a:r>
              <a:rPr lang="ru-RU" sz="3600" dirty="0" err="1">
                <a:solidFill>
                  <a:srgbClr val="000000"/>
                </a:solidFill>
                <a:latin typeface="Arial"/>
              </a:rPr>
              <a:t>подзатягивали</a:t>
            </a:r>
            <a:r>
              <a:rPr lang="ru-RU" sz="3600" dirty="0">
                <a:solidFill>
                  <a:srgbClr val="000000"/>
                </a:solidFill>
                <a:latin typeface="Arial"/>
              </a:rPr>
              <a:t> пояса. В этот день в деревнях раньше проводили гулянья.</a:t>
            </a:r>
          </a:p>
          <a:p>
            <a:r>
              <a:rPr lang="ru-RU" sz="3600" dirty="0">
                <a:solidFill>
                  <a:srgbClr val="000000"/>
                </a:solidFill>
                <a:latin typeface="Arial"/>
              </a:rPr>
              <a:t>В день Сретения наши древние предки поклонялись Солнцу: жрецы Солнца совершали обряды встречи и приветствия светила, призывали тепло. А когда Солнце оказывалось в зените, сжигали куклу, сделанную из соломы – так называемую, Ерзовку. Кукла эта олицетворяла собой Дух Огня и бога Любви. Ее украшали дарами и подношениями – цветами, красивыми лентами, праздничными одеждами, и люди обращались к ней с просьбами о благополучии и процветании. Считалось, что своим горением Ерзовка уничтожает холод, приносит теплое лето и хороший урожай. А пока куклу носили на шесте, влюбленные обращались к ней за помощью в любви и с просьбами о счастье в доме.</a:t>
            </a:r>
          </a:p>
          <a:p>
            <a:r>
              <a:rPr lang="ru-RU" sz="3600" dirty="0">
                <a:solidFill>
                  <a:srgbClr val="000000"/>
                </a:solidFill>
                <a:latin typeface="Arial"/>
              </a:rPr>
              <a:t>На Сретенье пекут блины, круглые, золотистые - они символизировали Солнце. Этим призывали его возвращение. В Костромской губернии крестьянки пекли баранки и кормили этими баранками домашний скот, чтобы предохранить последних от болезней. В этот день жглись костры, народ веселился ритуальными плясками.</a:t>
            </a:r>
          </a:p>
          <a:p>
            <a:r>
              <a:rPr lang="ru-RU" sz="3600" dirty="0">
                <a:solidFill>
                  <a:srgbClr val="000000"/>
                </a:solidFill>
                <a:latin typeface="Arial"/>
              </a:rPr>
              <a:t>Скучать в Сретение нельзя – бог Любви не приемлет грусти, а на радостную встречу отвечает радостью.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1115616"/>
            <a:ext cx="5853571" cy="31443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77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6" y="251520"/>
            <a:ext cx="5670629" cy="1037464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FFC000"/>
                </a:solidFill>
              </a:rPr>
              <a:t>16 </a:t>
            </a:r>
            <a:r>
              <a:rPr lang="ru-RU" sz="2700" b="1" dirty="0" smtClean="0">
                <a:solidFill>
                  <a:srgbClr val="FFC000"/>
                </a:solidFill>
              </a:rPr>
              <a:t>февраля</a:t>
            </a:r>
            <a:br>
              <a:rPr lang="ru-RU" sz="2700" b="1" dirty="0" smtClean="0">
                <a:solidFill>
                  <a:srgbClr val="FFC000"/>
                </a:solidFill>
              </a:rPr>
            </a:br>
            <a:r>
              <a:rPr lang="ru-RU" sz="2700" b="1" dirty="0" smtClean="0">
                <a:solidFill>
                  <a:srgbClr val="FFC000"/>
                </a:solidFill>
              </a:rPr>
              <a:t>ПОЧИНКИ</a:t>
            </a:r>
            <a:r>
              <a:rPr lang="ru-RU" sz="3600" b="1" dirty="0">
                <a:solidFill>
                  <a:srgbClr val="FFC000"/>
                </a:solidFill>
              </a:rPr>
              <a:t/>
            </a:r>
            <a:br>
              <a:rPr lang="ru-RU" sz="3600" b="1" dirty="0">
                <a:solidFill>
                  <a:srgbClr val="FFC000"/>
                </a:solidFill>
              </a:rPr>
            </a:b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20688" y="2075723"/>
            <a:ext cx="2743200" cy="652872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b="1" dirty="0" smtClean="0">
                <a:solidFill>
                  <a:srgbClr val="FFC000"/>
                </a:solidFill>
              </a:rPr>
              <a:t>               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260648" y="5004048"/>
            <a:ext cx="6264696" cy="3576397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Следуя поговорке «Готовь сани летом, а телегу зимой», хозяева сразу после Сретенья с утра пораньше принимались за ремонт сельскохозяйственного инвентаря, называя этот февральский день «Починками».</a:t>
            </a:r>
          </a:p>
          <a:p>
            <a:endParaRPr lang="ru-RU" dirty="0"/>
          </a:p>
          <a:p>
            <a:r>
              <a:rPr lang="ru-RU" dirty="0" err="1"/>
              <a:t>Расчиная</a:t>
            </a:r>
            <a:r>
              <a:rPr lang="ru-RU" dirty="0"/>
              <a:t> Починки, крестьяне помнили: чем раньше примешься за хозяйство — тем больше весне угодишь. Тянуть с починками до настоящих теплых дней настоящему хозяину не пристало. Открывая </a:t>
            </a:r>
            <a:r>
              <a:rPr lang="ru-RU" dirty="0" err="1"/>
              <a:t>сарайки</a:t>
            </a:r>
            <a:r>
              <a:rPr lang="ru-RU" dirty="0"/>
              <a:t>, прикидывали крестьяне: за какую работу надо вперед взяться? </a:t>
            </a:r>
          </a:p>
          <a:p>
            <a:endParaRPr lang="ru-RU" dirty="0"/>
          </a:p>
          <a:p>
            <a:r>
              <a:rPr lang="ru-RU" dirty="0"/>
              <a:t>Работали дружно, всей семьей, находя посильное дело и малым и старым: «В Починки Дед встает чуть свет — чинит сбрую летнюю да соху столетнюю». Отремонтированную упряжь не без гордости вывешивали на видном месте — мы, мол, к пахоте и севу готовы. Да и хозяйки в это время без дела не сидели: готовили, стирали, перебирали вещи в сундуках.</a:t>
            </a:r>
          </a:p>
          <a:p>
            <a:endParaRPr lang="ru-RU" dirty="0"/>
          </a:p>
          <a:p>
            <a:r>
              <a:rPr lang="ru-RU" dirty="0"/>
              <a:t>Существует ошибочное мнение, причем упоминаемое именно в Починки, что Домовой в ночь тревожит лошадей и может загнать их насмерть. Домовой хорошему хозяину помощник, а никак не враг, а иначе для чего бы Домового в новый дом из старого переносили в совочке с углем от старой печи. Домовой — оберег для дома и никак не нечистая сила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1291680"/>
            <a:ext cx="5778641" cy="32403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93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5534372" cy="1037464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00B0F0"/>
                </a:solidFill>
              </a:rPr>
              <a:t>18 </a:t>
            </a:r>
            <a:r>
              <a:rPr lang="ru-RU" sz="2700" b="1" dirty="0" smtClean="0">
                <a:solidFill>
                  <a:srgbClr val="00B0F0"/>
                </a:solidFill>
              </a:rPr>
              <a:t>февраля</a:t>
            </a:r>
            <a:br>
              <a:rPr lang="ru-RU" sz="2700" b="1" dirty="0" smtClean="0">
                <a:solidFill>
                  <a:srgbClr val="00B0F0"/>
                </a:solidFill>
              </a:rPr>
            </a:br>
            <a:r>
              <a:rPr lang="ru-RU" sz="2700" b="1" dirty="0" smtClean="0">
                <a:solidFill>
                  <a:srgbClr val="00B0F0"/>
                </a:solidFill>
              </a:rPr>
              <a:t>ТРОЯН </a:t>
            </a:r>
            <a:r>
              <a:rPr lang="ru-RU" sz="2700" b="1" dirty="0">
                <a:solidFill>
                  <a:srgbClr val="00B0F0"/>
                </a:solidFill>
              </a:rPr>
              <a:t>ЗИМНИЙ </a:t>
            </a:r>
            <a:r>
              <a:rPr lang="ru-RU" sz="3600" b="1" dirty="0">
                <a:solidFill>
                  <a:srgbClr val="00B0F0"/>
                </a:solidFill>
              </a:rPr>
              <a:t/>
            </a:r>
            <a:br>
              <a:rPr lang="ru-RU" sz="3600" b="1" dirty="0">
                <a:solidFill>
                  <a:srgbClr val="00B0F0"/>
                </a:solidFill>
              </a:rPr>
            </a:br>
            <a:endParaRPr lang="ru-RU" sz="3600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30936" y="2718816"/>
            <a:ext cx="2743200" cy="550158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42088" y="4788024"/>
            <a:ext cx="6192688" cy="5328592"/>
          </a:xfrm>
        </p:spPr>
        <p:txBody>
          <a:bodyPr>
            <a:normAutofit fontScale="25000" lnSpcReduction="20000"/>
          </a:bodyPr>
          <a:lstStyle/>
          <a:p>
            <a:r>
              <a:rPr lang="ru-RU" b="1" dirty="0">
                <a:solidFill>
                  <a:srgbClr val="000000"/>
                </a:solidFill>
                <a:latin typeface="Verdana"/>
              </a:rPr>
              <a:t>Троян зимний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 - важная дата для Древних славян. Этот день наши предки считали днем Воинской славы, </a:t>
            </a:r>
            <a:r>
              <a:rPr lang="ru-RU" sz="3200" dirty="0">
                <a:solidFill>
                  <a:srgbClr val="000000"/>
                </a:solidFill>
                <a:latin typeface="Arial"/>
              </a:rPr>
              <a:t>когда много русских воинов пали от Римских воинов в придунайской области, у </a:t>
            </a:r>
            <a:r>
              <a:rPr lang="ru-RU" sz="3200" dirty="0" err="1">
                <a:solidFill>
                  <a:srgbClr val="000000"/>
                </a:solidFill>
                <a:latin typeface="Arial"/>
              </a:rPr>
              <a:t>Трояного</a:t>
            </a:r>
            <a:r>
              <a:rPr lang="ru-RU" sz="3200" dirty="0">
                <a:solidFill>
                  <a:srgbClr val="000000"/>
                </a:solidFill>
                <a:latin typeface="Arial"/>
              </a:rPr>
              <a:t> Вала (скорее всего оборонительная насыпь, но возможно на это месте был воздвигнут небольшой форпост, этимология названия не </a:t>
            </a:r>
            <a:r>
              <a:rPr lang="ru-RU" sz="3200" dirty="0" err="1">
                <a:solidFill>
                  <a:srgbClr val="000000"/>
                </a:solidFill>
                <a:latin typeface="Arial"/>
              </a:rPr>
              <a:t>высянено</a:t>
            </a:r>
            <a:r>
              <a:rPr lang="ru-RU" sz="3200" dirty="0">
                <a:solidFill>
                  <a:srgbClr val="000000"/>
                </a:solidFill>
                <a:latin typeface="Arial"/>
              </a:rPr>
              <a:t> до сих пор). Воины те бились не сложив оружия и не показав спины. Этот праздник известен также под названиями: </a:t>
            </a:r>
            <a:r>
              <a:rPr lang="ru-RU" sz="3200" i="1" dirty="0">
                <a:solidFill>
                  <a:srgbClr val="000000"/>
                </a:solidFill>
                <a:latin typeface="Verdana"/>
              </a:rPr>
              <a:t>"</a:t>
            </a:r>
            <a:r>
              <a:rPr lang="ru-RU" sz="3200" i="1" dirty="0" err="1">
                <a:solidFill>
                  <a:srgbClr val="000000"/>
                </a:solidFill>
                <a:latin typeface="Verdana"/>
              </a:rPr>
              <a:t>Стрибожьи</a:t>
            </a:r>
            <a:r>
              <a:rPr lang="ru-RU" sz="3200" i="1" dirty="0">
                <a:solidFill>
                  <a:srgbClr val="000000"/>
                </a:solidFill>
                <a:latin typeface="Verdana"/>
              </a:rPr>
              <a:t> внуки", "поминовение падших у </a:t>
            </a:r>
            <a:r>
              <a:rPr lang="ru-RU" sz="3200" i="1" dirty="0" err="1">
                <a:solidFill>
                  <a:srgbClr val="000000"/>
                </a:solidFill>
                <a:latin typeface="Verdana"/>
              </a:rPr>
              <a:t>Троянова</a:t>
            </a:r>
            <a:r>
              <a:rPr lang="ru-RU" sz="3200" i="1" dirty="0">
                <a:solidFill>
                  <a:srgbClr val="000000"/>
                </a:solidFill>
                <a:latin typeface="Verdana"/>
              </a:rPr>
              <a:t> Вала".</a:t>
            </a:r>
            <a:endParaRPr lang="ru-RU" sz="3200" dirty="0">
              <a:solidFill>
                <a:srgbClr val="000000"/>
              </a:solidFill>
              <a:latin typeface="Arial"/>
            </a:endParaRPr>
          </a:p>
          <a:p>
            <a:r>
              <a:rPr lang="ru-RU" sz="3200" dirty="0">
                <a:solidFill>
                  <a:srgbClr val="000000"/>
                </a:solidFill>
                <a:latin typeface="Arial"/>
              </a:rPr>
              <a:t>К сожалению, на сегодня много не выяснено из истории героического подвига у </a:t>
            </a:r>
            <a:r>
              <a:rPr lang="ru-RU" sz="3200" dirty="0" err="1">
                <a:solidFill>
                  <a:srgbClr val="000000"/>
                </a:solidFill>
                <a:latin typeface="Arial"/>
              </a:rPr>
              <a:t>Трояного</a:t>
            </a:r>
            <a:r>
              <a:rPr lang="ru-RU" sz="3200" dirty="0">
                <a:solidFill>
                  <a:srgbClr val="000000"/>
                </a:solidFill>
                <a:latin typeface="Arial"/>
              </a:rPr>
              <a:t> Вала, в том числе точной даты (около 101 г. н. э.) и других подробностей. Этот эпизод в истории Древней Руси четко упоминается в </a:t>
            </a:r>
            <a:r>
              <a:rPr lang="ru-RU" sz="3200" dirty="0" err="1">
                <a:solidFill>
                  <a:srgbClr val="000000"/>
                </a:solidFill>
                <a:latin typeface="Arial"/>
              </a:rPr>
              <a:t>Велесовой</a:t>
            </a:r>
            <a:r>
              <a:rPr lang="ru-RU" sz="3200" dirty="0">
                <a:solidFill>
                  <a:srgbClr val="000000"/>
                </a:solidFill>
                <a:latin typeface="Arial"/>
              </a:rPr>
              <a:t> книге и восхваляется в "Слове о полку Игореве":</a:t>
            </a:r>
          </a:p>
          <a:p>
            <a:r>
              <a:rPr lang="ru-RU" sz="3200" i="1" dirty="0">
                <a:solidFill>
                  <a:srgbClr val="000000"/>
                </a:solidFill>
                <a:latin typeface="Verdana"/>
              </a:rPr>
              <a:t>"То ведь римляне нам завидовали и замыслили зло на нас - пришли со своими возами и железными бронями и ударили на нас, а поэтому долго отбивались от них и отбросили их от земли нашей; а римляне, видя, что мы крепко защищаем свою жизнь, оставили нас" (</a:t>
            </a:r>
            <a:r>
              <a:rPr lang="ru-RU" sz="3200" i="1" dirty="0" err="1">
                <a:solidFill>
                  <a:srgbClr val="000000"/>
                </a:solidFill>
                <a:latin typeface="Verdana"/>
              </a:rPr>
              <a:t>Велесова</a:t>
            </a:r>
            <a:r>
              <a:rPr lang="ru-RU" sz="3200" i="1" dirty="0">
                <a:solidFill>
                  <a:srgbClr val="000000"/>
                </a:solidFill>
                <a:latin typeface="Verdana"/>
              </a:rPr>
              <a:t> книга 2 7Ж)...</a:t>
            </a:r>
          </a:p>
          <a:p>
            <a:r>
              <a:rPr lang="ru-RU" sz="3200" i="1" dirty="0">
                <a:solidFill>
                  <a:srgbClr val="000000"/>
                </a:solidFill>
                <a:latin typeface="Verdana"/>
              </a:rPr>
              <a:t>"И они на прямом пути к тризне полегли, и </a:t>
            </a:r>
            <a:r>
              <a:rPr lang="ru-RU" sz="3200" i="1" dirty="0" err="1">
                <a:solidFill>
                  <a:srgbClr val="000000"/>
                </a:solidFill>
                <a:latin typeface="Verdana"/>
              </a:rPr>
              <a:t>Стрибоговы</a:t>
            </a:r>
            <a:r>
              <a:rPr lang="ru-RU" sz="3200" i="1" dirty="0">
                <a:solidFill>
                  <a:srgbClr val="000000"/>
                </a:solidFill>
                <a:latin typeface="Verdana"/>
              </a:rPr>
              <a:t> внуки пляшут над ними, и плачут о них осенью, а студеной зимой о них причитают. И голуби дивные так говорят, что погибли они славно и оставили земли свои не врагам, а своим сыновьям. И так мы потомки их, и не лишимся мы земли" (</a:t>
            </a:r>
            <a:r>
              <a:rPr lang="ru-RU" sz="3200" i="1" dirty="0" err="1">
                <a:solidFill>
                  <a:srgbClr val="000000"/>
                </a:solidFill>
                <a:latin typeface="Verdana"/>
              </a:rPr>
              <a:t>Велесова</a:t>
            </a:r>
            <a:r>
              <a:rPr lang="ru-RU" sz="3200" i="1" dirty="0">
                <a:solidFill>
                  <a:srgbClr val="000000"/>
                </a:solidFill>
                <a:latin typeface="Verdana"/>
              </a:rPr>
              <a:t> книга 2 7ж)...</a:t>
            </a:r>
          </a:p>
          <a:p>
            <a:r>
              <a:rPr lang="ru-RU" sz="3200" dirty="0">
                <a:solidFill>
                  <a:srgbClr val="000000"/>
                </a:solidFill>
                <a:latin typeface="Arial"/>
              </a:rPr>
              <a:t>Древние воины-славяне думали о потомках и о Величии Земель русских - не испугались они смерти, а вступили в бой, даже не допуская мыслей о предательстве, отступлении или сдаче врагам. Так будем же достойными жизней наших предков, издревле у славян было принято в этот день тоже совершить что-то героическое, опасное, полезное для Родины или семьи и помянуть за столом отважных воинов.</a:t>
            </a:r>
          </a:p>
          <a:p>
            <a:r>
              <a:rPr lang="ru-RU" sz="3200" dirty="0">
                <a:solidFill>
                  <a:srgbClr val="000000"/>
                </a:solidFill>
                <a:latin typeface="Arial"/>
              </a:rPr>
              <a:t>Мрачный беспощадный демон бродит в этот опасный день. Прикосновение его губит скот, лишает пищи хозяев. Коровья смерть или чума – оборотень в виде черной коровы, собаки или кошки, незаметно гуляющий среди стада и напускающий на него порчу.</a:t>
            </a:r>
          </a:p>
          <a:p>
            <a:r>
              <a:rPr lang="ru-RU" sz="3200" dirty="0">
                <a:solidFill>
                  <a:srgbClr val="000000"/>
                </a:solidFill>
                <a:latin typeface="Arial"/>
              </a:rPr>
              <a:t>Коровья смерть – один из эпитетов Мары-Зимы, что связно видимо с тем, что коровы чаще всего околевают в конце зимы без видимой на то причины. Свежей травы еще нет, а сено кончается, остается лишь самое худое, с низов копен. Оно плотное, плохо просушенное, часто подгнившее. В хлевах царят холод, сырость, опасные сквозняки. То, что Коровья Смерть – оборотень, можно считать указанием и на другую природу опасности – лютого волка, от голода и мороза, забывшего про осторожность.</a:t>
            </a:r>
          </a:p>
          <a:p>
            <a:r>
              <a:rPr lang="ru-RU" sz="3200" dirty="0">
                <a:solidFill>
                  <a:srgbClr val="000000"/>
                </a:solidFill>
                <a:latin typeface="Arial"/>
              </a:rPr>
              <a:t>Всякая болезнь изгоняется огнем да пеплом. Зачумленную скотинку выводили из стада, сжигали ее тушу и </a:t>
            </a:r>
            <a:r>
              <a:rPr lang="ru-RU" sz="3200" dirty="0" err="1">
                <a:solidFill>
                  <a:srgbClr val="000000"/>
                </a:solidFill>
                <a:latin typeface="Arial"/>
              </a:rPr>
              <a:t>окуряли</a:t>
            </a:r>
            <a:r>
              <a:rPr lang="ru-RU" sz="3200" dirty="0">
                <a:solidFill>
                  <a:srgbClr val="000000"/>
                </a:solidFill>
                <a:latin typeface="Arial"/>
              </a:rPr>
              <a:t> ее место в хлеву. Иногда опахивали бороздой все село. И, конечно, обращались к Велесу, покровителю скота, с просьбой оградить от напасти, не пустить более болезнь. В жертву приносят масло, молоко, в самых тяжелых случаях – саму корову. Вот одна из поздних (</a:t>
            </a:r>
            <a:r>
              <a:rPr lang="ru-RU" sz="3200" dirty="0" err="1">
                <a:solidFill>
                  <a:srgbClr val="000000"/>
                </a:solidFill>
                <a:latin typeface="Arial"/>
              </a:rPr>
              <a:t>двоеверческих</a:t>
            </a:r>
            <a:r>
              <a:rPr lang="ru-RU" sz="3200" dirty="0">
                <a:solidFill>
                  <a:srgbClr val="000000"/>
                </a:solidFill>
                <a:latin typeface="Arial"/>
              </a:rPr>
              <a:t>) обрядовых песен на изгнание Коровьей Смерти.</a:t>
            </a:r>
          </a:p>
          <a:p>
            <a:r>
              <a:rPr lang="ru-RU" sz="3200" dirty="0" smtClean="0">
                <a:solidFill>
                  <a:srgbClr val="000000"/>
                </a:solidFill>
                <a:latin typeface="Arial"/>
              </a:rPr>
              <a:t>В </a:t>
            </a:r>
            <a:r>
              <a:rPr lang="ru-RU" sz="3200" dirty="0">
                <a:solidFill>
                  <a:srgbClr val="000000"/>
                </a:solidFill>
                <a:latin typeface="Arial"/>
              </a:rPr>
              <a:t>этот день, согласно легенде, по селеньям проходит Коровья Смерть.</a:t>
            </a:r>
          </a:p>
          <a:p>
            <a:r>
              <a:rPr lang="ru-RU" sz="3200" dirty="0">
                <a:solidFill>
                  <a:srgbClr val="000000"/>
                </a:solidFill>
                <a:latin typeface="Arial"/>
              </a:rPr>
              <a:t>По старинному поверью, она никогда не приходит сама, а заносится кем-то из проезжих.</a:t>
            </a:r>
          </a:p>
          <a:p>
            <a:r>
              <a:rPr lang="ru-RU" sz="3200" dirty="0">
                <a:solidFill>
                  <a:srgbClr val="000000"/>
                </a:solidFill>
                <a:latin typeface="Arial"/>
              </a:rPr>
              <a:t>Всю зиму она, в образе страшной старухи, скитается по лесам и болотам, пока первое февральское солнце не подгонит ее ближе к человеческому жилью, где она следит, нет ли где хлева со скотиной без присмотра.</a:t>
            </a:r>
          </a:p>
          <a:p>
            <a:r>
              <a:rPr lang="ru-RU" sz="3200" dirty="0">
                <a:solidFill>
                  <a:srgbClr val="000000"/>
                </a:solidFill>
                <a:latin typeface="Arial"/>
              </a:rPr>
              <a:t>Конечно, многие из вас не помнят, как выглядит хлев, да и коров последний раз на пачке от молока видели. Но позаботиться о братьях наших меньших, кошках и собаках, надо.</a:t>
            </a:r>
          </a:p>
          <a:p>
            <a:r>
              <a:rPr lang="ru-RU" dirty="0">
                <a:solidFill>
                  <a:srgbClr val="000000"/>
                </a:solidFill>
                <a:latin typeface="Arial"/>
              </a:rPr>
              <a:t>В этот день не ходят в гости и ни кому дверей не открывают, не делают и не принимают подарков</a:t>
            </a:r>
            <a:endParaRPr lang="ru-RU" b="0" i="0" dirty="0">
              <a:solidFill>
                <a:srgbClr val="000000"/>
              </a:solidFill>
              <a:effectLst/>
              <a:latin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10" y="1403648"/>
            <a:ext cx="5796644" cy="29523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89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688" y="107504"/>
            <a:ext cx="5238582" cy="94145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92D050"/>
                </a:solidFill>
              </a:rPr>
              <a:t>24 февраля</a:t>
            </a:r>
            <a:br>
              <a:rPr lang="ru-RU" sz="2400" b="1" dirty="0" smtClean="0">
                <a:solidFill>
                  <a:srgbClr val="92D050"/>
                </a:solidFill>
              </a:rPr>
            </a:br>
            <a:r>
              <a:rPr lang="ru-RU" sz="2400" b="1" dirty="0" smtClean="0">
                <a:solidFill>
                  <a:srgbClr val="92D050"/>
                </a:solidFill>
              </a:rPr>
              <a:t>ВЕЛЕС</a:t>
            </a:r>
            <a:endParaRPr lang="ru-RU" sz="2400" b="1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66682" y="2363755"/>
            <a:ext cx="2743200" cy="6144683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5100" b="1" dirty="0" smtClean="0">
              <a:solidFill>
                <a:srgbClr val="92D050"/>
              </a:solidFill>
            </a:endParaRPr>
          </a:p>
          <a:p>
            <a:endParaRPr lang="ru-RU" sz="5100" b="1" dirty="0">
              <a:solidFill>
                <a:srgbClr val="92D050"/>
              </a:solidFill>
            </a:endParaRPr>
          </a:p>
          <a:p>
            <a:endParaRPr lang="ru-RU" sz="5100" b="1" dirty="0" smtClean="0">
              <a:solidFill>
                <a:srgbClr val="92D050"/>
              </a:solidFill>
            </a:endParaRPr>
          </a:p>
          <a:p>
            <a:endParaRPr lang="ru-RU" sz="5100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ru-RU" sz="5100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ru-RU" sz="5100" b="1" dirty="0" smtClean="0">
                <a:solidFill>
                  <a:srgbClr val="92D050"/>
                </a:solidFill>
              </a:rPr>
              <a:t>                    </a:t>
            </a:r>
            <a:endParaRPr lang="ru-RU" sz="6000" b="1" dirty="0" smtClean="0">
              <a:solidFill>
                <a:srgbClr val="92D050"/>
              </a:solidFill>
            </a:endParaRPr>
          </a:p>
          <a:p>
            <a:endParaRPr lang="ru-RU" sz="5100" b="1" dirty="0">
              <a:solidFill>
                <a:srgbClr val="92D050"/>
              </a:solidFill>
            </a:endParaRPr>
          </a:p>
          <a:p>
            <a:endParaRPr lang="ru-RU" sz="5100" b="1" dirty="0" smtClean="0">
              <a:solidFill>
                <a:srgbClr val="92D050"/>
              </a:solidFill>
            </a:endParaRPr>
          </a:p>
          <a:p>
            <a:endParaRPr lang="ru-RU" sz="5100" b="1" dirty="0">
              <a:solidFill>
                <a:srgbClr val="92D050"/>
              </a:solidFill>
            </a:endParaRPr>
          </a:p>
          <a:p>
            <a:endParaRPr lang="ru-RU" sz="5100" b="1" dirty="0" smtClean="0">
              <a:solidFill>
                <a:srgbClr val="92D050"/>
              </a:solidFill>
            </a:endParaRPr>
          </a:p>
          <a:p>
            <a:endParaRPr lang="ru-RU" sz="5100" b="1" dirty="0">
              <a:solidFill>
                <a:srgbClr val="92D050"/>
              </a:solidFill>
            </a:endParaRPr>
          </a:p>
          <a:p>
            <a:endParaRPr lang="ru-RU" sz="5100" b="1" dirty="0" smtClean="0">
              <a:solidFill>
                <a:srgbClr val="92D050"/>
              </a:solidFill>
            </a:endParaRPr>
          </a:p>
          <a:p>
            <a:endParaRPr lang="ru-RU" sz="5100" b="1" dirty="0">
              <a:solidFill>
                <a:srgbClr val="92D050"/>
              </a:solidFill>
            </a:endParaRPr>
          </a:p>
          <a:p>
            <a:endParaRPr lang="ru-RU" sz="5100" b="1" dirty="0" smtClean="0">
              <a:solidFill>
                <a:srgbClr val="92D050"/>
              </a:solidFill>
            </a:endParaRPr>
          </a:p>
          <a:p>
            <a:endParaRPr lang="ru-RU" sz="5100" b="1" dirty="0">
              <a:solidFill>
                <a:srgbClr val="92D050"/>
              </a:solidFill>
            </a:endParaRPr>
          </a:p>
          <a:p>
            <a:endParaRPr lang="ru-RU" sz="5100" b="1" dirty="0" smtClean="0">
              <a:solidFill>
                <a:srgbClr val="92D050"/>
              </a:solidFill>
            </a:endParaRPr>
          </a:p>
          <a:p>
            <a:endParaRPr lang="ru-RU" sz="12800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ru-RU" sz="12800" b="1" dirty="0">
              <a:solidFill>
                <a:srgbClr val="92D05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260648" y="4499992"/>
            <a:ext cx="6192688" cy="4217670"/>
          </a:xfrm>
        </p:spPr>
        <p:txBody>
          <a:bodyPr>
            <a:noAutofit/>
          </a:bodyPr>
          <a:lstStyle/>
          <a:p>
            <a:r>
              <a:rPr lang="ru-RU" sz="900" dirty="0">
                <a:solidFill>
                  <a:srgbClr val="000000"/>
                </a:solidFill>
                <a:latin typeface="Arial"/>
              </a:rPr>
              <a:t>Велесов день — середина зимы. Вся природа все еще пребывает в ледяном сне. И только одинокий Велес Коровин, наигрывая в свою волшебную дудочку, ходит-бродит по городам и весям, не давая загрустить людям. Злится </a:t>
            </a:r>
            <a:r>
              <a:rPr lang="ru-RU" sz="900" u="sng" dirty="0">
                <a:solidFill>
                  <a:srgbClr val="0054A7"/>
                </a:solidFill>
                <a:latin typeface="Arial"/>
                <a:hlinkClick r:id="rId2"/>
              </a:rPr>
              <a:t>Марена-зима</a:t>
            </a:r>
            <a:r>
              <a:rPr lang="ru-RU" sz="900" dirty="0">
                <a:solidFill>
                  <a:srgbClr val="000000"/>
                </a:solidFill>
                <a:latin typeface="Arial"/>
              </a:rPr>
              <a:t> на Велеса, напуская на него лютый мороз, а на скотину «коровью смерть», но никак не может одолеть.</a:t>
            </a: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 smtClean="0">
                <a:solidFill>
                  <a:srgbClr val="000000"/>
                </a:solidFill>
                <a:latin typeface="Arial"/>
              </a:rPr>
              <a:t>Поселяне </a:t>
            </a:r>
            <a:r>
              <a:rPr lang="ru-RU" sz="900" dirty="0">
                <a:solidFill>
                  <a:srgbClr val="000000"/>
                </a:solidFill>
                <a:latin typeface="Arial"/>
              </a:rPr>
              <a:t>в этот день кропят домашний скот водой, приговаривая: </a:t>
            </a:r>
            <a:r>
              <a:rPr lang="ru-RU" sz="900" dirty="0"/>
              <a:t/>
            </a:r>
            <a:br>
              <a:rPr lang="ru-RU" sz="900" dirty="0"/>
            </a:br>
            <a:r>
              <a:rPr lang="ru-RU" sz="900" i="1" dirty="0" smtClean="0">
                <a:solidFill>
                  <a:srgbClr val="000000"/>
                </a:solidFill>
                <a:latin typeface="Arial"/>
              </a:rPr>
              <a:t>«</a:t>
            </a:r>
            <a:r>
              <a:rPr lang="ru-RU" sz="900" i="1" dirty="0">
                <a:solidFill>
                  <a:srgbClr val="000000"/>
                </a:solidFill>
                <a:latin typeface="Arial"/>
              </a:rPr>
              <a:t>Велес, скотий бог! </a:t>
            </a:r>
            <a:br>
              <a:rPr lang="ru-RU" sz="900" i="1" dirty="0">
                <a:solidFill>
                  <a:srgbClr val="000000"/>
                </a:solidFill>
                <a:latin typeface="Arial"/>
              </a:rPr>
            </a:br>
            <a:r>
              <a:rPr lang="ru-RU" sz="900" i="1" dirty="0">
                <a:solidFill>
                  <a:srgbClr val="000000"/>
                </a:solidFill>
                <a:latin typeface="Arial"/>
              </a:rPr>
              <a:t>Дай счастья на гладких телушек, </a:t>
            </a:r>
            <a:br>
              <a:rPr lang="ru-RU" sz="900" i="1" dirty="0">
                <a:solidFill>
                  <a:srgbClr val="000000"/>
                </a:solidFill>
                <a:latin typeface="Arial"/>
              </a:rPr>
            </a:br>
            <a:r>
              <a:rPr lang="ru-RU" sz="900" i="1" dirty="0">
                <a:solidFill>
                  <a:srgbClr val="000000"/>
                </a:solidFill>
                <a:latin typeface="Arial"/>
              </a:rPr>
              <a:t>На толстых бычков, </a:t>
            </a:r>
            <a:br>
              <a:rPr lang="ru-RU" sz="900" i="1" dirty="0">
                <a:solidFill>
                  <a:srgbClr val="000000"/>
                </a:solidFill>
                <a:latin typeface="Arial"/>
              </a:rPr>
            </a:br>
            <a:r>
              <a:rPr lang="ru-RU" sz="900" i="1" dirty="0">
                <a:solidFill>
                  <a:srgbClr val="000000"/>
                </a:solidFill>
                <a:latin typeface="Arial"/>
              </a:rPr>
              <a:t>Чтоб со двора шли — играли, </a:t>
            </a:r>
            <a:br>
              <a:rPr lang="ru-RU" sz="900" i="1" dirty="0">
                <a:solidFill>
                  <a:srgbClr val="000000"/>
                </a:solidFill>
                <a:latin typeface="Arial"/>
              </a:rPr>
            </a:br>
            <a:r>
              <a:rPr lang="ru-RU" sz="900" i="1" dirty="0">
                <a:solidFill>
                  <a:srgbClr val="000000"/>
                </a:solidFill>
                <a:latin typeface="Arial"/>
              </a:rPr>
              <a:t>А с поля шли — скакали». </a:t>
            </a: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 smtClean="0">
                <a:solidFill>
                  <a:srgbClr val="000000"/>
                </a:solidFill>
                <a:latin typeface="Arial"/>
              </a:rPr>
              <a:t>Молодые </a:t>
            </a:r>
            <a:r>
              <a:rPr lang="ru-RU" sz="900" dirty="0">
                <a:solidFill>
                  <a:srgbClr val="000000"/>
                </a:solidFill>
                <a:latin typeface="Arial"/>
              </a:rPr>
              <a:t>женщины в этот день пьют крепкий мед, чтобы «коровы были ласковы», а затем бьют своих мужей днищем (доской для прядения льна), чтобы «волы были послушные». В этот день в требу приносится коровье масло.</a:t>
            </a: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 smtClean="0">
                <a:solidFill>
                  <a:srgbClr val="000000"/>
                </a:solidFill>
                <a:latin typeface="Arial"/>
              </a:rPr>
              <a:t>После </a:t>
            </a:r>
            <a:r>
              <a:rPr lang="ru-RU" sz="900" dirty="0">
                <a:solidFill>
                  <a:srgbClr val="000000"/>
                </a:solidFill>
                <a:latin typeface="Arial"/>
              </a:rPr>
              <a:t>зачина женщины совершают обряд опахивания для отгона «коровьей смерти». Для этого выбирается </a:t>
            </a:r>
            <a:r>
              <a:rPr lang="ru-RU" sz="900" dirty="0" err="1">
                <a:solidFill>
                  <a:srgbClr val="000000"/>
                </a:solidFill>
                <a:latin typeface="Arial"/>
              </a:rPr>
              <a:t>повещалка</a:t>
            </a:r>
            <a:r>
              <a:rPr lang="ru-RU" sz="900" dirty="0">
                <a:solidFill>
                  <a:srgbClr val="000000"/>
                </a:solidFill>
                <a:latin typeface="Arial"/>
              </a:rPr>
              <a:t>, которая повещает по всем домам: «Пора унять лихость коровью!». Женщины омывают руки водой и утирают их рушником, который носит </a:t>
            </a:r>
            <a:r>
              <a:rPr lang="ru-RU" sz="900" dirty="0" err="1">
                <a:solidFill>
                  <a:srgbClr val="000000"/>
                </a:solidFill>
                <a:latin typeface="Arial"/>
              </a:rPr>
              <a:t>повещалка</a:t>
            </a:r>
            <a:r>
              <a:rPr lang="ru-RU" sz="900" dirty="0">
                <a:solidFill>
                  <a:srgbClr val="000000"/>
                </a:solidFill>
                <a:latin typeface="Arial"/>
              </a:rPr>
              <a:t>. Затем </a:t>
            </a:r>
            <a:r>
              <a:rPr lang="ru-RU" sz="900" dirty="0" err="1">
                <a:solidFill>
                  <a:srgbClr val="000000"/>
                </a:solidFill>
                <a:latin typeface="Arial"/>
              </a:rPr>
              <a:t>повещалка</a:t>
            </a:r>
            <a:r>
              <a:rPr lang="ru-RU" sz="900" dirty="0">
                <a:solidFill>
                  <a:srgbClr val="000000"/>
                </a:solidFill>
                <a:latin typeface="Arial"/>
              </a:rPr>
              <a:t> приказывает мужскому полу - «не выходить из избы ради беды </a:t>
            </a:r>
            <a:r>
              <a:rPr lang="ru-RU" sz="900" dirty="0" err="1">
                <a:solidFill>
                  <a:srgbClr val="000000"/>
                </a:solidFill>
                <a:latin typeface="Arial"/>
              </a:rPr>
              <a:t>великия</a:t>
            </a:r>
            <a:r>
              <a:rPr lang="ru-RU" sz="900" dirty="0">
                <a:solidFill>
                  <a:srgbClr val="000000"/>
                </a:solidFill>
                <a:latin typeface="Arial"/>
              </a:rPr>
              <a:t>».</a:t>
            </a: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 err="1" smtClean="0">
                <a:solidFill>
                  <a:srgbClr val="000000"/>
                </a:solidFill>
                <a:latin typeface="Arial"/>
              </a:rPr>
              <a:t>Повещалка</a:t>
            </a:r>
            <a:r>
              <a:rPr lang="ru-RU" sz="9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900" dirty="0">
                <a:solidFill>
                  <a:srgbClr val="000000"/>
                </a:solidFill>
                <a:latin typeface="Arial"/>
              </a:rPr>
              <a:t>с воплем — «Ай! Ай!» — бьет в сковороду и выходит из села. За ней идут женщины с ухватами, </a:t>
            </a:r>
            <a:r>
              <a:rPr lang="ru-RU" sz="900" dirty="0" err="1">
                <a:solidFill>
                  <a:srgbClr val="000000"/>
                </a:solidFill>
                <a:latin typeface="Arial"/>
              </a:rPr>
              <a:t>помелками</a:t>
            </a:r>
            <a:r>
              <a:rPr lang="ru-RU" sz="900" dirty="0">
                <a:solidFill>
                  <a:srgbClr val="000000"/>
                </a:solidFill>
                <a:latin typeface="Arial"/>
              </a:rPr>
              <a:t>, серпами и дубинами. </a:t>
            </a:r>
            <a:r>
              <a:rPr lang="ru-RU" sz="900" dirty="0" err="1">
                <a:solidFill>
                  <a:srgbClr val="000000"/>
                </a:solidFill>
                <a:latin typeface="Arial"/>
              </a:rPr>
              <a:t>Повещалка</a:t>
            </a:r>
            <a:r>
              <a:rPr lang="ru-RU" sz="900" dirty="0">
                <a:solidFill>
                  <a:srgbClr val="000000"/>
                </a:solidFill>
                <a:latin typeface="Arial"/>
              </a:rPr>
              <a:t>, сбросив с себя рубаху, произносит с неистовством клятву на «коровью смерть». </a:t>
            </a:r>
            <a:r>
              <a:rPr lang="ru-RU" sz="900" dirty="0" err="1">
                <a:solidFill>
                  <a:srgbClr val="000000"/>
                </a:solidFill>
                <a:latin typeface="Arial"/>
              </a:rPr>
              <a:t>Повещалке</a:t>
            </a:r>
            <a:r>
              <a:rPr lang="ru-RU" sz="900" dirty="0">
                <a:solidFill>
                  <a:srgbClr val="000000"/>
                </a:solidFill>
                <a:latin typeface="Arial"/>
              </a:rPr>
              <a:t> одевают хомут, подвозят соху и запрягают. Затем, с зажженными лучинами трижды, опахивают селение (капище) «</a:t>
            </a:r>
            <a:r>
              <a:rPr lang="ru-RU" sz="900" dirty="0" err="1">
                <a:solidFill>
                  <a:srgbClr val="000000"/>
                </a:solidFill>
                <a:latin typeface="Arial"/>
              </a:rPr>
              <a:t>межеводной</a:t>
            </a:r>
            <a:r>
              <a:rPr lang="ru-RU" sz="900" dirty="0">
                <a:solidFill>
                  <a:srgbClr val="000000"/>
                </a:solidFill>
                <a:latin typeface="Arial"/>
              </a:rPr>
              <a:t>» бороздой. Женщины следуют за </a:t>
            </a:r>
            <a:r>
              <a:rPr lang="ru-RU" sz="900" dirty="0" err="1">
                <a:solidFill>
                  <a:srgbClr val="000000"/>
                </a:solidFill>
                <a:latin typeface="Arial"/>
              </a:rPr>
              <a:t>повещалкой</a:t>
            </a:r>
            <a:r>
              <a:rPr lang="ru-RU" sz="900" dirty="0">
                <a:solidFill>
                  <a:srgbClr val="000000"/>
                </a:solidFill>
                <a:latin typeface="Arial"/>
              </a:rPr>
              <a:t> на </a:t>
            </a:r>
            <a:r>
              <a:rPr lang="ru-RU" sz="900" dirty="0" err="1">
                <a:solidFill>
                  <a:srgbClr val="000000"/>
                </a:solidFill>
                <a:latin typeface="Arial"/>
              </a:rPr>
              <a:t>помелах</a:t>
            </a:r>
            <a:r>
              <a:rPr lang="ru-RU" sz="900" dirty="0">
                <a:solidFill>
                  <a:srgbClr val="000000"/>
                </a:solidFill>
                <a:latin typeface="Arial"/>
              </a:rPr>
              <a:t> в одних рубашках с распущенными волосами. </a:t>
            </a: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 smtClean="0">
                <a:solidFill>
                  <a:srgbClr val="000000"/>
                </a:solidFill>
                <a:latin typeface="Arial"/>
              </a:rPr>
              <a:t>Горе </a:t>
            </a:r>
            <a:r>
              <a:rPr lang="ru-RU" sz="900" dirty="0">
                <a:solidFill>
                  <a:srgbClr val="000000"/>
                </a:solidFill>
                <a:latin typeface="Arial"/>
              </a:rPr>
              <a:t>тому, кто во время шествия попадется навстречу, будь то животное или человек. Встретившегося бьют палками без пощады, предполагая, что в его образе скрывается «коровья смерть». В стародавние времена попавшихся навстречу забивали насмерть. Сейчас трудно поверить, что женщин, заподозренных в злом умысле, завязывали в мешок с кошкой и петухом, а затем зарывали в землю или топили. </a:t>
            </a: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 smtClean="0">
                <a:solidFill>
                  <a:srgbClr val="000000"/>
                </a:solidFill>
                <a:latin typeface="Arial"/>
              </a:rPr>
              <a:t>По </a:t>
            </a:r>
            <a:r>
              <a:rPr lang="ru-RU" sz="900" dirty="0">
                <a:solidFill>
                  <a:srgbClr val="000000"/>
                </a:solidFill>
                <a:latin typeface="Arial"/>
              </a:rPr>
              <a:t>окончании шествия происходил обрядовый бой Велеса и Марены. Под подбадривающий крик собравшихся: «Велес, сшиби рог с зимы!», ряженый, одетый Велесом (турья личина, шкура, копье), сшибает «рог с Марены». Затем начинается пир, на котором запрещалось вкушать </a:t>
            </a:r>
            <a:endParaRPr lang="ru-RU" sz="9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52" y="1360249"/>
            <a:ext cx="4608512" cy="26677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90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Тетрадь для рисования</Template>
  <TotalTime>349</TotalTime>
  <Words>994</Words>
  <Application>Microsoft Office PowerPoint</Application>
  <PresentationFormat>Экран (4:3)</PresentationFormat>
  <Paragraphs>181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Sketchbook</vt:lpstr>
      <vt:lpstr>Славянские праздники</vt:lpstr>
      <vt:lpstr>2 февраля (ГРОМНИЦА) </vt:lpstr>
      <vt:lpstr>10 февраля - Велесичи (Кудесы –  день домового) </vt:lpstr>
      <vt:lpstr>12 февраля МАСЛЕНИЦА </vt:lpstr>
      <vt:lpstr>15 февраля СРЕТЕНИЕ </vt:lpstr>
      <vt:lpstr>16 февраля ПОЧИНКИ </vt:lpstr>
      <vt:lpstr>18 февраля ТРОЯН ЗИМНИЙ  </vt:lpstr>
      <vt:lpstr>24 февраля ВЕЛЕС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Славянские праздники в январе</dc:title>
  <dc:creator>кампутер на</dc:creator>
  <cp:lastModifiedBy>кампутер на</cp:lastModifiedBy>
  <cp:revision>36</cp:revision>
  <dcterms:created xsi:type="dcterms:W3CDTF">2012-01-07T18:18:50Z</dcterms:created>
  <dcterms:modified xsi:type="dcterms:W3CDTF">2012-03-02T16:57:54Z</dcterms:modified>
</cp:coreProperties>
</file>