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8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28507-8998-4D64-8772-11B077380C27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D719EB-E097-40B9-93CB-EACC092E9B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719EB-E097-40B9-93CB-EACC092E9B1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15E67-0C02-4B86-93A8-601EB3A5A100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9856A-9D28-4F47-8256-AF82B58A4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15E67-0C02-4B86-93A8-601EB3A5A100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9856A-9D28-4F47-8256-AF82B58A4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15E67-0C02-4B86-93A8-601EB3A5A100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9856A-9D28-4F47-8256-AF82B58A4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354DC51-6E08-4CE3-BB2B-3A55B46783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15E67-0C02-4B86-93A8-601EB3A5A100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9856A-9D28-4F47-8256-AF82B58A4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15E67-0C02-4B86-93A8-601EB3A5A100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9856A-9D28-4F47-8256-AF82B58A4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15E67-0C02-4B86-93A8-601EB3A5A100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9856A-9D28-4F47-8256-AF82B58A4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15E67-0C02-4B86-93A8-601EB3A5A100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9856A-9D28-4F47-8256-AF82B58A4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15E67-0C02-4B86-93A8-601EB3A5A100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9856A-9D28-4F47-8256-AF82B58A4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15E67-0C02-4B86-93A8-601EB3A5A100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9856A-9D28-4F47-8256-AF82B58A4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15E67-0C02-4B86-93A8-601EB3A5A100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9856A-9D28-4F47-8256-AF82B58A4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15E67-0C02-4B86-93A8-601EB3A5A100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9856A-9D28-4F47-8256-AF82B58A4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15E67-0C02-4B86-93A8-601EB3A5A100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9856A-9D28-4F47-8256-AF82B58A4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gif"/><Relationship Id="rId4" Type="http://schemas.openxmlformats.org/officeDocument/2006/relationships/image" Target="../media/image1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gif"/><Relationship Id="rId5" Type="http://schemas.openxmlformats.org/officeDocument/2006/relationships/image" Target="../media/image16.gif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24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Documents%20and%20Settings\777\&#1056;&#1072;&#1073;&#1086;&#1095;&#1080;&#1081;%20&#1089;&#1090;&#1086;&#1083;\&#1050;&#1054;&#1053;&#1050;&#1059;&#1056;&#1057;\child_-_v_gostyah_u_baby_yagi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0034" y="1214422"/>
            <a:ext cx="8286808" cy="4456113"/>
          </a:xfrm>
        </p:spPr>
        <p:txBody>
          <a:bodyPr/>
          <a:lstStyle/>
          <a:p>
            <a:pPr>
              <a:buFontTx/>
              <a:buNone/>
            </a:pPr>
            <a:r>
              <a:rPr lang="ru-RU" sz="7200" b="1" i="1" dirty="0">
                <a:solidFill>
                  <a:srgbClr val="0000FF"/>
                </a:solidFill>
                <a:latin typeface="Georgia" pitchFamily="18" charset="0"/>
              </a:rPr>
              <a:t>«Десятичные</a:t>
            </a:r>
          </a:p>
          <a:p>
            <a:pPr algn="ctr">
              <a:buFontTx/>
              <a:buNone/>
            </a:pPr>
            <a:r>
              <a:rPr lang="ru-RU" sz="7200" b="1" i="1" dirty="0">
                <a:solidFill>
                  <a:srgbClr val="0000FF"/>
                </a:solidFill>
                <a:latin typeface="Georgia" pitchFamily="18" charset="0"/>
              </a:rPr>
              <a:t>  дроби»</a:t>
            </a:r>
          </a:p>
          <a:p>
            <a:pPr algn="ctr">
              <a:buFontTx/>
              <a:buNone/>
            </a:pPr>
            <a:endParaRPr lang="ru-RU" sz="2400" b="1" i="1" dirty="0">
              <a:solidFill>
                <a:srgbClr val="0066FF"/>
              </a:solidFill>
              <a:latin typeface="Georgia" pitchFamily="18" charset="0"/>
            </a:endParaRPr>
          </a:p>
          <a:p>
            <a:pPr algn="ctr">
              <a:buFontTx/>
              <a:buNone/>
            </a:pPr>
            <a:endParaRPr lang="ru-RU" sz="2400" b="1" i="1" dirty="0">
              <a:solidFill>
                <a:srgbClr val="0066FF"/>
              </a:solidFill>
              <a:latin typeface="Georgia" pitchFamily="18" charset="0"/>
            </a:endParaRPr>
          </a:p>
          <a:p>
            <a:pPr algn="r">
              <a:buFontTx/>
              <a:buNone/>
            </a:pPr>
            <a:r>
              <a:rPr lang="ru-RU" sz="2400" b="1" i="1" dirty="0">
                <a:solidFill>
                  <a:srgbClr val="00B050"/>
                </a:solidFill>
                <a:latin typeface="Georgia" pitchFamily="18" charset="0"/>
              </a:rPr>
              <a:t>5  класс.</a:t>
            </a:r>
            <a:endParaRPr lang="ru-RU" sz="7200" b="1" i="1" dirty="0">
              <a:solidFill>
                <a:srgbClr val="00B050"/>
              </a:solidFill>
              <a:latin typeface="Georgia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Путешествие в сказку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18435" name="Picture 3" descr="C:\Documents and Settings\777\Рабочий стол\КОНКУРС\44989066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496"/>
            <a:ext cx="4275264" cy="400050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tmFilter="0,0; .5, 1; 1, 1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9" name="AutoShape 5"/>
          <p:cNvSpPr>
            <a:spLocks noChangeArrowheads="1"/>
          </p:cNvSpPr>
          <p:nvPr/>
        </p:nvSpPr>
        <p:spPr bwMode="auto">
          <a:xfrm>
            <a:off x="3000364" y="3286124"/>
            <a:ext cx="5545137" cy="2187575"/>
          </a:xfrm>
          <a:prstGeom prst="wedgeRoundRectCallout">
            <a:avLst>
              <a:gd name="adj1" fmla="val -71013"/>
              <a:gd name="adj2" fmla="val -66409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 sz="2400" dirty="0"/>
              <a:t>  </a:t>
            </a:r>
            <a:r>
              <a:rPr lang="ru-RU" sz="2400" b="1" i="1" dirty="0">
                <a:solidFill>
                  <a:srgbClr val="663300"/>
                </a:solidFill>
                <a:latin typeface="Georgia" pitchFamily="18" charset="0"/>
              </a:rPr>
              <a:t>Мы  вовремя  перебрались  через  реку,  так  как  я  вижу  </a:t>
            </a:r>
            <a:r>
              <a:rPr lang="ru-RU" sz="2400" b="1" i="1" dirty="0" smtClean="0">
                <a:solidFill>
                  <a:srgbClr val="663300"/>
                </a:solidFill>
                <a:latin typeface="Georgia" pitchFamily="18" charset="0"/>
              </a:rPr>
              <a:t>карету  и к ней  </a:t>
            </a:r>
            <a:r>
              <a:rPr lang="ru-RU" sz="2400" b="1" i="1" dirty="0">
                <a:solidFill>
                  <a:srgbClr val="663300"/>
                </a:solidFill>
                <a:latin typeface="Georgia" pitchFamily="18" charset="0"/>
              </a:rPr>
              <a:t>едет  Кот  в  сапогах.  </a:t>
            </a:r>
            <a:endParaRPr lang="ru-RU" dirty="0">
              <a:solidFill>
                <a:srgbClr val="663300"/>
              </a:solidFill>
              <a:latin typeface="Georgia" pitchFamily="18" charset="0"/>
            </a:endParaRPr>
          </a:p>
        </p:txBody>
      </p:sp>
      <p:pic>
        <p:nvPicPr>
          <p:cNvPr id="10242" name="Picture 2" descr="C:\Documents and Settings\777\Рабочий стол\КОНКУРС\aladdin0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3" y="2143116"/>
            <a:ext cx="1785950" cy="4295769"/>
          </a:xfrm>
          <a:prstGeom prst="rect">
            <a:avLst/>
          </a:prstGeom>
          <a:noFill/>
        </p:spPr>
      </p:pic>
      <p:pic>
        <p:nvPicPr>
          <p:cNvPr id="10243" name="Picture 3" descr="C:\Documents and Settings\777\Рабочий стол\КОНКУРС\188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0"/>
            <a:ext cx="5429256" cy="3286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2800"/>
              <a:t>         </a:t>
            </a:r>
          </a:p>
        </p:txBody>
      </p:sp>
      <p:sp>
        <p:nvSpPr>
          <p:cNvPr id="48135" name="WordArt 7"/>
          <p:cNvSpPr>
            <a:spLocks noChangeArrowheads="1" noChangeShapeType="1"/>
          </p:cNvSpPr>
          <p:nvPr/>
        </p:nvSpPr>
        <p:spPr bwMode="auto">
          <a:xfrm>
            <a:off x="323850" y="2565400"/>
            <a:ext cx="396081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800" b="1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Georgia"/>
              </a:rPr>
              <a:t>Задача №</a:t>
            </a:r>
            <a:r>
              <a:rPr lang="ru-RU" sz="2800" b="1" i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Georgia"/>
              </a:rPr>
              <a:t>3.</a:t>
            </a:r>
            <a:endParaRPr lang="ru-RU" sz="2800" b="1" i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Georgia"/>
            </a:endParaRP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0" y="3357563"/>
            <a:ext cx="9137650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rgbClr val="0000FF"/>
                </a:solidFill>
                <a:latin typeface="Georgia" pitchFamily="18" charset="0"/>
              </a:rPr>
              <a:t>Площадь  одного  поля</a:t>
            </a:r>
          </a:p>
          <a:p>
            <a:r>
              <a:rPr lang="ru-RU" sz="2800" b="1" i="1" dirty="0">
                <a:solidFill>
                  <a:srgbClr val="0000FF"/>
                </a:solidFill>
                <a:latin typeface="Georgia" pitchFamily="18" charset="0"/>
              </a:rPr>
              <a:t>207,5 га,  а  площадь</a:t>
            </a:r>
          </a:p>
          <a:p>
            <a:r>
              <a:rPr lang="ru-RU" sz="2800" b="1" i="1" dirty="0">
                <a:solidFill>
                  <a:srgbClr val="0000FF"/>
                </a:solidFill>
                <a:latin typeface="Georgia" pitchFamily="18" charset="0"/>
              </a:rPr>
              <a:t>второго – на  17 га  меньше.  Сколько </a:t>
            </a:r>
          </a:p>
          <a:p>
            <a:r>
              <a:rPr lang="ru-RU" sz="2800" b="1" i="1" dirty="0">
                <a:solidFill>
                  <a:srgbClr val="0000FF"/>
                </a:solidFill>
                <a:latin typeface="Georgia" pitchFamily="18" charset="0"/>
              </a:rPr>
              <a:t> пшеницы собрали  с  обоих  полей,  если  с  </a:t>
            </a:r>
          </a:p>
          <a:p>
            <a:r>
              <a:rPr lang="ru-RU" sz="2800" b="1" i="1" dirty="0">
                <a:solidFill>
                  <a:srgbClr val="0000FF"/>
                </a:solidFill>
                <a:latin typeface="Georgia" pitchFamily="18" charset="0"/>
              </a:rPr>
              <a:t>Каждого  гектара  первого  поля  собрали </a:t>
            </a:r>
          </a:p>
          <a:p>
            <a:r>
              <a:rPr lang="ru-RU" sz="2800" b="1" i="1" dirty="0">
                <a:solidFill>
                  <a:srgbClr val="0000FF"/>
                </a:solidFill>
                <a:latin typeface="Georgia" pitchFamily="18" charset="0"/>
              </a:rPr>
              <a:t> 32,4 </a:t>
            </a:r>
            <a:r>
              <a:rPr lang="ru-RU" sz="2800" b="1" i="1" dirty="0" err="1">
                <a:solidFill>
                  <a:srgbClr val="0000FF"/>
                </a:solidFill>
                <a:latin typeface="Georgia" pitchFamily="18" charset="0"/>
              </a:rPr>
              <a:t>ц</a:t>
            </a:r>
            <a:r>
              <a:rPr lang="ru-RU" sz="2800" b="1" i="1" dirty="0">
                <a:solidFill>
                  <a:srgbClr val="0000FF"/>
                </a:solidFill>
                <a:latin typeface="Georgia" pitchFamily="18" charset="0"/>
              </a:rPr>
              <a:t>, а с каждого гектара второго – 28,6 </a:t>
            </a:r>
            <a:r>
              <a:rPr lang="ru-RU" sz="2800" b="1" i="1" dirty="0" err="1">
                <a:solidFill>
                  <a:srgbClr val="0000FF"/>
                </a:solidFill>
                <a:latin typeface="Georgia" pitchFamily="18" charset="0"/>
              </a:rPr>
              <a:t>ц</a:t>
            </a:r>
            <a:r>
              <a:rPr lang="ru-RU" sz="2800" b="1" i="1" dirty="0">
                <a:solidFill>
                  <a:srgbClr val="0000FF"/>
                </a:solidFill>
                <a:latin typeface="Georgia" pitchFamily="18" charset="0"/>
              </a:rPr>
              <a:t>.</a:t>
            </a:r>
          </a:p>
          <a:p>
            <a:r>
              <a:rPr lang="ru-RU" sz="2800" b="1" i="1" dirty="0">
                <a:solidFill>
                  <a:srgbClr val="0000FF"/>
                </a:solidFill>
                <a:latin typeface="Georgia" pitchFamily="18" charset="0"/>
              </a:rPr>
              <a:t>Ответ  округлите  до  целых.</a:t>
            </a:r>
          </a:p>
        </p:txBody>
      </p:sp>
      <p:sp>
        <p:nvSpPr>
          <p:cNvPr id="48137" name="AutoShape 9"/>
          <p:cNvSpPr>
            <a:spLocks noChangeArrowheads="1"/>
          </p:cNvSpPr>
          <p:nvPr/>
        </p:nvSpPr>
        <p:spPr bwMode="auto">
          <a:xfrm>
            <a:off x="0" y="0"/>
            <a:ext cx="5795963" cy="2276475"/>
          </a:xfrm>
          <a:prstGeom prst="roundRect">
            <a:avLst>
              <a:gd name="adj" fmla="val 16667"/>
            </a:avLst>
          </a:prstGeom>
          <a:solidFill>
            <a:srgbClr val="FFFFC1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 i="1" dirty="0">
                <a:latin typeface="Georgia" pitchFamily="18" charset="0"/>
              </a:rPr>
              <a:t> Карета  едет  мимо  пшеничного  </a:t>
            </a:r>
          </a:p>
          <a:p>
            <a:pPr algn="ctr"/>
            <a:r>
              <a:rPr lang="ru-RU" sz="2000" b="1" i="1" dirty="0">
                <a:latin typeface="Georgia" pitchFamily="18" charset="0"/>
              </a:rPr>
              <a:t>поля,  и  Кот  обращается  к  косарям:</a:t>
            </a:r>
          </a:p>
          <a:p>
            <a:pPr algn="ctr"/>
            <a:r>
              <a:rPr lang="ru-RU" sz="2000" b="1" i="1" dirty="0">
                <a:latin typeface="Georgia" pitchFamily="18" charset="0"/>
              </a:rPr>
              <a:t>- Эй,  косари!  Скажите  королю,  </a:t>
            </a:r>
          </a:p>
          <a:p>
            <a:pPr algn="ctr"/>
            <a:r>
              <a:rPr lang="ru-RU" sz="2000" b="1" i="1" dirty="0">
                <a:latin typeface="Georgia" pitchFamily="18" charset="0"/>
              </a:rPr>
              <a:t>что  эти  поля  принадлежат  </a:t>
            </a:r>
          </a:p>
          <a:p>
            <a:pPr algn="ctr"/>
            <a:r>
              <a:rPr lang="ru-RU" sz="2000" b="1" i="1" dirty="0">
                <a:latin typeface="Georgia" pitchFamily="18" charset="0"/>
              </a:rPr>
              <a:t>маркизу  Карабасу!</a:t>
            </a:r>
          </a:p>
          <a:p>
            <a:pPr algn="ctr"/>
            <a:r>
              <a:rPr lang="ru-RU" sz="2000" b="1" i="1" dirty="0">
                <a:latin typeface="Georgia" pitchFamily="18" charset="0"/>
              </a:rPr>
              <a:t>- Хорошо,  скажем,  если  ты  </a:t>
            </a:r>
          </a:p>
          <a:p>
            <a:pPr algn="ctr"/>
            <a:r>
              <a:rPr lang="ru-RU" sz="2000" b="1" i="1" dirty="0">
                <a:latin typeface="Georgia" pitchFamily="18" charset="0"/>
              </a:rPr>
              <a:t>поможешь  решить  нам  задачу</a:t>
            </a:r>
            <a:r>
              <a:rPr lang="ru-RU" dirty="0"/>
              <a:t>.</a:t>
            </a:r>
          </a:p>
        </p:txBody>
      </p:sp>
      <p:pic>
        <p:nvPicPr>
          <p:cNvPr id="11268" name="Picture 4" descr="C:\Documents and Settings\777\Рабочий стол\КОНКУРС\1317896654_1317895676_puss-in-boots-1697786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375" t="8984" r="15312" b="7682"/>
          <a:stretch>
            <a:fillRect/>
          </a:stretch>
        </p:blipFill>
        <p:spPr bwMode="auto">
          <a:xfrm>
            <a:off x="6357918" y="0"/>
            <a:ext cx="2786082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5" grpId="0" animBg="1"/>
      <p:bldP spid="48136" grpId="0"/>
      <p:bldP spid="481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3687763" y="49593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2400" b="1" i="1">
              <a:latin typeface="Georgia" pitchFamily="18" charset="0"/>
            </a:endParaRP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3903663" y="51720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8858" name="AutoShape 10"/>
          <p:cNvSpPr>
            <a:spLocks noChangeArrowheads="1"/>
          </p:cNvSpPr>
          <p:nvPr/>
        </p:nvSpPr>
        <p:spPr bwMode="auto">
          <a:xfrm>
            <a:off x="3203575" y="0"/>
            <a:ext cx="5616575" cy="1785926"/>
          </a:xfrm>
          <a:prstGeom prst="wedgeRoundRectCallout">
            <a:avLst>
              <a:gd name="adj1" fmla="val 31208"/>
              <a:gd name="adj2" fmla="val 114519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 sz="2000" b="1" i="1" dirty="0" smtClean="0">
                <a:latin typeface="Georgia" pitchFamily="18" charset="0"/>
              </a:rPr>
              <a:t>Давайте продолжим  наш путь по сказочной стране.  Ой, кто  </a:t>
            </a:r>
            <a:r>
              <a:rPr lang="ru-RU" sz="2000" b="1" i="1" dirty="0">
                <a:latin typeface="Georgia" pitchFamily="18" charset="0"/>
              </a:rPr>
              <a:t>это  сидит  такой  печальный?  Это  же  Буратино!</a:t>
            </a:r>
          </a:p>
          <a:p>
            <a:r>
              <a:rPr lang="ru-RU" sz="2000" b="1" i="1" dirty="0">
                <a:latin typeface="Georgia" pitchFamily="18" charset="0"/>
              </a:rPr>
              <a:t>- Кто  тебя  так  расстроил?</a:t>
            </a:r>
          </a:p>
        </p:txBody>
      </p:sp>
      <p:sp>
        <p:nvSpPr>
          <p:cNvPr id="78859" name="AutoShape 11"/>
          <p:cNvSpPr>
            <a:spLocks noChangeArrowheads="1"/>
          </p:cNvSpPr>
          <p:nvPr/>
        </p:nvSpPr>
        <p:spPr bwMode="auto">
          <a:xfrm>
            <a:off x="0" y="5143512"/>
            <a:ext cx="8858280" cy="1714488"/>
          </a:xfrm>
          <a:prstGeom prst="wedgeRoundRectCallout">
            <a:avLst>
              <a:gd name="adj1" fmla="val -32093"/>
              <a:gd name="adj2" fmla="val -123792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 sz="2400" dirty="0">
                <a:latin typeface="Georgia" pitchFamily="18" charset="0"/>
              </a:rPr>
              <a:t>  </a:t>
            </a:r>
            <a:r>
              <a:rPr lang="ru-RU" sz="2000" b="1" i="1" dirty="0" smtClean="0">
                <a:solidFill>
                  <a:srgbClr val="663300"/>
                </a:solidFill>
                <a:latin typeface="Georgia" pitchFamily="18" charset="0"/>
              </a:rPr>
              <a:t>Мальвина очень умная!  </a:t>
            </a:r>
            <a:r>
              <a:rPr lang="ru-RU" sz="2000" b="1" i="1" dirty="0">
                <a:solidFill>
                  <a:srgbClr val="663300"/>
                </a:solidFill>
                <a:latin typeface="Georgia" pitchFamily="18" charset="0"/>
              </a:rPr>
              <a:t>Сама  целый  день  решает какие – то примеры  и  меня заставляет,  да  еще  грозится  без  обеда  оставить!  </a:t>
            </a:r>
          </a:p>
          <a:p>
            <a:r>
              <a:rPr lang="ru-RU" sz="2000" b="1" i="1" dirty="0">
                <a:solidFill>
                  <a:srgbClr val="663300"/>
                </a:solidFill>
                <a:latin typeface="Georgia" pitchFamily="18" charset="0"/>
              </a:rPr>
              <a:t>     Помогите  </a:t>
            </a:r>
            <a:r>
              <a:rPr lang="ru-RU" sz="2000" b="1" i="1" dirty="0" smtClean="0">
                <a:solidFill>
                  <a:srgbClr val="663300"/>
                </a:solidFill>
                <a:latin typeface="Georgia" pitchFamily="18" charset="0"/>
              </a:rPr>
              <a:t>мне справиться  </a:t>
            </a:r>
            <a:r>
              <a:rPr lang="ru-RU" sz="2000" b="1" i="1" dirty="0">
                <a:solidFill>
                  <a:srgbClr val="663300"/>
                </a:solidFill>
                <a:latin typeface="Georgia" pitchFamily="18" charset="0"/>
              </a:rPr>
              <a:t>с  заданием:</a:t>
            </a:r>
          </a:p>
        </p:txBody>
      </p:sp>
      <p:pic>
        <p:nvPicPr>
          <p:cNvPr id="12290" name="Picture 2" descr="C:\Documents and Settings\777\Рабочий стол\КОНКУРС\buratino1_color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830" y="1714488"/>
            <a:ext cx="3962666" cy="3071834"/>
          </a:xfrm>
          <a:prstGeom prst="rect">
            <a:avLst/>
          </a:prstGeom>
          <a:noFill/>
        </p:spPr>
      </p:pic>
      <p:pic>
        <p:nvPicPr>
          <p:cNvPr id="12291" name="Picture 3" descr="C:\Documents and Settings\777\Рабочий стол\КОНКУРС\4642164_buratino_kopij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878" t="12389" r="2762"/>
          <a:stretch>
            <a:fillRect/>
          </a:stretch>
        </p:blipFill>
        <p:spPr bwMode="auto">
          <a:xfrm>
            <a:off x="1643042" y="214290"/>
            <a:ext cx="928694" cy="1214446"/>
          </a:xfrm>
          <a:prstGeom prst="rect">
            <a:avLst/>
          </a:prstGeom>
          <a:noFill/>
        </p:spPr>
      </p:pic>
      <p:sp>
        <p:nvSpPr>
          <p:cNvPr id="13" name="Овальная выноска 12"/>
          <p:cNvSpPr/>
          <p:nvPr/>
        </p:nvSpPr>
        <p:spPr>
          <a:xfrm>
            <a:off x="1142976" y="0"/>
            <a:ext cx="1785950" cy="1643050"/>
          </a:xfrm>
          <a:prstGeom prst="wedgeEllipseCallou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3" name="Picture 5" descr="C:\Documents and Settings\777\Рабочий стол\КОНКУРС\7938158_Aladdin75.gif"/>
          <p:cNvPicPr>
            <a:picLocks noChangeAspect="1" noChangeArrowheads="1"/>
          </p:cNvPicPr>
          <p:nvPr/>
        </p:nvPicPr>
        <p:blipFill>
          <a:blip r:embed="rId4"/>
          <a:srcRect b="4374"/>
          <a:stretch>
            <a:fillRect/>
          </a:stretch>
        </p:blipFill>
        <p:spPr bwMode="auto">
          <a:xfrm>
            <a:off x="6929454" y="2000240"/>
            <a:ext cx="2214546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8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78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8" grpId="0" animBg="1"/>
      <p:bldP spid="7885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357554" y="500042"/>
            <a:ext cx="4762500" cy="1314450"/>
          </a:xfrm>
        </p:spPr>
        <p:txBody>
          <a:bodyPr>
            <a:normAutofit fontScale="90000"/>
          </a:bodyPr>
          <a:lstStyle/>
          <a:p>
            <a:r>
              <a:rPr lang="ru-RU" sz="3200" b="1" i="1" dirty="0">
                <a:solidFill>
                  <a:srgbClr val="0066FF"/>
                </a:solidFill>
                <a:latin typeface="Georgia" pitchFamily="18" charset="0"/>
              </a:rPr>
              <a:t>Помогите  справиться  с  заданием: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687763" y="49593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2400" b="1" i="1">
              <a:latin typeface="Georgia" pitchFamily="18" charset="0"/>
            </a:endParaRP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3903663" y="51720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0184" name="Object 8"/>
          <p:cNvGraphicFramePr>
            <a:graphicFrameLocks noChangeAspect="1"/>
          </p:cNvGraphicFramePr>
          <p:nvPr/>
        </p:nvGraphicFramePr>
        <p:xfrm>
          <a:off x="0" y="5072074"/>
          <a:ext cx="7429520" cy="1357298"/>
        </p:xfrm>
        <a:graphic>
          <a:graphicData uri="http://schemas.openxmlformats.org/presentationml/2006/ole">
            <p:oleObj spid="_x0000_s13314" name="Формула" r:id="rId3" imgW="1765080" imgH="431640" progId="Equation.3">
              <p:embed/>
            </p:oleObj>
          </a:graphicData>
        </a:graphic>
      </p:graphicFrame>
      <p:pic>
        <p:nvPicPr>
          <p:cNvPr id="13315" name="Picture 3" descr="C:\Documents and Settings\777\Рабочий стол\КОНКУРС\buratino1_color.gif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14282" y="1000108"/>
            <a:ext cx="4676347" cy="3625075"/>
          </a:xfrm>
          <a:prstGeom prst="rect">
            <a:avLst/>
          </a:prstGeom>
          <a:noFill/>
        </p:spPr>
      </p:pic>
      <p:pic>
        <p:nvPicPr>
          <p:cNvPr id="13316" name="Picture 4" descr="C:\Documents and Settings\777\Рабочий стол\КОНКУРС\7938158_Aladdin75.gif"/>
          <p:cNvPicPr>
            <a:picLocks noChangeAspect="1" noChangeArrowheads="1"/>
          </p:cNvPicPr>
          <p:nvPr/>
        </p:nvPicPr>
        <p:blipFill>
          <a:blip r:embed="rId5"/>
          <a:srcRect b="2453"/>
          <a:stretch>
            <a:fillRect/>
          </a:stretch>
        </p:blipFill>
        <p:spPr bwMode="auto">
          <a:xfrm>
            <a:off x="6715140" y="1643050"/>
            <a:ext cx="2428860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6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80" name="AutoShape 8"/>
          <p:cNvSpPr>
            <a:spLocks noChangeArrowheads="1"/>
          </p:cNvSpPr>
          <p:nvPr/>
        </p:nvSpPr>
        <p:spPr bwMode="auto">
          <a:xfrm>
            <a:off x="2987675" y="0"/>
            <a:ext cx="6156325" cy="270827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 i="1" dirty="0">
                <a:latin typeface="Georgia" pitchFamily="18" charset="0"/>
              </a:rPr>
              <a:t> </a:t>
            </a:r>
            <a:r>
              <a:rPr lang="ru-RU" sz="2000" dirty="0">
                <a:latin typeface="Georgia" pitchFamily="18" charset="0"/>
              </a:rPr>
              <a:t> </a:t>
            </a:r>
            <a:r>
              <a:rPr lang="ru-RU" sz="2400" b="1" i="1" dirty="0">
                <a:solidFill>
                  <a:srgbClr val="663300"/>
                </a:solidFill>
                <a:latin typeface="Georgia" pitchFamily="18" charset="0"/>
              </a:rPr>
              <a:t>Снова  в  путь!  Я  вижу  </a:t>
            </a:r>
            <a:r>
              <a:rPr lang="ru-RU" sz="2400" b="1" i="1" dirty="0" smtClean="0">
                <a:solidFill>
                  <a:srgbClr val="663300"/>
                </a:solidFill>
                <a:latin typeface="Georgia" pitchFamily="18" charset="0"/>
              </a:rPr>
              <a:t>замок. </a:t>
            </a:r>
            <a:endParaRPr lang="ru-RU" sz="2400" b="1" i="1" dirty="0">
              <a:solidFill>
                <a:srgbClr val="663300"/>
              </a:solidFill>
              <a:latin typeface="Georgia" pitchFamily="18" charset="0"/>
            </a:endParaRPr>
          </a:p>
          <a:p>
            <a:pPr algn="ctr"/>
            <a:r>
              <a:rPr lang="ru-RU" sz="2400" b="1" i="1" dirty="0">
                <a:solidFill>
                  <a:srgbClr val="663300"/>
                </a:solidFill>
                <a:latin typeface="Georgia" pitchFamily="18" charset="0"/>
              </a:rPr>
              <a:t>Давайте  зайдем  в  него.  </a:t>
            </a:r>
          </a:p>
          <a:p>
            <a:pPr algn="ctr"/>
            <a:r>
              <a:rPr lang="ru-RU" sz="2400" b="1" i="1" dirty="0">
                <a:solidFill>
                  <a:srgbClr val="663300"/>
                </a:solidFill>
                <a:latin typeface="Georgia" pitchFamily="18" charset="0"/>
              </a:rPr>
              <a:t>Посмотрите  внимательно:  </a:t>
            </a:r>
          </a:p>
          <a:p>
            <a:pPr algn="ctr"/>
            <a:r>
              <a:rPr lang="ru-RU" sz="2400" b="1" i="1" dirty="0">
                <a:solidFill>
                  <a:srgbClr val="663300"/>
                </a:solidFill>
                <a:latin typeface="Georgia" pitchFamily="18" charset="0"/>
              </a:rPr>
              <a:t>в  дальнем  углу  комнаты  сидит  </a:t>
            </a:r>
          </a:p>
          <a:p>
            <a:pPr algn="ctr"/>
            <a:r>
              <a:rPr lang="ru-RU" sz="2400" b="1" i="1" dirty="0">
                <a:solidFill>
                  <a:srgbClr val="663300"/>
                </a:solidFill>
                <a:latin typeface="Georgia" pitchFamily="18" charset="0"/>
              </a:rPr>
              <a:t>наш  друг  </a:t>
            </a:r>
            <a:r>
              <a:rPr lang="ru-RU" sz="2400" b="1" i="1" dirty="0" smtClean="0">
                <a:solidFill>
                  <a:srgbClr val="663300"/>
                </a:solidFill>
                <a:latin typeface="Georgia" pitchFamily="18" charset="0"/>
              </a:rPr>
              <a:t>Звездочёт.  </a:t>
            </a:r>
            <a:endParaRPr lang="ru-RU" sz="2400" b="1" i="1" dirty="0">
              <a:solidFill>
                <a:srgbClr val="663300"/>
              </a:solidFill>
              <a:latin typeface="Georgia" pitchFamily="18" charset="0"/>
            </a:endParaRPr>
          </a:p>
          <a:p>
            <a:pPr algn="ctr"/>
            <a:r>
              <a:rPr lang="ru-RU" sz="2400" b="1" i="1" dirty="0">
                <a:solidFill>
                  <a:srgbClr val="663300"/>
                </a:solidFill>
                <a:latin typeface="Georgia" pitchFamily="18" charset="0"/>
              </a:rPr>
              <a:t>Он  чем – то  очень  огорчен.  </a:t>
            </a:r>
          </a:p>
        </p:txBody>
      </p:sp>
      <p:sp>
        <p:nvSpPr>
          <p:cNvPr id="79881" name="AutoShape 9"/>
          <p:cNvSpPr>
            <a:spLocks noChangeArrowheads="1"/>
          </p:cNvSpPr>
          <p:nvPr/>
        </p:nvSpPr>
        <p:spPr bwMode="auto">
          <a:xfrm>
            <a:off x="0" y="4292600"/>
            <a:ext cx="7019925" cy="2376488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i="1" dirty="0">
                <a:latin typeface="Georgia" pitchFamily="18" charset="0"/>
              </a:rPr>
              <a:t>Оказывается  мыши  </a:t>
            </a:r>
          </a:p>
          <a:p>
            <a:pPr algn="ctr"/>
            <a:r>
              <a:rPr lang="ru-RU" sz="2400" b="1" i="1" dirty="0">
                <a:latin typeface="Georgia" pitchFamily="18" charset="0"/>
              </a:rPr>
              <a:t>забрались  в  шкаф  </a:t>
            </a:r>
          </a:p>
          <a:p>
            <a:pPr algn="ctr"/>
            <a:r>
              <a:rPr lang="ru-RU" sz="2400" b="1" i="1" dirty="0">
                <a:latin typeface="Georgia" pitchFamily="18" charset="0"/>
              </a:rPr>
              <a:t>с  его  рукописями  и  испортили  их. </a:t>
            </a:r>
          </a:p>
          <a:p>
            <a:pPr algn="ctr"/>
            <a:r>
              <a:rPr lang="ru-RU" sz="2400" b="1" i="1" dirty="0">
                <a:latin typeface="Georgia" pitchFamily="18" charset="0"/>
              </a:rPr>
              <a:t> </a:t>
            </a:r>
            <a:r>
              <a:rPr lang="ru-RU" sz="2400" b="1" i="1" dirty="0" smtClean="0">
                <a:latin typeface="Georgia" pitchFamily="18" charset="0"/>
              </a:rPr>
              <a:t>Звездочёт  </a:t>
            </a:r>
            <a:r>
              <a:rPr lang="ru-RU" sz="2400" b="1" i="1" dirty="0">
                <a:latin typeface="Georgia" pitchFamily="18" charset="0"/>
              </a:rPr>
              <a:t>мучается, </a:t>
            </a:r>
          </a:p>
          <a:p>
            <a:pPr algn="ctr"/>
            <a:r>
              <a:rPr lang="ru-RU" sz="2400" b="1" i="1" dirty="0">
                <a:latin typeface="Georgia" pitchFamily="18" charset="0"/>
              </a:rPr>
              <a:t> но  не  может  их  восстановить.  </a:t>
            </a:r>
          </a:p>
          <a:p>
            <a:pPr algn="ctr"/>
            <a:r>
              <a:rPr lang="ru-RU" sz="2400" b="1" i="1" dirty="0">
                <a:latin typeface="Georgia" pitchFamily="18" charset="0"/>
              </a:rPr>
              <a:t>Поможем  ему..</a:t>
            </a:r>
          </a:p>
        </p:txBody>
      </p:sp>
      <p:pic>
        <p:nvPicPr>
          <p:cNvPr id="14338" name="Picture 2" descr="C:\Documents and Settings\777\Рабочий стол\КОНКУРС\animaciya3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488814" cy="4500570"/>
          </a:xfrm>
          <a:prstGeom prst="rect">
            <a:avLst/>
          </a:prstGeom>
          <a:noFill/>
        </p:spPr>
      </p:pic>
      <p:pic>
        <p:nvPicPr>
          <p:cNvPr id="14340" name="Picture 4" descr="C:\Documents and Settings\777\Рабочий стол\КОНКУРС\7938158_Aladdin75.gif"/>
          <p:cNvPicPr>
            <a:picLocks noChangeAspect="1" noChangeArrowheads="1"/>
          </p:cNvPicPr>
          <p:nvPr/>
        </p:nvPicPr>
        <p:blipFill>
          <a:blip r:embed="rId3"/>
          <a:srcRect b="2758"/>
          <a:stretch>
            <a:fillRect/>
          </a:stretch>
        </p:blipFill>
        <p:spPr bwMode="auto">
          <a:xfrm>
            <a:off x="6786578" y="3214686"/>
            <a:ext cx="2357422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79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0" grpId="0" animBg="1"/>
      <p:bldP spid="7988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8" name="Rectangle 14"/>
          <p:cNvSpPr>
            <a:spLocks noGrp="1" noChangeArrowheads="1"/>
          </p:cNvSpPr>
          <p:nvPr>
            <p:ph type="title"/>
          </p:nvPr>
        </p:nvSpPr>
        <p:spPr>
          <a:xfrm>
            <a:off x="3779838" y="0"/>
            <a:ext cx="5364162" cy="2101850"/>
          </a:xfrm>
        </p:spPr>
        <p:txBody>
          <a:bodyPr/>
          <a:lstStyle/>
          <a:p>
            <a:r>
              <a:rPr lang="ru-RU" sz="3200" b="1" i="1" dirty="0">
                <a:solidFill>
                  <a:srgbClr val="0066FF"/>
                </a:solidFill>
                <a:latin typeface="Georgia" pitchFamily="18" charset="0"/>
              </a:rPr>
              <a:t>Вставьте  вместо * пропущенные</a:t>
            </a:r>
            <a:br>
              <a:rPr lang="ru-RU" sz="3200" b="1" i="1" dirty="0">
                <a:solidFill>
                  <a:srgbClr val="0066FF"/>
                </a:solidFill>
                <a:latin typeface="Georgia" pitchFamily="18" charset="0"/>
              </a:rPr>
            </a:br>
            <a:r>
              <a:rPr lang="ru-RU" sz="3200" b="1" i="1" dirty="0">
                <a:solidFill>
                  <a:srgbClr val="0066FF"/>
                </a:solidFill>
                <a:latin typeface="Georgia" pitchFamily="18" charset="0"/>
              </a:rPr>
              <a:t>цифры:</a:t>
            </a:r>
          </a:p>
        </p:txBody>
      </p:sp>
      <p:sp>
        <p:nvSpPr>
          <p:cNvPr id="52240" name="Text Box 16"/>
          <p:cNvSpPr txBox="1">
            <a:spLocks noChangeArrowheads="1"/>
          </p:cNvSpPr>
          <p:nvPr/>
        </p:nvSpPr>
        <p:spPr bwMode="auto">
          <a:xfrm>
            <a:off x="808038" y="4884738"/>
            <a:ext cx="2651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 </a:t>
            </a:r>
          </a:p>
        </p:txBody>
      </p:sp>
      <p:sp>
        <p:nvSpPr>
          <p:cNvPr id="52243" name="Rectangle 19"/>
          <p:cNvSpPr>
            <a:spLocks noChangeArrowheads="1"/>
          </p:cNvSpPr>
          <p:nvPr/>
        </p:nvSpPr>
        <p:spPr bwMode="auto">
          <a:xfrm>
            <a:off x="0" y="2667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2242" name="Object 18"/>
          <p:cNvGraphicFramePr>
            <a:graphicFrameLocks noChangeAspect="1"/>
          </p:cNvGraphicFramePr>
          <p:nvPr/>
        </p:nvGraphicFramePr>
        <p:xfrm>
          <a:off x="1785918" y="4143380"/>
          <a:ext cx="1876425" cy="2486025"/>
        </p:xfrm>
        <a:graphic>
          <a:graphicData uri="http://schemas.openxmlformats.org/presentationml/2006/ole">
            <p:oleObj spid="_x0000_s15362" name="Формула" r:id="rId3" imgW="507960" imgH="672840" progId="Equation.3">
              <p:embed/>
            </p:oleObj>
          </a:graphicData>
        </a:graphic>
      </p:graphicFrame>
      <p:sp>
        <p:nvSpPr>
          <p:cNvPr id="52244" name="Rectangle 20"/>
          <p:cNvSpPr>
            <a:spLocks noChangeArrowheads="1"/>
          </p:cNvSpPr>
          <p:nvPr/>
        </p:nvSpPr>
        <p:spPr bwMode="auto">
          <a:xfrm>
            <a:off x="0" y="3267075"/>
            <a:ext cx="1069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400" i="1">
                <a:latin typeface="Arial" charset="0"/>
                <a:cs typeface="Times New Roman" pitchFamily="18" charset="0"/>
              </a:rPr>
              <a:t>;                 </a:t>
            </a:r>
            <a:endParaRPr lang="ru-RU">
              <a:latin typeface="Arial" charset="0"/>
            </a:endParaRPr>
          </a:p>
        </p:txBody>
      </p:sp>
      <p:graphicFrame>
        <p:nvGraphicFramePr>
          <p:cNvPr id="52241" name="Object 17"/>
          <p:cNvGraphicFramePr>
            <a:graphicFrameLocks noChangeAspect="1"/>
          </p:cNvGraphicFramePr>
          <p:nvPr/>
        </p:nvGraphicFramePr>
        <p:xfrm>
          <a:off x="3714744" y="4214818"/>
          <a:ext cx="2024063" cy="2349500"/>
        </p:xfrm>
        <a:graphic>
          <a:graphicData uri="http://schemas.openxmlformats.org/presentationml/2006/ole">
            <p:oleObj spid="_x0000_s15363" name="Формула" r:id="rId4" imgW="533169" imgH="622030" progId="Equation.3">
              <p:embed/>
            </p:oleObj>
          </a:graphicData>
        </a:graphic>
      </p:graphicFrame>
      <p:pic>
        <p:nvPicPr>
          <p:cNvPr id="15364" name="Picture 4" descr="C:\Documents and Settings\777\Рабочий стол\КОНКУРС\animaciya35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14290"/>
            <a:ext cx="3357586" cy="4331286"/>
          </a:xfrm>
          <a:prstGeom prst="rect">
            <a:avLst/>
          </a:prstGeom>
          <a:noFill/>
        </p:spPr>
      </p:pic>
      <p:pic>
        <p:nvPicPr>
          <p:cNvPr id="15365" name="Picture 5" descr="C:\Documents and Settings\777\Рабочий стол\КОНКУРС\zvezdochjot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1724025"/>
            <a:ext cx="2857500" cy="513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2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2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2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8" name="Rectangle 14"/>
          <p:cNvSpPr>
            <a:spLocks noChangeArrowheads="1"/>
          </p:cNvSpPr>
          <p:nvPr/>
        </p:nvSpPr>
        <p:spPr bwMode="auto">
          <a:xfrm>
            <a:off x="2930525" y="2713038"/>
            <a:ext cx="2428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1400" i="1">
                <a:latin typeface="Times New Roman" pitchFamily="18" charset="0"/>
                <a:cs typeface="Times New Roman" pitchFamily="18" charset="0"/>
              </a:rPr>
              <a:t>:</a:t>
            </a:r>
            <a:endParaRPr lang="ru-RU">
              <a:latin typeface="Arial" charset="0"/>
            </a:endParaRPr>
          </a:p>
        </p:txBody>
      </p:sp>
      <p:graphicFrame>
        <p:nvGraphicFramePr>
          <p:cNvPr id="57394" name="Group 50"/>
          <p:cNvGraphicFramePr>
            <a:graphicFrameLocks noGrp="1"/>
          </p:cNvGraphicFramePr>
          <p:nvPr/>
        </p:nvGraphicFramePr>
        <p:xfrm>
          <a:off x="395288" y="260350"/>
          <a:ext cx="8207375" cy="2884488"/>
        </p:xfrm>
        <a:graphic>
          <a:graphicData uri="http://schemas.openxmlformats.org/drawingml/2006/table">
            <a:tbl>
              <a:tblPr/>
              <a:tblGrid>
                <a:gridCol w="4103687"/>
                <a:gridCol w="4103688"/>
              </a:tblGrid>
              <a:tr h="63817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Самостоятельная  работа:</a:t>
                      </a:r>
                      <a:endParaRPr kumimoji="0" lang="ru-RU" sz="3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62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Georgia" pitchFamily="18" charset="0"/>
                        </a:rPr>
                        <a:t>В а </a:t>
                      </a:r>
                      <a:r>
                        <a:rPr kumimoji="0" 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Georgia" pitchFamily="18" charset="0"/>
                        </a:rPr>
                        <a:t>р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Georgia" pitchFamily="18" charset="0"/>
                        </a:rPr>
                        <a:t> и а </a:t>
                      </a:r>
                      <a:r>
                        <a:rPr kumimoji="0" 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Georgia" pitchFamily="18" charset="0"/>
                        </a:rPr>
                        <a:t>н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Georgia" pitchFamily="18" charset="0"/>
                        </a:rPr>
                        <a:t> т 1.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Georgia" pitchFamily="18" charset="0"/>
                        </a:rPr>
                        <a:t>В а </a:t>
                      </a:r>
                      <a:r>
                        <a:rPr kumimoji="0" 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Georgia" pitchFamily="18" charset="0"/>
                        </a:rPr>
                        <a:t>р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Georgia" pitchFamily="18" charset="0"/>
                        </a:rPr>
                        <a:t> и а </a:t>
                      </a:r>
                      <a:r>
                        <a:rPr kumimoji="0" 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Georgia" pitchFamily="18" charset="0"/>
                        </a:rPr>
                        <a:t>н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Georgia" pitchFamily="18" charset="0"/>
                        </a:rPr>
                        <a:t> т 3.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4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Georgia" pitchFamily="18" charset="0"/>
                        </a:rPr>
                        <a:t>В а </a:t>
                      </a:r>
                      <a:r>
                        <a:rPr kumimoji="0" 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Georgia" pitchFamily="18" charset="0"/>
                        </a:rPr>
                        <a:t>р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Georgia" pitchFamily="18" charset="0"/>
                        </a:rPr>
                        <a:t> и а </a:t>
                      </a:r>
                      <a:r>
                        <a:rPr kumimoji="0" 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Georgia" pitchFamily="18" charset="0"/>
                        </a:rPr>
                        <a:t>н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Georgia" pitchFamily="18" charset="0"/>
                        </a:rPr>
                        <a:t> т 2.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Georgia" pitchFamily="18" charset="0"/>
                        </a:rPr>
                        <a:t>В а </a:t>
                      </a:r>
                      <a:r>
                        <a:rPr kumimoji="0" 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Georgia" pitchFamily="18" charset="0"/>
                        </a:rPr>
                        <a:t>р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Georgia" pitchFamily="18" charset="0"/>
                        </a:rPr>
                        <a:t> и а </a:t>
                      </a:r>
                      <a:r>
                        <a:rPr kumimoji="0" 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Georgia" pitchFamily="18" charset="0"/>
                        </a:rPr>
                        <a:t>н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Georgia" pitchFamily="18" charset="0"/>
                        </a:rPr>
                        <a:t> т 4.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7396" name="Rectangle 52"/>
          <p:cNvSpPr>
            <a:spLocks noChangeArrowheads="1"/>
          </p:cNvSpPr>
          <p:nvPr/>
        </p:nvSpPr>
        <p:spPr bwMode="auto">
          <a:xfrm>
            <a:off x="-73025" y="-127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7395" name="Object 51"/>
          <p:cNvGraphicFramePr>
            <a:graphicFrameLocks noChangeAspect="1"/>
          </p:cNvGraphicFramePr>
          <p:nvPr/>
        </p:nvGraphicFramePr>
        <p:xfrm>
          <a:off x="898525" y="1341438"/>
          <a:ext cx="3384550" cy="696912"/>
        </p:xfrm>
        <a:graphic>
          <a:graphicData uri="http://schemas.openxmlformats.org/presentationml/2006/ole">
            <p:oleObj spid="_x0000_s16386" name="Формула" r:id="rId3" imgW="799753" imgH="203112" progId="Equation.3">
              <p:embed/>
            </p:oleObj>
          </a:graphicData>
        </a:graphic>
      </p:graphicFrame>
      <p:sp>
        <p:nvSpPr>
          <p:cNvPr id="57398" name="Rectangle 54"/>
          <p:cNvSpPr>
            <a:spLocks noChangeArrowheads="1"/>
          </p:cNvSpPr>
          <p:nvPr/>
        </p:nvSpPr>
        <p:spPr bwMode="auto">
          <a:xfrm>
            <a:off x="-73025" y="-127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7397" name="Object 53"/>
          <p:cNvGraphicFramePr>
            <a:graphicFrameLocks noChangeAspect="1"/>
          </p:cNvGraphicFramePr>
          <p:nvPr/>
        </p:nvGraphicFramePr>
        <p:xfrm>
          <a:off x="5075238" y="1341438"/>
          <a:ext cx="2792412" cy="687387"/>
        </p:xfrm>
        <a:graphic>
          <a:graphicData uri="http://schemas.openxmlformats.org/presentationml/2006/ole">
            <p:oleObj spid="_x0000_s16387" name="Формула" r:id="rId4" imgW="812520" imgH="203040" progId="Equation.3">
              <p:embed/>
            </p:oleObj>
          </a:graphicData>
        </a:graphic>
      </p:graphicFrame>
      <p:sp>
        <p:nvSpPr>
          <p:cNvPr id="57400" name="Rectangle 56"/>
          <p:cNvSpPr>
            <a:spLocks noChangeArrowheads="1"/>
          </p:cNvSpPr>
          <p:nvPr/>
        </p:nvSpPr>
        <p:spPr bwMode="auto">
          <a:xfrm>
            <a:off x="-73025" y="-127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7399" name="Object 55"/>
          <p:cNvGraphicFramePr>
            <a:graphicFrameLocks noChangeAspect="1"/>
          </p:cNvGraphicFramePr>
          <p:nvPr/>
        </p:nvGraphicFramePr>
        <p:xfrm>
          <a:off x="1042988" y="2493963"/>
          <a:ext cx="3052762" cy="698500"/>
        </p:xfrm>
        <a:graphic>
          <a:graphicData uri="http://schemas.openxmlformats.org/presentationml/2006/ole">
            <p:oleObj spid="_x0000_s16388" name="Формула" r:id="rId5" imgW="876240" imgH="203040" progId="Equation.3">
              <p:embed/>
            </p:oleObj>
          </a:graphicData>
        </a:graphic>
      </p:graphicFrame>
      <p:sp>
        <p:nvSpPr>
          <p:cNvPr id="57402" name="Rectangle 58"/>
          <p:cNvSpPr>
            <a:spLocks noChangeArrowheads="1"/>
          </p:cNvSpPr>
          <p:nvPr/>
        </p:nvSpPr>
        <p:spPr bwMode="auto">
          <a:xfrm>
            <a:off x="-73025" y="-127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7401" name="Object 57"/>
          <p:cNvGraphicFramePr>
            <a:graphicFrameLocks noChangeAspect="1"/>
          </p:cNvGraphicFramePr>
          <p:nvPr/>
        </p:nvGraphicFramePr>
        <p:xfrm>
          <a:off x="4786313" y="2420938"/>
          <a:ext cx="3092450" cy="747712"/>
        </p:xfrm>
        <a:graphic>
          <a:graphicData uri="http://schemas.openxmlformats.org/presentationml/2006/ole">
            <p:oleObj spid="_x0000_s16389" name="Формула" r:id="rId6" imgW="825480" imgH="203040" progId="Equation.3">
              <p:embed/>
            </p:oleObj>
          </a:graphicData>
        </a:graphic>
      </p:graphicFrame>
      <p:sp>
        <p:nvSpPr>
          <p:cNvPr id="57409" name="AutoShape 65"/>
          <p:cNvSpPr>
            <a:spLocks noChangeArrowheads="1"/>
          </p:cNvSpPr>
          <p:nvPr/>
        </p:nvSpPr>
        <p:spPr bwMode="auto">
          <a:xfrm>
            <a:off x="357158" y="3643314"/>
            <a:ext cx="5857916" cy="2857520"/>
          </a:xfrm>
          <a:prstGeom prst="roundRect">
            <a:avLst>
              <a:gd name="adj" fmla="val 16667"/>
            </a:avLst>
          </a:prstGeom>
          <a:solidFill>
            <a:srgbClr val="FFFFC1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solidFill>
                  <a:srgbClr val="0000FF"/>
                </a:solidFill>
                <a:latin typeface="Georgia" pitchFamily="18" charset="0"/>
              </a:rPr>
              <a:t> </a:t>
            </a:r>
            <a:r>
              <a:rPr lang="ru-RU" b="1" i="1" dirty="0" smtClean="0">
                <a:solidFill>
                  <a:srgbClr val="0000FF"/>
                </a:solidFill>
                <a:latin typeface="Georgia" pitchFamily="18" charset="0"/>
              </a:rPr>
              <a:t>Звездочёт</a:t>
            </a:r>
            <a:endParaRPr lang="ru-RU" b="1" i="1" dirty="0">
              <a:solidFill>
                <a:srgbClr val="0000FF"/>
              </a:solidFill>
              <a:latin typeface="Georgia" pitchFamily="18" charset="0"/>
            </a:endParaRPr>
          </a:p>
          <a:p>
            <a:pPr algn="ctr"/>
            <a:r>
              <a:rPr lang="ru-RU" b="1" i="1" dirty="0" smtClean="0">
                <a:solidFill>
                  <a:srgbClr val="0000FF"/>
                </a:solidFill>
                <a:latin typeface="Georgia" pitchFamily="18" charset="0"/>
              </a:rPr>
              <a:t>благодарит  </a:t>
            </a:r>
            <a:r>
              <a:rPr lang="ru-RU" b="1" i="1" dirty="0">
                <a:solidFill>
                  <a:srgbClr val="0000FF"/>
                </a:solidFill>
                <a:latin typeface="Georgia" pitchFamily="18" charset="0"/>
              </a:rPr>
              <a:t>вас </a:t>
            </a:r>
          </a:p>
          <a:p>
            <a:pPr algn="ctr"/>
            <a:r>
              <a:rPr lang="ru-RU" b="1" i="1" dirty="0">
                <a:solidFill>
                  <a:srgbClr val="0000FF"/>
                </a:solidFill>
                <a:latin typeface="Georgia" pitchFamily="18" charset="0"/>
              </a:rPr>
              <a:t>и  перед  возвращением  </a:t>
            </a:r>
          </a:p>
          <a:p>
            <a:pPr algn="ctr"/>
            <a:r>
              <a:rPr lang="ru-RU" b="1" i="1" dirty="0">
                <a:solidFill>
                  <a:srgbClr val="0000FF"/>
                </a:solidFill>
                <a:latin typeface="Georgia" pitchFamily="18" charset="0"/>
              </a:rPr>
              <a:t>из  сказки предлагает  </a:t>
            </a:r>
          </a:p>
          <a:p>
            <a:pPr algn="ctr"/>
            <a:r>
              <a:rPr lang="ru-RU" b="1" i="1" dirty="0">
                <a:solidFill>
                  <a:srgbClr val="0000FF"/>
                </a:solidFill>
                <a:latin typeface="Georgia" pitchFamily="18" charset="0"/>
              </a:rPr>
              <a:t>назвать  </a:t>
            </a:r>
            <a:r>
              <a:rPr lang="ru-RU" b="1" i="1" dirty="0" smtClean="0">
                <a:solidFill>
                  <a:srgbClr val="0000FF"/>
                </a:solidFill>
                <a:latin typeface="Georgia" pitchFamily="18" charset="0"/>
              </a:rPr>
              <a:t>того кто на протяжении всего </a:t>
            </a:r>
          </a:p>
          <a:p>
            <a:pPr algn="ctr"/>
            <a:r>
              <a:rPr lang="ru-RU" b="1" i="1" dirty="0" smtClean="0">
                <a:solidFill>
                  <a:srgbClr val="0000FF"/>
                </a:solidFill>
                <a:latin typeface="Georgia" pitchFamily="18" charset="0"/>
              </a:rPr>
              <a:t>пути помогал вам и Алладину</a:t>
            </a:r>
            <a:endParaRPr lang="ru-RU" b="1" i="1" dirty="0">
              <a:solidFill>
                <a:srgbClr val="0000FF"/>
              </a:solidFill>
              <a:latin typeface="Georgia" pitchFamily="18" charset="0"/>
            </a:endParaRPr>
          </a:p>
          <a:p>
            <a:pPr algn="ctr"/>
            <a:r>
              <a:rPr lang="ru-RU" b="1" i="1" dirty="0">
                <a:solidFill>
                  <a:srgbClr val="0000FF"/>
                </a:solidFill>
                <a:latin typeface="Georgia" pitchFamily="18" charset="0"/>
              </a:rPr>
              <a:t>имея  ключ  к  разгадке.</a:t>
            </a:r>
            <a:r>
              <a:rPr lang="ru-RU" dirty="0">
                <a:solidFill>
                  <a:srgbClr val="0000FF"/>
                </a:solidFill>
              </a:rPr>
              <a:t> </a:t>
            </a:r>
          </a:p>
        </p:txBody>
      </p:sp>
      <p:pic>
        <p:nvPicPr>
          <p:cNvPr id="16391" name="Picture 7" descr="C:\Documents and Settings\777\Рабочий стол\КОНКУРС\345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43570" y="3214686"/>
            <a:ext cx="3062293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7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7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7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7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7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7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7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7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7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7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7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7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7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7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7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7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7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7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7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7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7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7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7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7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7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7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2000"/>
                                        <p:tgtEl>
                                          <p:spTgt spid="5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8" grpId="0"/>
      <p:bldP spid="57396" grpId="0" animBg="1"/>
      <p:bldP spid="57398" grpId="0" animBg="1"/>
      <p:bldP spid="57400" grpId="0" animBg="1"/>
      <p:bldP spid="57402" grpId="0" animBg="1"/>
      <p:bldP spid="5740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b="1" i="1">
                <a:latin typeface="Georgia" pitchFamily="18" charset="0"/>
              </a:rPr>
              <a:t>В – 1.     8,24       824       82,4       8240</a:t>
            </a:r>
          </a:p>
          <a:p>
            <a:pPr>
              <a:buFontTx/>
              <a:buNone/>
            </a:pPr>
            <a:endParaRPr lang="ru-RU" b="1" i="1">
              <a:latin typeface="Georgia" pitchFamily="18" charset="0"/>
            </a:endParaRPr>
          </a:p>
          <a:p>
            <a:pPr>
              <a:buFontTx/>
              <a:buNone/>
            </a:pPr>
            <a:r>
              <a:rPr lang="ru-RU" b="1" i="1">
                <a:latin typeface="Georgia" pitchFamily="18" charset="0"/>
              </a:rPr>
              <a:t>В – 2.     4369    0,4369  43,69    4,369</a:t>
            </a:r>
          </a:p>
          <a:p>
            <a:pPr>
              <a:buFontTx/>
              <a:buNone/>
            </a:pPr>
            <a:endParaRPr lang="ru-RU" b="1" i="1">
              <a:latin typeface="Georgia" pitchFamily="18" charset="0"/>
            </a:endParaRPr>
          </a:p>
          <a:p>
            <a:pPr>
              <a:buFontTx/>
              <a:buNone/>
            </a:pPr>
            <a:r>
              <a:rPr lang="ru-RU" b="1" i="1">
                <a:latin typeface="Georgia" pitchFamily="18" charset="0"/>
              </a:rPr>
              <a:t>В – 3.     123,4   12,340,  1234     0,1234</a:t>
            </a:r>
          </a:p>
          <a:p>
            <a:pPr>
              <a:buFontTx/>
              <a:buNone/>
            </a:pPr>
            <a:endParaRPr lang="ru-RU" b="1" i="1">
              <a:latin typeface="Georgia" pitchFamily="18" charset="0"/>
            </a:endParaRPr>
          </a:p>
          <a:p>
            <a:pPr>
              <a:buFontTx/>
              <a:buNone/>
            </a:pPr>
            <a:r>
              <a:rPr lang="ru-RU" b="1" i="1">
                <a:latin typeface="Georgia" pitchFamily="18" charset="0"/>
              </a:rPr>
              <a:t>В – 4.    0,7825  7825    782,5     7,825</a:t>
            </a:r>
          </a:p>
        </p:txBody>
      </p:sp>
      <p:sp>
        <p:nvSpPr>
          <p:cNvPr id="64516" name="WordArt 4"/>
          <p:cNvSpPr>
            <a:spLocks noChangeArrowheads="1" noChangeShapeType="1" noTextEdit="1"/>
          </p:cNvSpPr>
          <p:nvPr/>
        </p:nvSpPr>
        <p:spPr bwMode="auto">
          <a:xfrm>
            <a:off x="755650" y="476250"/>
            <a:ext cx="7704138" cy="722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/>
              </a:rPr>
              <a:t>Выбрать  правильный  ответ:</a:t>
            </a:r>
          </a:p>
        </p:txBody>
      </p:sp>
      <p:sp>
        <p:nvSpPr>
          <p:cNvPr id="64518" name="Oval 6"/>
          <p:cNvSpPr>
            <a:spLocks noChangeArrowheads="1"/>
          </p:cNvSpPr>
          <p:nvPr/>
        </p:nvSpPr>
        <p:spPr bwMode="auto">
          <a:xfrm>
            <a:off x="5148263" y="1557338"/>
            <a:ext cx="1368425" cy="7921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 i="1">
                <a:solidFill>
                  <a:srgbClr val="CC0000"/>
                </a:solidFill>
                <a:latin typeface="Georgia" pitchFamily="18" charset="0"/>
              </a:rPr>
              <a:t>Д</a:t>
            </a:r>
          </a:p>
        </p:txBody>
      </p:sp>
      <p:sp>
        <p:nvSpPr>
          <p:cNvPr id="64519" name="Oval 7"/>
          <p:cNvSpPr>
            <a:spLocks noChangeArrowheads="1"/>
          </p:cNvSpPr>
          <p:nvPr/>
        </p:nvSpPr>
        <p:spPr bwMode="auto">
          <a:xfrm>
            <a:off x="3708400" y="2708275"/>
            <a:ext cx="1439863" cy="7921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 i="1">
                <a:solidFill>
                  <a:srgbClr val="CC0000"/>
                </a:solidFill>
                <a:latin typeface="Georgia" pitchFamily="18" charset="0"/>
              </a:rPr>
              <a:t>Ж</a:t>
            </a:r>
          </a:p>
        </p:txBody>
      </p:sp>
      <p:sp>
        <p:nvSpPr>
          <p:cNvPr id="64520" name="Oval 8"/>
          <p:cNvSpPr>
            <a:spLocks noChangeArrowheads="1"/>
          </p:cNvSpPr>
          <p:nvPr/>
        </p:nvSpPr>
        <p:spPr bwMode="auto">
          <a:xfrm>
            <a:off x="2124075" y="3860800"/>
            <a:ext cx="1439863" cy="7921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 i="1">
                <a:solidFill>
                  <a:srgbClr val="CC0000"/>
                </a:solidFill>
                <a:latin typeface="Georgia" pitchFamily="18" charset="0"/>
              </a:rPr>
              <a:t>И</a:t>
            </a:r>
          </a:p>
        </p:txBody>
      </p:sp>
      <p:sp>
        <p:nvSpPr>
          <p:cNvPr id="64521" name="Oval 9"/>
          <p:cNvSpPr>
            <a:spLocks noChangeArrowheads="1"/>
          </p:cNvSpPr>
          <p:nvPr/>
        </p:nvSpPr>
        <p:spPr bwMode="auto">
          <a:xfrm>
            <a:off x="2051050" y="5084763"/>
            <a:ext cx="1512888" cy="7921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 i="1">
                <a:solidFill>
                  <a:srgbClr val="CC0000"/>
                </a:solidFill>
                <a:latin typeface="Georgia" pitchFamily="18" charset="0"/>
              </a:rPr>
              <a:t>Н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/>
      <p:bldP spid="64518" grpId="0" animBg="1"/>
      <p:bldP spid="64519" grpId="0" animBg="1"/>
      <p:bldP spid="64520" grpId="0" animBg="1"/>
      <p:bldP spid="645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777\Рабочий стол\КОНКУРС\24500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0"/>
            <a:ext cx="5500726" cy="500566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14414" y="5357826"/>
            <a:ext cx="65722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УРОК</a:t>
            </a:r>
            <a:endParaRPr lang="ru-RU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777\Рабочий стол\КОНКУРС\28873794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214290"/>
            <a:ext cx="49292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«… Ты отлично знаешь сам – мир наполнен чудесами! Только эти чудеса люди могут делать сами!…»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4000" dirty="0">
                <a:effectLst/>
              </a:rPr>
              <a:t/>
            </a:r>
            <a:br>
              <a:rPr lang="ru-RU" sz="4000" dirty="0">
                <a:effectLst/>
              </a:rPr>
            </a:br>
            <a:r>
              <a:rPr lang="ru-RU" sz="4000" dirty="0">
                <a:effectLst/>
              </a:rPr>
              <a:t/>
            </a:r>
            <a:br>
              <a:rPr lang="ru-RU" sz="4000" dirty="0">
                <a:effectLst/>
              </a:rPr>
            </a:br>
            <a:endParaRPr lang="ru-RU" sz="4000" dirty="0">
              <a:effectLst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ru-RU" sz="2800"/>
          </a:p>
          <a:p>
            <a:endParaRPr lang="ru-RU" sz="2800"/>
          </a:p>
        </p:txBody>
      </p:sp>
      <p:sp>
        <p:nvSpPr>
          <p:cNvPr id="36870" name="WordArt 6"/>
          <p:cNvSpPr>
            <a:spLocks noChangeArrowheads="1" noChangeShapeType="1" noTextEdit="1"/>
          </p:cNvSpPr>
          <p:nvPr/>
        </p:nvSpPr>
        <p:spPr bwMode="auto">
          <a:xfrm>
            <a:off x="3714744" y="1214422"/>
            <a:ext cx="4929222" cy="70169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Georgia"/>
              </a:rPr>
              <a:t>Задача №1.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2786050" y="2852738"/>
            <a:ext cx="629445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00B0F0"/>
                </a:solidFill>
                <a:latin typeface="Georgia" pitchFamily="18" charset="0"/>
              </a:rPr>
              <a:t>Ковер – самолет  летел 2 ч.</a:t>
            </a:r>
          </a:p>
          <a:p>
            <a:pPr algn="ctr"/>
            <a:r>
              <a:rPr lang="ru-RU" sz="2800" b="1" i="1" dirty="0">
                <a:solidFill>
                  <a:srgbClr val="00B0F0"/>
                </a:solidFill>
                <a:latin typeface="Georgia" pitchFamily="18" charset="0"/>
              </a:rPr>
              <a:t>со  скоростью  </a:t>
            </a:r>
            <a:r>
              <a:rPr lang="ru-RU" sz="2800" b="1" i="1" dirty="0" smtClean="0">
                <a:solidFill>
                  <a:srgbClr val="00B0F0"/>
                </a:solidFill>
                <a:latin typeface="Georgia" pitchFamily="18" charset="0"/>
              </a:rPr>
              <a:t>130 </a:t>
            </a:r>
            <a:r>
              <a:rPr lang="ru-RU" sz="2800" b="1" i="1" dirty="0">
                <a:solidFill>
                  <a:srgbClr val="00B0F0"/>
                </a:solidFill>
                <a:latin typeface="Georgia" pitchFamily="18" charset="0"/>
              </a:rPr>
              <a:t>км/ч  и </a:t>
            </a:r>
          </a:p>
          <a:p>
            <a:pPr algn="ctr"/>
            <a:r>
              <a:rPr lang="ru-RU" sz="2800" b="1" i="1" dirty="0">
                <a:solidFill>
                  <a:srgbClr val="00B0F0"/>
                </a:solidFill>
                <a:latin typeface="Georgia" pitchFamily="18" charset="0"/>
              </a:rPr>
              <a:t>3 ч. со  скоростью  </a:t>
            </a:r>
            <a:r>
              <a:rPr lang="ru-RU" sz="2800" b="1" i="1" dirty="0" smtClean="0">
                <a:solidFill>
                  <a:srgbClr val="00B0F0"/>
                </a:solidFill>
                <a:latin typeface="Georgia" pitchFamily="18" charset="0"/>
              </a:rPr>
              <a:t>140 </a:t>
            </a:r>
            <a:r>
              <a:rPr lang="ru-RU" sz="2800" b="1" i="1" dirty="0">
                <a:solidFill>
                  <a:srgbClr val="00B0F0"/>
                </a:solidFill>
                <a:latin typeface="Georgia" pitchFamily="18" charset="0"/>
              </a:rPr>
              <a:t>км/ч.</a:t>
            </a:r>
          </a:p>
          <a:p>
            <a:pPr algn="ctr"/>
            <a:r>
              <a:rPr lang="ru-RU" sz="2800" b="1" i="1" dirty="0">
                <a:solidFill>
                  <a:srgbClr val="00B0F0"/>
                </a:solidFill>
                <a:latin typeface="Georgia" pitchFamily="18" charset="0"/>
              </a:rPr>
              <a:t>Найдите  среднюю  </a:t>
            </a:r>
          </a:p>
          <a:p>
            <a:pPr algn="ctr"/>
            <a:r>
              <a:rPr lang="ru-RU" sz="2800" b="1" i="1" dirty="0">
                <a:solidFill>
                  <a:srgbClr val="00B0F0"/>
                </a:solidFill>
                <a:latin typeface="Georgia" pitchFamily="18" charset="0"/>
              </a:rPr>
              <a:t>скорость  ковра – самолета  </a:t>
            </a:r>
          </a:p>
          <a:p>
            <a:pPr algn="ctr"/>
            <a:r>
              <a:rPr lang="ru-RU" sz="2800" b="1" i="1" dirty="0">
                <a:solidFill>
                  <a:srgbClr val="00B0F0"/>
                </a:solidFill>
                <a:latin typeface="Georgia" pitchFamily="18" charset="0"/>
              </a:rPr>
              <a:t>за  все  время  полета.</a:t>
            </a:r>
          </a:p>
        </p:txBody>
      </p:sp>
      <p:pic>
        <p:nvPicPr>
          <p:cNvPr id="3074" name="Picture 2" descr="C:\Documents and Settings\777\Рабочий стол\КОНКУРС\aladdin0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71546"/>
            <a:ext cx="2276475" cy="51530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/>
      <p:bldP spid="368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777\Рабочий стол\КОНКУРС\7938158_Aladdin75.gif"/>
          <p:cNvPicPr>
            <a:picLocks noChangeAspect="1" noChangeArrowheads="1"/>
          </p:cNvPicPr>
          <p:nvPr/>
        </p:nvPicPr>
        <p:blipFill>
          <a:blip r:embed="rId2"/>
          <a:srcRect b="2173"/>
          <a:stretch>
            <a:fillRect/>
          </a:stretch>
        </p:blipFill>
        <p:spPr bwMode="auto">
          <a:xfrm>
            <a:off x="6257925" y="2214554"/>
            <a:ext cx="2886075" cy="4286280"/>
          </a:xfrm>
          <a:prstGeom prst="rect">
            <a:avLst/>
          </a:prstGeom>
          <a:noFill/>
        </p:spPr>
      </p:pic>
      <p:sp>
        <p:nvSpPr>
          <p:cNvPr id="7" name="Овальная выноска 6"/>
          <p:cNvSpPr/>
          <p:nvPr/>
        </p:nvSpPr>
        <p:spPr>
          <a:xfrm rot="14770739">
            <a:off x="34094" y="416800"/>
            <a:ext cx="5905220" cy="5328256"/>
          </a:xfrm>
          <a:prstGeom prst="wedgeEllipseCallout">
            <a:avLst>
              <a:gd name="adj1" fmla="val -38617"/>
              <a:gd name="adj2" fmla="val 7392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b="1" dirty="0"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786" y="1285860"/>
            <a:ext cx="421484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Посадка  на  ковер – самолет  закончилась.  Мы  летим  в  царство  сказок.  Под  нами  тридевятое  царство.  </a:t>
            </a:r>
          </a:p>
          <a:p>
            <a:pPr algn="ctr"/>
            <a:r>
              <a:rPr lang="ru-RU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Ковер  опускается  вниз,  и  мы  с  вами  вступаем  на  сказочную  землю.</a:t>
            </a:r>
          </a:p>
          <a:p>
            <a:pPr algn="ctr"/>
            <a:r>
              <a:rPr lang="ru-RU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Вам  предстоит  дальняя  дорога  по  стране  сказок.  Длину  этой  дороги  вы  узнаете,  решив  следующую  задачу: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WordArt 4"/>
          <p:cNvSpPr>
            <a:spLocks noChangeArrowheads="1" noChangeShapeType="1"/>
          </p:cNvSpPr>
          <p:nvPr/>
        </p:nvSpPr>
        <p:spPr bwMode="auto">
          <a:xfrm>
            <a:off x="4572000" y="714356"/>
            <a:ext cx="424815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800" b="1" i="1" kern="10" dirty="0">
                <a:ln w="19050" cmpd="sng">
                  <a:solidFill>
                    <a:srgbClr val="99CCFF"/>
                  </a:solidFill>
                  <a:prstDash val="solid"/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Georgia"/>
              </a:rPr>
              <a:t>Задача №</a:t>
            </a:r>
            <a:r>
              <a:rPr lang="ru-RU" sz="2800" b="1" i="1" kern="10" dirty="0" smtClean="0">
                <a:ln w="19050" cmpd="sng">
                  <a:solidFill>
                    <a:srgbClr val="99CCFF"/>
                  </a:solidFill>
                  <a:prstDash val="solid"/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Georgia"/>
              </a:rPr>
              <a:t>2.</a:t>
            </a:r>
            <a:endParaRPr lang="ru-RU" sz="2800" b="1" i="1" kern="10" dirty="0">
              <a:ln w="19050" cmpd="sng">
                <a:solidFill>
                  <a:srgbClr val="99CCFF"/>
                </a:solidFill>
                <a:prstDash val="solid"/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Georgia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" y="1989138"/>
            <a:ext cx="9144000" cy="4076700"/>
          </a:xfrm>
        </p:spPr>
        <p:txBody>
          <a:bodyPr/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ru-RU" sz="2400" b="1" i="1" dirty="0">
                <a:solidFill>
                  <a:srgbClr val="CC0000"/>
                </a:solidFill>
                <a:latin typeface="Georgia" pitchFamily="18" charset="0"/>
              </a:rPr>
              <a:t>                                                       </a:t>
            </a:r>
            <a:r>
              <a:rPr lang="ru-RU" sz="2800" b="1" i="1" dirty="0">
                <a:solidFill>
                  <a:srgbClr val="CC0000"/>
                </a:solidFill>
                <a:latin typeface="Georgia" pitchFamily="18" charset="0"/>
              </a:rPr>
              <a:t>Дорога  состоит  из   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ru-RU" sz="2800" b="1" i="1" dirty="0">
                <a:solidFill>
                  <a:srgbClr val="CC0000"/>
                </a:solidFill>
                <a:latin typeface="Georgia" pitchFamily="18" charset="0"/>
              </a:rPr>
              <a:t>                                               четырех  участков.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ru-RU" sz="2800" b="1" i="1" dirty="0">
                <a:solidFill>
                  <a:srgbClr val="CC0000"/>
                </a:solidFill>
                <a:latin typeface="Georgia" pitchFamily="18" charset="0"/>
              </a:rPr>
              <a:t>                                               Первый  участок     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ru-RU" sz="2800" b="1" i="1" dirty="0">
                <a:solidFill>
                  <a:srgbClr val="CC0000"/>
                </a:solidFill>
                <a:latin typeface="Georgia" pitchFamily="18" charset="0"/>
              </a:rPr>
              <a:t>                                               имеет  длину  </a:t>
            </a:r>
            <a:r>
              <a:rPr lang="ru-RU" sz="2800" b="1" i="1" dirty="0" smtClean="0">
                <a:solidFill>
                  <a:srgbClr val="CC0000"/>
                </a:solidFill>
                <a:latin typeface="Georgia" pitchFamily="18" charset="0"/>
              </a:rPr>
              <a:t>5,3 </a:t>
            </a:r>
            <a:r>
              <a:rPr lang="ru-RU" sz="2800" b="1" i="1" dirty="0">
                <a:solidFill>
                  <a:srgbClr val="CC0000"/>
                </a:solidFill>
                <a:latin typeface="Georgia" pitchFamily="18" charset="0"/>
              </a:rPr>
              <a:t>км,  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ru-RU" sz="2800" b="1" i="1" dirty="0">
                <a:solidFill>
                  <a:srgbClr val="CC0000"/>
                </a:solidFill>
                <a:latin typeface="Georgia" pitchFamily="18" charset="0"/>
              </a:rPr>
              <a:t>                                               второй – в 2</a:t>
            </a:r>
            <a:r>
              <a:rPr lang="ru-RU" sz="2800" b="1" i="1" dirty="0" smtClean="0">
                <a:solidFill>
                  <a:srgbClr val="CC0000"/>
                </a:solidFill>
                <a:latin typeface="Georgia" pitchFamily="18" charset="0"/>
              </a:rPr>
              <a:t> </a:t>
            </a:r>
            <a:r>
              <a:rPr lang="ru-RU" sz="2800" b="1" i="1" dirty="0">
                <a:solidFill>
                  <a:srgbClr val="CC0000"/>
                </a:solidFill>
                <a:latin typeface="Georgia" pitchFamily="18" charset="0"/>
              </a:rPr>
              <a:t>раза  длиннее   первого, третий  длиннее второго  на </a:t>
            </a:r>
            <a:r>
              <a:rPr lang="ru-RU" sz="2800" b="1" i="1" dirty="0" smtClean="0">
                <a:solidFill>
                  <a:srgbClr val="CC0000"/>
                </a:solidFill>
                <a:latin typeface="Georgia" pitchFamily="18" charset="0"/>
              </a:rPr>
              <a:t>1, 2 </a:t>
            </a:r>
            <a:r>
              <a:rPr lang="ru-RU" sz="2800" b="1" i="1" dirty="0">
                <a:solidFill>
                  <a:srgbClr val="CC0000"/>
                </a:solidFill>
                <a:latin typeface="Georgia" pitchFamily="18" charset="0"/>
              </a:rPr>
              <a:t>км, четвертый – в  </a:t>
            </a:r>
            <a:r>
              <a:rPr lang="ru-RU" sz="2800" b="1" i="1" dirty="0" smtClean="0">
                <a:solidFill>
                  <a:srgbClr val="CC0000"/>
                </a:solidFill>
                <a:latin typeface="Georgia" pitchFamily="18" charset="0"/>
              </a:rPr>
              <a:t>2,8  </a:t>
            </a:r>
            <a:r>
              <a:rPr lang="ru-RU" sz="2800" b="1" i="1" dirty="0">
                <a:solidFill>
                  <a:srgbClr val="CC0000"/>
                </a:solidFill>
                <a:latin typeface="Georgia" pitchFamily="18" charset="0"/>
              </a:rPr>
              <a:t>раза  короче  третьего.  Найдите  длину  дороги.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800" b="1" i="1" dirty="0">
              <a:solidFill>
                <a:srgbClr val="CC0000"/>
              </a:solidFill>
              <a:latin typeface="Georgia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sz="2800" b="1" i="1" dirty="0">
              <a:solidFill>
                <a:srgbClr val="CC0000"/>
              </a:solidFill>
              <a:latin typeface="Georgia" pitchFamily="18" charset="0"/>
            </a:endParaRPr>
          </a:p>
        </p:txBody>
      </p:sp>
      <p:pic>
        <p:nvPicPr>
          <p:cNvPr id="5122" name="Picture 2" descr="C:\Documents and Settings\777\Рабочий стол\КОНКУРС\дорога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642918"/>
            <a:ext cx="4049268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  <p:bldP spid="3891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777\Рабочий стол\КОНКУРС\39116571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85860"/>
            <a:ext cx="4500562" cy="55721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3188"/>
            <a:ext cx="9143999" cy="131445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В путь! Смотрите впереди я вижу Бабу Ягу и слышу её песню.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0562" y="1428736"/>
            <a:ext cx="4429156" cy="4627577"/>
          </a:xfrm>
        </p:spPr>
        <p:txBody>
          <a:bodyPr>
            <a:normAutofit/>
          </a:bodyPr>
          <a:lstStyle/>
          <a:p>
            <a:pPr marL="3175" indent="11113" algn="ctr">
              <a:buNone/>
            </a:pPr>
            <a:r>
              <a:rPr lang="ru-RU" sz="2400" dirty="0" smtClean="0">
                <a:solidFill>
                  <a:srgbClr val="0000FF"/>
                </a:solidFill>
              </a:rPr>
              <a:t>Кому не хотелось в детстве побывать в избушке Бабы- Яги! Но страшно! Сегодня на уроке мы встретимся с Бабой -Ягой и, если вы выполните  её задания, то  окажитесь  в сказочной избушке и она станет доброй. А там … чего только нет: и старинные предметы из сказок, и различная утварь, и печка волшебная. И все можно трогать! </a:t>
            </a:r>
          </a:p>
        </p:txBody>
      </p:sp>
      <p:pic>
        <p:nvPicPr>
          <p:cNvPr id="6" name="child_-_v_gostyah_u_baby_yag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72528" y="6286520"/>
            <a:ext cx="304800" cy="304800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929330"/>
            <a:ext cx="1214414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29520" y="5715016"/>
            <a:ext cx="785818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97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777\Рабочий стол\КОНКУРС\39116571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3837"/>
            <a:ext cx="5500694" cy="6881837"/>
          </a:xfrm>
          <a:prstGeom prst="rect">
            <a:avLst/>
          </a:prstGeom>
          <a:noFill/>
        </p:spPr>
      </p:pic>
      <p:sp>
        <p:nvSpPr>
          <p:cNvPr id="5" name="AutoShape 9"/>
          <p:cNvSpPr>
            <a:spLocks noChangeArrowheads="1"/>
          </p:cNvSpPr>
          <p:nvPr/>
        </p:nvSpPr>
        <p:spPr bwMode="auto">
          <a:xfrm rot="15810542">
            <a:off x="4984218" y="480328"/>
            <a:ext cx="3195804" cy="4282824"/>
          </a:xfrm>
          <a:prstGeom prst="wedgeRoundRectCallout">
            <a:avLst>
              <a:gd name="adj1" fmla="val -11013"/>
              <a:gd name="adj2" fmla="val -83812"/>
              <a:gd name="adj3" fmla="val 16667"/>
            </a:avLst>
          </a:prstGeom>
          <a:solidFill>
            <a:srgbClr val="FFFF99"/>
          </a:solidFill>
          <a:ln w="9525">
            <a:solidFill>
              <a:srgbClr val="99CC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 sz="2400" dirty="0">
              <a:solidFill>
                <a:srgbClr val="000099"/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1047180">
            <a:off x="4929190" y="1214422"/>
            <a:ext cx="31432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0099"/>
                </a:solidFill>
                <a:latin typeface="Georgia" pitchFamily="18" charset="0"/>
              </a:rPr>
              <a:t>Детушки,  помогите  мне!  Я  поссорилась  с  Кощеем  Бессмертным,  и  он  отказывается помочь мне стать доброй.</a:t>
            </a:r>
          </a:p>
          <a:p>
            <a:r>
              <a:rPr lang="ru-RU" b="1" i="1" dirty="0" smtClean="0">
                <a:solidFill>
                  <a:srgbClr val="000099"/>
                </a:solidFill>
                <a:latin typeface="Georgia" pitchFamily="18" charset="0"/>
              </a:rPr>
              <a:t>А для этого нужно найти  корень  уравнения…</a:t>
            </a:r>
            <a:r>
              <a:rPr lang="ru-RU" dirty="0" smtClean="0">
                <a:solidFill>
                  <a:srgbClr val="000099"/>
                </a:solidFill>
                <a:latin typeface="Georgia" pitchFamily="18" charset="0"/>
              </a:rPr>
              <a:t> </a:t>
            </a:r>
            <a:endParaRPr lang="ru-RU" dirty="0">
              <a:solidFill>
                <a:srgbClr val="000099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357159" y="103188"/>
            <a:ext cx="83296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Georgia" pitchFamily="18" charset="0"/>
              </a:rPr>
              <a:t>Найдите  корень </a:t>
            </a:r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  </a:t>
            </a:r>
            <a:r>
              <a:rPr lang="ru-RU" sz="3600" b="1" i="1" dirty="0">
                <a:solidFill>
                  <a:srgbClr val="FF0000"/>
                </a:solidFill>
                <a:latin typeface="Georgia" pitchFamily="18" charset="0"/>
              </a:rPr>
              <a:t>уравнения:</a:t>
            </a:r>
          </a:p>
        </p:txBody>
      </p:sp>
      <p:sp>
        <p:nvSpPr>
          <p:cNvPr id="6" name="Text Box 30"/>
          <p:cNvSpPr txBox="1">
            <a:spLocks noChangeArrowheads="1"/>
          </p:cNvSpPr>
          <p:nvPr/>
        </p:nvSpPr>
        <p:spPr bwMode="auto">
          <a:xfrm>
            <a:off x="357158" y="1643051"/>
            <a:ext cx="533244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(</a:t>
            </a:r>
            <a:r>
              <a:rPr lang="ru-RU" sz="3600" b="1" i="1" dirty="0" err="1" smtClean="0">
                <a:solidFill>
                  <a:srgbClr val="FF0000"/>
                </a:solidFill>
                <a:latin typeface="Georgia" pitchFamily="18" charset="0"/>
              </a:rPr>
              <a:t>х</a:t>
            </a:r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 + 27) – 12 = 42</a:t>
            </a:r>
          </a:p>
          <a:p>
            <a:endParaRPr lang="ru-RU" sz="3600" b="1" i="1" dirty="0">
              <a:solidFill>
                <a:srgbClr val="000000"/>
              </a:solidFill>
              <a:latin typeface="Georgia" pitchFamily="18" charset="0"/>
            </a:endParaRPr>
          </a:p>
        </p:txBody>
      </p:sp>
      <p:pic>
        <p:nvPicPr>
          <p:cNvPr id="8194" name="Picture 2" descr="C:\Documents and Settings\777\Рабочий стол\КОНКУРС\76745129_1gif_Baba_YAga_ya_v_vostorgk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571612"/>
            <a:ext cx="4500562" cy="478634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00034" y="2857496"/>
            <a:ext cx="407196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00FF"/>
                </a:solidFill>
                <a:latin typeface="Georgia" pitchFamily="18" charset="0"/>
              </a:rPr>
              <a:t>Решение.</a:t>
            </a:r>
          </a:p>
          <a:p>
            <a:r>
              <a:rPr lang="ru-RU" sz="3200" b="1" i="1" dirty="0" err="1" smtClean="0">
                <a:solidFill>
                  <a:srgbClr val="0000FF"/>
                </a:solidFill>
                <a:latin typeface="Georgia" pitchFamily="18" charset="0"/>
              </a:rPr>
              <a:t>х</a:t>
            </a:r>
            <a:r>
              <a:rPr lang="ru-RU" sz="3200" b="1" i="1" dirty="0" smtClean="0">
                <a:solidFill>
                  <a:srgbClr val="0000FF"/>
                </a:solidFill>
                <a:latin typeface="Georgia" pitchFamily="18" charset="0"/>
              </a:rPr>
              <a:t> + 27 = 12 +42,</a:t>
            </a:r>
          </a:p>
          <a:p>
            <a:r>
              <a:rPr lang="ru-RU" sz="3200" b="1" i="1" dirty="0" err="1" smtClean="0">
                <a:solidFill>
                  <a:srgbClr val="0000FF"/>
                </a:solidFill>
                <a:latin typeface="Georgia" pitchFamily="18" charset="0"/>
              </a:rPr>
              <a:t>х</a:t>
            </a:r>
            <a:r>
              <a:rPr lang="ru-RU" sz="3200" b="1" i="1" dirty="0" smtClean="0">
                <a:solidFill>
                  <a:srgbClr val="0000FF"/>
                </a:solidFill>
                <a:latin typeface="Georgia" pitchFamily="18" charset="0"/>
              </a:rPr>
              <a:t> + 27 = 54,</a:t>
            </a:r>
          </a:p>
          <a:p>
            <a:r>
              <a:rPr lang="ru-RU" sz="3200" b="1" i="1" dirty="0" err="1" smtClean="0">
                <a:solidFill>
                  <a:srgbClr val="0000FF"/>
                </a:solidFill>
                <a:latin typeface="Georgia" pitchFamily="18" charset="0"/>
              </a:rPr>
              <a:t>х</a:t>
            </a:r>
            <a:r>
              <a:rPr lang="ru-RU" sz="3200" b="1" i="1" dirty="0" smtClean="0">
                <a:solidFill>
                  <a:srgbClr val="0000FF"/>
                </a:solidFill>
                <a:latin typeface="Georgia" pitchFamily="18" charset="0"/>
              </a:rPr>
              <a:t> =  54 – 27,</a:t>
            </a:r>
          </a:p>
          <a:p>
            <a:r>
              <a:rPr lang="ru-RU" sz="3200" b="1" i="1" dirty="0" err="1" smtClean="0">
                <a:solidFill>
                  <a:srgbClr val="0000FF"/>
                </a:solidFill>
                <a:latin typeface="Georgia" pitchFamily="18" charset="0"/>
              </a:rPr>
              <a:t>х</a:t>
            </a:r>
            <a:r>
              <a:rPr lang="ru-RU" sz="3200" b="1" i="1" dirty="0" smtClean="0">
                <a:solidFill>
                  <a:srgbClr val="0000FF"/>
                </a:solidFill>
                <a:latin typeface="Georgia" pitchFamily="18" charset="0"/>
              </a:rPr>
              <a:t> = 27.</a:t>
            </a:r>
          </a:p>
          <a:p>
            <a:r>
              <a:rPr lang="ru-RU" sz="3200" b="1" i="1" dirty="0" smtClean="0">
                <a:solidFill>
                  <a:srgbClr val="0000FF"/>
                </a:solidFill>
                <a:latin typeface="Georgia" pitchFamily="18" charset="0"/>
              </a:rPr>
              <a:t>Ответ. </a:t>
            </a:r>
            <a:r>
              <a:rPr lang="ru-RU" sz="3200" b="1" i="1" dirty="0" err="1" smtClean="0">
                <a:solidFill>
                  <a:srgbClr val="0000FF"/>
                </a:solidFill>
                <a:latin typeface="Georgia" pitchFamily="18" charset="0"/>
              </a:rPr>
              <a:t>х</a:t>
            </a:r>
            <a:r>
              <a:rPr lang="ru-RU" sz="3200" b="1" i="1" dirty="0" smtClean="0">
                <a:solidFill>
                  <a:srgbClr val="0000FF"/>
                </a:solidFill>
                <a:latin typeface="Georgia" pitchFamily="18" charset="0"/>
              </a:rPr>
              <a:t> = 27.</a:t>
            </a:r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Ребята! Если вы поможете лодочнику узнать собственную скорость его лодки, то он перевезёт вас на тот берег. 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471990" cy="4456113"/>
          </a:xfrm>
        </p:spPr>
        <p:txBody>
          <a:bodyPr>
            <a:normAutofit fontScale="85000" lnSpcReduction="20000"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b="1" i="1" dirty="0" smtClean="0">
                <a:solidFill>
                  <a:srgbClr val="0000FF"/>
                </a:solidFill>
                <a:latin typeface="Georgia" pitchFamily="18" charset="0"/>
              </a:rPr>
              <a:t>Лодочная  база  находится  в  34,3 км от  вас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b="1" i="1" dirty="0" smtClean="0">
                <a:solidFill>
                  <a:srgbClr val="0000FF"/>
                </a:solidFill>
                <a:latin typeface="Georgia" pitchFamily="18" charset="0"/>
              </a:rPr>
              <a:t>вверх по реке. Скорость течения реки 1,3 км/ч.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b="1" i="1" dirty="0" smtClean="0">
                <a:solidFill>
                  <a:srgbClr val="0000FF"/>
                </a:solidFill>
                <a:latin typeface="Georgia" pitchFamily="18" charset="0"/>
              </a:rPr>
              <a:t>Чтобы до вас  добраться лодочник от базы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b="1" i="1" dirty="0" smtClean="0">
                <a:solidFill>
                  <a:srgbClr val="0000FF"/>
                </a:solidFill>
                <a:latin typeface="Georgia" pitchFamily="18" charset="0"/>
              </a:rPr>
              <a:t>должен плыть на лодке 3,5 ч.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b="1" i="1" dirty="0" smtClean="0">
                <a:solidFill>
                  <a:srgbClr val="0000FF"/>
                </a:solidFill>
                <a:latin typeface="Georgia" pitchFamily="18" charset="0"/>
              </a:rPr>
              <a:t>Найдите  собственную  скорость  лодки.</a:t>
            </a:r>
          </a:p>
          <a:p>
            <a:endParaRPr lang="ru-RU" dirty="0"/>
          </a:p>
        </p:txBody>
      </p:sp>
      <p:pic>
        <p:nvPicPr>
          <p:cNvPr id="9218" name="Picture 2" descr="C:\Documents and Settings\777\Рабочий стол\КОНКУРС\7938158_Aladdin75.gif"/>
          <p:cNvPicPr>
            <a:picLocks noChangeAspect="1" noChangeArrowheads="1"/>
          </p:cNvPicPr>
          <p:nvPr/>
        </p:nvPicPr>
        <p:blipFill>
          <a:blip r:embed="rId2"/>
          <a:srcRect b="2173"/>
          <a:stretch>
            <a:fillRect/>
          </a:stretch>
        </p:blipFill>
        <p:spPr bwMode="auto">
          <a:xfrm>
            <a:off x="5572132" y="1500174"/>
            <a:ext cx="2886075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728</Words>
  <Application>Microsoft Office PowerPoint</Application>
  <PresentationFormat>Экран (4:3)</PresentationFormat>
  <Paragraphs>106</Paragraphs>
  <Slides>18</Slides>
  <Notes>1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Формула</vt:lpstr>
      <vt:lpstr>Путешествие в сказку</vt:lpstr>
      <vt:lpstr>Слайд 2</vt:lpstr>
      <vt:lpstr>  </vt:lpstr>
      <vt:lpstr>Слайд 4</vt:lpstr>
      <vt:lpstr>Слайд 5</vt:lpstr>
      <vt:lpstr>В путь! Смотрите впереди я вижу Бабу Ягу и слышу её песню.</vt:lpstr>
      <vt:lpstr>Слайд 7</vt:lpstr>
      <vt:lpstr>Найдите  корень   уравнения:</vt:lpstr>
      <vt:lpstr>Ребята! Если вы поможете лодочнику узнать собственную скорость его лодки, то он перевезёт вас на тот берег.  </vt:lpstr>
      <vt:lpstr>Слайд 10</vt:lpstr>
      <vt:lpstr>Слайд 11</vt:lpstr>
      <vt:lpstr>Слайд 12</vt:lpstr>
      <vt:lpstr>Помогите  справиться  с  заданием:</vt:lpstr>
      <vt:lpstr>Слайд 14</vt:lpstr>
      <vt:lpstr>Вставьте  вместо * пропущенные цифры:</vt:lpstr>
      <vt:lpstr>Слайд 16</vt:lpstr>
      <vt:lpstr>Слайд 17</vt:lpstr>
      <vt:lpstr>Слайд 18</vt:lpstr>
    </vt:vector>
  </TitlesOfParts>
  <Company>OEM Customer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сказку</dc:title>
  <dc:creator>Corporate User</dc:creator>
  <cp:lastModifiedBy>Corporate User</cp:lastModifiedBy>
  <cp:revision>16</cp:revision>
  <dcterms:created xsi:type="dcterms:W3CDTF">2011-11-20T14:58:28Z</dcterms:created>
  <dcterms:modified xsi:type="dcterms:W3CDTF">2011-11-21T14:25:10Z</dcterms:modified>
</cp:coreProperties>
</file>