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0" r:id="rId2"/>
    <p:sldId id="299" r:id="rId3"/>
    <p:sldId id="301" r:id="rId4"/>
    <p:sldId id="281" r:id="rId5"/>
    <p:sldId id="261" r:id="rId6"/>
    <p:sldId id="302" r:id="rId7"/>
    <p:sldId id="308" r:id="rId8"/>
    <p:sldId id="309" r:id="rId9"/>
    <p:sldId id="304" r:id="rId10"/>
    <p:sldId id="305" r:id="rId11"/>
    <p:sldId id="306" r:id="rId12"/>
    <p:sldId id="307" r:id="rId13"/>
    <p:sldId id="312" r:id="rId14"/>
    <p:sldId id="297" r:id="rId15"/>
    <p:sldId id="310" r:id="rId16"/>
    <p:sldId id="311" r:id="rId17"/>
    <p:sldId id="295" r:id="rId18"/>
    <p:sldId id="296" r:id="rId19"/>
    <p:sldId id="263" r:id="rId20"/>
    <p:sldId id="265" r:id="rId21"/>
    <p:sldId id="291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0B0F0-5ACA-4888-9995-008272396A78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D62F2-7B09-47E2-9120-5EAFE1A17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B567F-4990-4025-941F-0DA7E51F77B2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CCA6-0613-4000-942C-A5774851A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3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71221" cy="3478386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2E33-D2A0-49BE-A2E2-682E48BFF741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418D-689A-4FC4-AED3-40E0AED30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2.xml"/><Relationship Id="rId7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pril2.exe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90;&#1077;&#1089;&#1090;.xl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24" y="571500"/>
            <a:ext cx="7715276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rgbClr val="C5FFFF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r>
              <a:rPr lang="ru-RU" sz="5000" dirty="0" smtClean="0">
                <a:solidFill>
                  <a:srgbClr val="C5FFFF"/>
                </a:solidFill>
                <a:latin typeface="Times New Roman" pitchFamily="18" charset="0"/>
                <a:cs typeface="Times New Roman" pitchFamily="18" charset="0"/>
              </a:rPr>
              <a:t>«Координатная плоскость</a:t>
            </a:r>
            <a:r>
              <a:rPr lang="ru-RU" sz="5000" b="1" dirty="0" smtClean="0">
                <a:solidFill>
                  <a:srgbClr val="C5FF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000" b="1" dirty="0">
              <a:solidFill>
                <a:srgbClr val="C5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330" y="28572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 класс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434" name="Picture 2" descr="K:\координатная плоскость\86806156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143248"/>
            <a:ext cx="2071701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6" name="Picture 56" descr="Остров сокровищ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1828800"/>
            <a:ext cx="4195762" cy="2819400"/>
          </a:xfrm>
          <a:prstGeom prst="rect">
            <a:avLst/>
          </a:prstGeo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543800" y="533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</a:rPr>
              <a:t>0,3</a:t>
            </a:r>
            <a:r>
              <a:rPr lang="ru-RU" sz="2400">
                <a:latin typeface="Times New Roman" pitchFamily="18" charset="0"/>
              </a:rPr>
              <a:t>; -0,4)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7543800" y="1371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(-</a:t>
            </a:r>
            <a:r>
              <a:rPr lang="en-US" sz="2400">
                <a:latin typeface="Times New Roman" pitchFamily="18" charset="0"/>
              </a:rPr>
              <a:t>0,</a:t>
            </a:r>
            <a:r>
              <a:rPr lang="ru-RU" sz="2400">
                <a:latin typeface="Times New Roman" pitchFamily="18" charset="0"/>
              </a:rPr>
              <a:t>1; -0,3)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7543800" y="2209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(-</a:t>
            </a:r>
            <a:r>
              <a:rPr lang="en-US" sz="2400">
                <a:latin typeface="Times New Roman" pitchFamily="18" charset="0"/>
              </a:rPr>
              <a:t>0,</a:t>
            </a:r>
            <a:r>
              <a:rPr lang="ru-RU" sz="2400">
                <a:latin typeface="Times New Roman" pitchFamily="18" charset="0"/>
              </a:rPr>
              <a:t>3; -0,1)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7543800" y="3048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</a:rPr>
              <a:t>0,</a:t>
            </a:r>
            <a:r>
              <a:rPr lang="ru-RU" sz="2400">
                <a:latin typeface="Times New Roman" pitchFamily="18" charset="0"/>
              </a:rPr>
              <a:t>2; 0,3)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7543800" y="3886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(-</a:t>
            </a:r>
            <a:r>
              <a:rPr lang="en-US" sz="2400" dirty="0">
                <a:latin typeface="Times New Roman" pitchFamily="18" charset="0"/>
              </a:rPr>
              <a:t>0,</a:t>
            </a:r>
            <a:r>
              <a:rPr lang="ru-RU" sz="2400" dirty="0">
                <a:latin typeface="Times New Roman" pitchFamily="18" charset="0"/>
              </a:rPr>
              <a:t>4; 0,3)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7543800" y="472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</a:rPr>
              <a:t>0,3</a:t>
            </a:r>
            <a:r>
              <a:rPr lang="ru-RU" sz="2400">
                <a:latin typeface="Times New Roman" pitchFamily="18" charset="0"/>
              </a:rPr>
              <a:t>; 0,2)</a:t>
            </a:r>
          </a:p>
        </p:txBody>
      </p:sp>
      <p:pic>
        <p:nvPicPr>
          <p:cNvPr id="40977" name="Picture 17" descr="ship_smal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81000"/>
            <a:ext cx="457200" cy="560388"/>
          </a:xfrm>
          <a:prstGeom prst="rect">
            <a:avLst/>
          </a:prstGeom>
          <a:noFill/>
        </p:spPr>
      </p:pic>
      <p:pic>
        <p:nvPicPr>
          <p:cNvPr id="40978" name="Picture 18" descr="ship_smal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192213"/>
            <a:ext cx="457200" cy="560387"/>
          </a:xfrm>
          <a:prstGeom prst="rect">
            <a:avLst/>
          </a:prstGeom>
          <a:noFill/>
        </p:spPr>
      </p:pic>
      <p:pic>
        <p:nvPicPr>
          <p:cNvPr id="40979" name="Picture 19" descr="ship_smal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030413"/>
            <a:ext cx="457200" cy="560387"/>
          </a:xfrm>
          <a:prstGeom prst="rect">
            <a:avLst/>
          </a:prstGeom>
          <a:noFill/>
        </p:spPr>
      </p:pic>
      <p:pic>
        <p:nvPicPr>
          <p:cNvPr id="40980" name="Picture 20" descr="ship_smal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68613"/>
            <a:ext cx="457200" cy="560387"/>
          </a:xfrm>
          <a:prstGeom prst="rect">
            <a:avLst/>
          </a:prstGeom>
          <a:noFill/>
        </p:spPr>
      </p:pic>
      <p:pic>
        <p:nvPicPr>
          <p:cNvPr id="40981" name="Picture 21" descr="ship_smal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706813"/>
            <a:ext cx="457200" cy="560387"/>
          </a:xfrm>
          <a:prstGeom prst="rect">
            <a:avLst/>
          </a:prstGeom>
          <a:noFill/>
        </p:spPr>
      </p:pic>
      <p:pic>
        <p:nvPicPr>
          <p:cNvPr id="40982" name="Picture 22" descr="ship_smal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545013"/>
            <a:ext cx="457200" cy="560387"/>
          </a:xfrm>
          <a:prstGeom prst="rect">
            <a:avLst/>
          </a:prstGeom>
          <a:noFill/>
        </p:spPr>
      </p:pic>
      <p:pic>
        <p:nvPicPr>
          <p:cNvPr id="40985" name="Picture 25" descr="netscap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6019800"/>
            <a:ext cx="609600" cy="609600"/>
          </a:xfrm>
          <a:prstGeom prst="rect">
            <a:avLst/>
          </a:prstGeom>
          <a:noFill/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0" y="381000"/>
            <a:ext cx="6527800" cy="5257800"/>
            <a:chOff x="16" y="240"/>
            <a:chExt cx="4112" cy="3312"/>
          </a:xfrm>
        </p:grpSpPr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1712" y="24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D37221"/>
                  </a:solidFill>
                  <a:latin typeface="Times New Roman" pitchFamily="18" charset="0"/>
                </a:rPr>
                <a:t>Y</a:t>
              </a:r>
              <a:endParaRPr lang="ru-RU" sz="2400">
                <a:solidFill>
                  <a:srgbClr val="D37221"/>
                </a:solidFill>
                <a:latin typeface="Times New Roman" pitchFamily="18" charset="0"/>
              </a:endParaRPr>
            </a:p>
          </p:txBody>
        </p:sp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3872" y="211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D37221"/>
                  </a:solidFill>
                  <a:latin typeface="Times New Roman" pitchFamily="18" charset="0"/>
                </a:rPr>
                <a:t>X</a:t>
              </a:r>
              <a:endParaRPr lang="ru-RU" sz="2400">
                <a:solidFill>
                  <a:srgbClr val="D37221"/>
                </a:solidFill>
                <a:latin typeface="Times New Roman" pitchFamily="18" charset="0"/>
              </a:endParaRPr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>
              <a:off x="2026" y="336"/>
              <a:ext cx="0" cy="3216"/>
            </a:xfrm>
            <a:prstGeom prst="line">
              <a:avLst/>
            </a:prstGeom>
            <a:noFill/>
            <a:ln w="57150">
              <a:solidFill>
                <a:srgbClr val="D3722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5" name="Text Box 45"/>
            <p:cNvSpPr txBox="1">
              <a:spLocks noChangeArrowheads="1"/>
            </p:cNvSpPr>
            <p:nvPr/>
          </p:nvSpPr>
          <p:spPr bwMode="auto">
            <a:xfrm>
              <a:off x="3632" y="2256"/>
              <a:ext cx="26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CA1002"/>
                  </a:solidFill>
                  <a:latin typeface="Times New Roman" pitchFamily="18" charset="0"/>
                </a:rPr>
                <a:t> 1</a:t>
              </a:r>
              <a:endParaRPr lang="ru-RU" sz="2400">
                <a:solidFill>
                  <a:srgbClr val="CA1002"/>
                </a:solidFill>
                <a:latin typeface="Times New Roman" pitchFamily="18" charset="0"/>
              </a:endParaRPr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>
              <a:off x="2938" y="1968"/>
              <a:ext cx="0" cy="192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202" y="1968"/>
              <a:ext cx="0" cy="192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8" name="Line 48"/>
            <p:cNvSpPr>
              <a:spLocks noChangeShapeType="1"/>
            </p:cNvSpPr>
            <p:nvPr/>
          </p:nvSpPr>
          <p:spPr bwMode="auto">
            <a:xfrm>
              <a:off x="3802" y="1968"/>
              <a:ext cx="0" cy="192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1498" y="991"/>
              <a:ext cx="362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CA1002"/>
                  </a:solidFill>
                  <a:latin typeface="Times New Roman" pitchFamily="18" charset="0"/>
                </a:rPr>
                <a:t> 0,5</a:t>
              </a:r>
              <a:endParaRPr lang="ru-RU" sz="2000">
                <a:solidFill>
                  <a:srgbClr val="CA1002"/>
                </a:solidFill>
                <a:latin typeface="Times New Roman" pitchFamily="18" charset="0"/>
              </a:endParaRPr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 flipH="1">
              <a:off x="1930" y="1152"/>
              <a:ext cx="192" cy="0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1" name="Text Box 51"/>
            <p:cNvSpPr txBox="1">
              <a:spLocks noChangeArrowheads="1"/>
            </p:cNvSpPr>
            <p:nvPr/>
          </p:nvSpPr>
          <p:spPr bwMode="auto">
            <a:xfrm>
              <a:off x="1450" y="2832"/>
              <a:ext cx="41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CA1002"/>
                  </a:solidFill>
                  <a:latin typeface="Times New Roman" pitchFamily="18" charset="0"/>
                </a:rPr>
                <a:t> -0,5</a:t>
              </a:r>
              <a:endParaRPr lang="ru-RU" sz="2000">
                <a:solidFill>
                  <a:srgbClr val="CA1002"/>
                </a:solidFill>
                <a:latin typeface="Times New Roman" pitchFamily="18" charset="0"/>
              </a:endParaRPr>
            </a:p>
          </p:txBody>
        </p:sp>
        <p:sp>
          <p:nvSpPr>
            <p:cNvPr id="41012" name="Line 52"/>
            <p:cNvSpPr>
              <a:spLocks noChangeShapeType="1"/>
            </p:cNvSpPr>
            <p:nvPr/>
          </p:nvSpPr>
          <p:spPr bwMode="auto">
            <a:xfrm flipH="1">
              <a:off x="1930" y="2976"/>
              <a:ext cx="192" cy="0"/>
            </a:xfrm>
            <a:prstGeom prst="line">
              <a:avLst/>
            </a:prstGeom>
            <a:noFill/>
            <a:ln w="57150">
              <a:solidFill>
                <a:srgbClr val="CA100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13" name="Text Box 53"/>
            <p:cNvSpPr txBox="1">
              <a:spLocks noChangeArrowheads="1"/>
            </p:cNvSpPr>
            <p:nvPr/>
          </p:nvSpPr>
          <p:spPr bwMode="auto">
            <a:xfrm>
              <a:off x="96" y="2256"/>
              <a:ext cx="33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CA1002"/>
                  </a:solidFill>
                  <a:latin typeface="Times New Roman" pitchFamily="18" charset="0"/>
                </a:rPr>
                <a:t> </a:t>
              </a:r>
              <a:r>
                <a:rPr lang="ru-RU" sz="2400">
                  <a:solidFill>
                    <a:srgbClr val="CA1002"/>
                  </a:solidFill>
                  <a:latin typeface="Times New Roman" pitchFamily="18" charset="0"/>
                </a:rPr>
                <a:t>-</a:t>
              </a:r>
              <a:r>
                <a:rPr lang="en-US" sz="2400">
                  <a:solidFill>
                    <a:srgbClr val="CA1002"/>
                  </a:solidFill>
                  <a:latin typeface="Times New Roman" pitchFamily="18" charset="0"/>
                </a:rPr>
                <a:t>1</a:t>
              </a:r>
              <a:endParaRPr lang="ru-RU" sz="2400">
                <a:solidFill>
                  <a:srgbClr val="CA1002"/>
                </a:solidFill>
                <a:latin typeface="Times New Roman" pitchFamily="18" charset="0"/>
              </a:endParaRPr>
            </a:p>
          </p:txBody>
        </p:sp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>
              <a:off x="16" y="2064"/>
              <a:ext cx="4112" cy="0"/>
            </a:xfrm>
            <a:prstGeom prst="line">
              <a:avLst/>
            </a:prstGeom>
            <a:noFill/>
            <a:ln w="57150">
              <a:solidFill>
                <a:srgbClr val="D3722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015" name="Picture 55" descr="Сетка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908050"/>
            <a:ext cx="5807075" cy="4378325"/>
          </a:xfrm>
          <a:prstGeom prst="rect">
            <a:avLst/>
          </a:prstGeom>
          <a:noFill/>
        </p:spPr>
      </p:pic>
      <p:sp>
        <p:nvSpPr>
          <p:cNvPr id="41018" name="Oval 58"/>
          <p:cNvSpPr>
            <a:spLocks noChangeArrowheads="1"/>
          </p:cNvSpPr>
          <p:nvPr/>
        </p:nvSpPr>
        <p:spPr bwMode="auto">
          <a:xfrm>
            <a:off x="3978275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1019" name="Oval 59"/>
          <p:cNvSpPr>
            <a:spLocks noChangeArrowheads="1"/>
          </p:cNvSpPr>
          <p:nvPr/>
        </p:nvSpPr>
        <p:spPr bwMode="auto">
          <a:xfrm>
            <a:off x="1920875" y="22860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auto">
          <a:xfrm>
            <a:off x="2759075" y="39624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1768475" y="3124200"/>
            <a:ext cx="0" cy="304800"/>
          </a:xfrm>
          <a:prstGeom prst="line">
            <a:avLst/>
          </a:prstGeom>
          <a:noFill/>
          <a:ln w="57150">
            <a:solidFill>
              <a:srgbClr val="CA100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022" name="Picture 62" descr="shi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28600"/>
            <a:ext cx="989013" cy="1001713"/>
          </a:xfrm>
          <a:prstGeom prst="rect">
            <a:avLst/>
          </a:prstGeom>
          <a:noFill/>
        </p:spPr>
      </p:pic>
      <p:sp>
        <p:nvSpPr>
          <p:cNvPr id="41023" name="WordArt 63"/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2209800" cy="30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Если нашел три клада</a:t>
            </a:r>
          </a:p>
          <a:p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щелкни на картинку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8" grpId="0" animBg="1"/>
      <p:bldP spid="41019" grpId="0" animBg="1"/>
      <p:bldP spid="410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aras_tript0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WordArt 3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24075" y="1557338"/>
            <a:ext cx="5884863" cy="31067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5BBDCD"/>
                    </a:gs>
                    <a:gs pos="50000">
                      <a:schemeClr val="bg1"/>
                    </a:gs>
                    <a:gs pos="100000">
                      <a:srgbClr val="5BBDCD"/>
                    </a:gs>
                  </a:gsLst>
                  <a:lin ang="5400000" scaled="1"/>
                </a:gradFill>
                <a:latin typeface="Impact"/>
              </a:rPr>
              <a:t>ВЕРНО!!!</a:t>
            </a:r>
          </a:p>
        </p:txBody>
      </p:sp>
      <p:sp>
        <p:nvSpPr>
          <p:cNvPr id="41988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0" y="5791200"/>
            <a:ext cx="1571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  <a:hlinkClick r:id="rId5" action="ppaction://hlinksldjump"/>
              </a:rPr>
              <a:t>НАЗАД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o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WordArt 3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2349500"/>
            <a:ext cx="7291387" cy="2613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atin typeface="Impact"/>
              </a:rPr>
              <a:t>Тебе не повезло !!!</a:t>
            </a:r>
          </a:p>
        </p:txBody>
      </p:sp>
      <p:sp>
        <p:nvSpPr>
          <p:cNvPr id="43012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15200" y="4419600"/>
            <a:ext cx="1571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  <a:hlinkClick r:id="rId5" action="ppaction://hlinksldjump"/>
              </a:rPr>
              <a:t>НАЗАД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706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1147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3850" y="34290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водолей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484313"/>
            <a:ext cx="12969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8316913" y="191611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лев</a:t>
            </a:r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76250"/>
            <a:ext cx="119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7308850" y="6921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рак</a:t>
            </a:r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4581525"/>
            <a:ext cx="14398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55650" y="49418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козерог</a:t>
            </a:r>
          </a:p>
        </p:txBody>
      </p:sp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33375"/>
            <a:ext cx="1077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572000" y="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близнецы</a:t>
            </a:r>
          </a:p>
        </p:txBody>
      </p:sp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4538" y="260350"/>
            <a:ext cx="996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411413" y="26035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телец</a:t>
            </a:r>
          </a:p>
        </p:txBody>
      </p:sp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5157788"/>
            <a:ext cx="11461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268538" y="6092825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стрелец</a:t>
            </a:r>
          </a:p>
        </p:txBody>
      </p:sp>
      <p:pic>
        <p:nvPicPr>
          <p:cNvPr id="50196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836613"/>
            <a:ext cx="14398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755650" y="112553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овен</a:t>
            </a:r>
          </a:p>
        </p:txBody>
      </p:sp>
      <p:pic>
        <p:nvPicPr>
          <p:cNvPr id="50198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8888" y="1989138"/>
            <a:ext cx="16557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468313" y="2205038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рыбы</a:t>
            </a:r>
          </a:p>
        </p:txBody>
      </p:sp>
      <p:pic>
        <p:nvPicPr>
          <p:cNvPr id="50200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950" y="2781300"/>
            <a:ext cx="9620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8027988" y="35734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дева</a:t>
            </a:r>
          </a:p>
        </p:txBody>
      </p:sp>
      <p:pic>
        <p:nvPicPr>
          <p:cNvPr id="50202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7763" y="4437063"/>
            <a:ext cx="12954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7524750" y="50847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весы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5148263" y="61658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скорпион</a:t>
            </a:r>
          </a:p>
        </p:txBody>
      </p:sp>
      <p:pic>
        <p:nvPicPr>
          <p:cNvPr id="50205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4724400"/>
            <a:ext cx="13763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5" grpId="0"/>
      <p:bldP spid="50187" grpId="0"/>
      <p:bldP spid="50189" grpId="0"/>
      <p:bldP spid="50191" grpId="0"/>
      <p:bldP spid="50193" grpId="0"/>
      <p:bldP spid="50195" grpId="0"/>
      <p:bldP spid="50197" grpId="0"/>
      <p:bldP spid="50199" grpId="0"/>
      <p:bldP spid="50201" grpId="0"/>
      <p:bldP spid="50203" grpId="0"/>
      <p:bldP spid="502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Большая медведица</a:t>
            </a:r>
            <a:endParaRPr lang="ru-RU" dirty="0"/>
          </a:p>
        </p:txBody>
      </p:sp>
      <p:pic>
        <p:nvPicPr>
          <p:cNvPr id="16389" name="Picture 5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424863" cy="457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Семь </a:t>
            </a:r>
            <a:r>
              <a:rPr lang="ru-RU" sz="3200" dirty="0"/>
              <a:t>ярких звезд созвездия Большой Медведицы</a:t>
            </a:r>
          </a:p>
        </p:txBody>
      </p:sp>
      <p:pic>
        <p:nvPicPr>
          <p:cNvPr id="20486" name="Picture 6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8064500" cy="4478337"/>
          </a:xfrm>
          <a:prstGeom prst="rect">
            <a:avLst/>
          </a:prstGeom>
          <a:noFill/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27088" y="3860800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F3300"/>
                </a:solidFill>
              </a:rPr>
              <a:t>Бенетнаш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195513" y="2276475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3300"/>
                </a:solidFill>
              </a:rPr>
              <a:t>Мицар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419475" y="3778250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3300"/>
                </a:solidFill>
              </a:rPr>
              <a:t>Алиот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859338" y="292417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3300"/>
                </a:solidFill>
              </a:rPr>
              <a:t>Мегрец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076825" y="5075238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3300"/>
                </a:solidFill>
              </a:rPr>
              <a:t>Фекда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164388" y="4221163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3300"/>
                </a:solidFill>
              </a:rPr>
              <a:t>    Мерак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092950" y="24098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3300"/>
                </a:solidFill>
              </a:rPr>
              <a:t>Дубхе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900113" y="260350"/>
            <a:ext cx="77771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/>
              <a:t>Большая Медведица</a:t>
            </a:r>
            <a:endParaRPr lang="ru-RU" sz="2800"/>
          </a:p>
          <a:p>
            <a:pPr algn="ctr"/>
            <a:r>
              <a:rPr lang="ru-RU" sz="2800"/>
              <a:t>А(1; 1), В(0,8; 1,7), С(1,7; 2,2), </a:t>
            </a:r>
            <a:r>
              <a:rPr lang="en-US" sz="2800"/>
              <a:t>D</a:t>
            </a:r>
            <a:r>
              <a:rPr lang="ru-RU" sz="2800"/>
              <a:t>(2,1; 1,7), Е(2,8; 1,8)   </a:t>
            </a:r>
            <a:r>
              <a:rPr lang="en-US" sz="2800"/>
              <a:t>F</a:t>
            </a:r>
            <a:r>
              <a:rPr lang="ru-RU" sz="2800"/>
              <a:t>(3,4; 1,7), К(4; 2,2) Соединить точки </a:t>
            </a:r>
            <a:r>
              <a:rPr lang="en-US" sz="2800" i="1"/>
              <a:t>D</a:t>
            </a:r>
            <a:r>
              <a:rPr lang="ru-RU" sz="2800" i="1"/>
              <a:t> и А. Согласно греческому мифу это созвездие олицетворяет прекрасную нимфу Каллисто, превращенную Зевсом в Медведицу, чтобы спасти ее от мести Геры</a:t>
            </a:r>
            <a:r>
              <a:rPr lang="ru-RU" sz="2800"/>
              <a:t> </a:t>
            </a: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357562"/>
            <a:ext cx="4679950" cy="3249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dirty="0"/>
              <a:t>	Итак, в результате получается модель карты </a:t>
            </a:r>
            <a:r>
              <a:rPr lang="ru-RU" dirty="0" smtClean="0"/>
              <a:t>созвездий звездного </a:t>
            </a:r>
            <a:r>
              <a:rPr lang="ru-RU" dirty="0"/>
              <a:t>неба, выполненная коллективно. Теперь учащиеся обмениваются сведениями, которые они узнали о созвездиях.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Критерии оценки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05000"/>
            <a:ext cx="8488362" cy="4191000"/>
          </a:xfrm>
        </p:spPr>
        <p:txBody>
          <a:bodyPr/>
          <a:lstStyle/>
          <a:p>
            <a:pPr marL="1800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66"/>
                </a:solidFill>
              </a:rPr>
              <a:t>«5» - я знаю и умею применять алгоритм нахождения точек на координатной плоскости и алгоритм построения точек на координатной плоскости;</a:t>
            </a:r>
          </a:p>
          <a:p>
            <a:pPr marL="1800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6600"/>
                </a:solidFill>
              </a:rPr>
              <a:t>«4» - я знаю и умею применять алгоритм нахождения точек на координатной плоскости и алгоритм построения точек на координатной плоскости, но ещё допускаю ошибки;</a:t>
            </a:r>
          </a:p>
          <a:p>
            <a:pPr marL="1800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«3» – у меня остались неразрешенные вопросы.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Критерии оценки знаний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05000"/>
            <a:ext cx="8488362" cy="4191000"/>
          </a:xfrm>
        </p:spPr>
        <p:txBody>
          <a:bodyPr/>
          <a:lstStyle/>
          <a:p>
            <a:pPr marL="1800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66"/>
                </a:solidFill>
              </a:rPr>
              <a:t>«5» - я знаю и умею применять алгоритм нахождения точек на координатной плоскости и алгоритм построения точек на координатной плоскости;</a:t>
            </a:r>
          </a:p>
          <a:p>
            <a:pPr marL="1800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6600"/>
                </a:solidFill>
              </a:rPr>
              <a:t>«4» - я знаю и умею применять алгоритм нахождения точек на координатной плоскости и алгоритм построения точек на координатной плоскости, но ещё допускаю ошибки;</a:t>
            </a:r>
          </a:p>
          <a:p>
            <a:pPr marL="1800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«3» – у меня остались неразрешенные вопросы.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7"/>
          <p:cNvSpPr txBox="1">
            <a:spLocks noChangeArrowheads="1"/>
          </p:cNvSpPr>
          <p:nvPr/>
        </p:nvSpPr>
        <p:spPr bwMode="auto">
          <a:xfrm>
            <a:off x="1332001" y="1355183"/>
            <a:ext cx="6026400" cy="16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2500" b="1" dirty="0">
                <a:solidFill>
                  <a:srgbClr val="000099"/>
                </a:solidFill>
              </a:rPr>
              <a:t>Домашнее задание</a:t>
            </a:r>
          </a:p>
          <a:p>
            <a:pPr algn="ctr"/>
            <a:endParaRPr lang="ru-RU" sz="2500" b="1" dirty="0">
              <a:solidFill>
                <a:srgbClr val="000099"/>
              </a:solidFill>
            </a:endParaRPr>
          </a:p>
          <a:p>
            <a:pPr algn="ctr"/>
            <a:r>
              <a:rPr lang="ru-RU" sz="2500" b="1" dirty="0" smtClean="0">
                <a:solidFill>
                  <a:srgbClr val="000099"/>
                </a:solidFill>
              </a:rPr>
              <a:t>Найти миф или легенду о своём созвездии.</a:t>
            </a:r>
            <a:endParaRPr lang="ru-RU" sz="2500" b="1" dirty="0">
              <a:solidFill>
                <a:srgbClr val="000099"/>
              </a:solidFill>
            </a:endParaRPr>
          </a:p>
        </p:txBody>
      </p:sp>
      <p:pic>
        <p:nvPicPr>
          <p:cNvPr id="6147" name="Picture 2" descr="D:\Мои документы\Мои рисунки\Разное\1066a7d0da686cbfb18eb65d31fb94a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000" y="4141875"/>
            <a:ext cx="1512000" cy="151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D:\Мои документы\Мои документы из ПК\Мои рисунки\Изображения\book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201" y="4141875"/>
            <a:ext cx="1789920" cy="13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D:\Мои документы\Мои рисунки\Разное\4de2d53ee9bc2a310f25ac702819b0a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00" y="253467"/>
            <a:ext cx="907200" cy="95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D:\Мои документы\Мои рисунки\Разное\982a914806469e3def4a3f6a7442784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7600" y="5891659"/>
            <a:ext cx="1166400" cy="7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Звёзды </a:t>
            </a:r>
            <a:r>
              <a:rPr lang="ru-RU" sz="5400" b="1" dirty="0" smtClean="0">
                <a:solidFill>
                  <a:srgbClr val="00B0F0"/>
                </a:solidFill>
              </a:rPr>
              <a:t>советуют:</a:t>
            </a:r>
            <a:endParaRPr lang="ru-RU" sz="5400" b="1" dirty="0">
              <a:solidFill>
                <a:srgbClr val="00B0F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5400" b="1" dirty="0"/>
              <a:t>  </a:t>
            </a:r>
            <a:r>
              <a:rPr lang="ru-RU" sz="5400" b="1" dirty="0">
                <a:solidFill>
                  <a:srgbClr val="0070C0"/>
                </a:solidFill>
              </a:rPr>
              <a:t>Дерзайте и будущее будет вашим. Звёзды всегда на стороне весёлых и находчивых. </a:t>
            </a:r>
          </a:p>
        </p:txBody>
      </p:sp>
      <p:sp>
        <p:nvSpPr>
          <p:cNvPr id="4" name="Стрелка вправо с вырезом 3">
            <a:hlinkClick r:id="rId3" action="ppaction://hlinkfile"/>
          </p:cNvPr>
          <p:cNvSpPr/>
          <p:nvPr/>
        </p:nvSpPr>
        <p:spPr>
          <a:xfrm>
            <a:off x="6858016" y="6215082"/>
            <a:ext cx="1143008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j028524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4679950" cy="14843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урок!!!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9" descr="Рисунок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4313"/>
            <a:ext cx="90233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8786813" y="785813"/>
            <a:ext cx="357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libri" pitchFamily="34" charset="0"/>
              </a:rPr>
              <a:t>20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88063" y="214313"/>
          <a:ext cx="2340932" cy="2313432"/>
        </p:xfrm>
        <a:graphic>
          <a:graphicData uri="http://schemas.openxmlformats.org/drawingml/2006/table">
            <a:tbl>
              <a:tblPr/>
              <a:tblGrid>
                <a:gridCol w="212812"/>
                <a:gridCol w="212812"/>
                <a:gridCol w="212812"/>
                <a:gridCol w="212812"/>
                <a:gridCol w="212812"/>
                <a:gridCol w="212812"/>
                <a:gridCol w="212812"/>
                <a:gridCol w="212812"/>
                <a:gridCol w="212812"/>
                <a:gridCol w="212812"/>
                <a:gridCol w="212812"/>
              </a:tblGrid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ааа000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1785938"/>
            <a:ext cx="7810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37" name="Рисунок 10" descr="Рисунок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527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38" name="Рисунок 12" descr="Рисунок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9425" y="2500313"/>
            <a:ext cx="73945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39" name="Рисунок 11" descr="Рисунок1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0"/>
            <a:ext cx="22383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534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93"/>
              </a:solidFill>
              <a:latin typeface="Arial"/>
              <a:cs typeface="Arial"/>
            </a:endParaRPr>
          </a:p>
        </p:txBody>
      </p:sp>
      <p:sp>
        <p:nvSpPr>
          <p:cNvPr id="25603" name="Содержимое 2"/>
          <p:cNvSpPr>
            <a:spLocks/>
          </p:cNvSpPr>
          <p:nvPr/>
        </p:nvSpPr>
        <p:spPr bwMode="auto">
          <a:xfrm>
            <a:off x="457200" y="6643688"/>
            <a:ext cx="8229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320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609600"/>
            <a:ext cx="8763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Какие из этих прямых не образуют координатную плоскость?</a:t>
            </a:r>
            <a:b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sz="36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Группа 33"/>
          <p:cNvGrpSpPr>
            <a:grpSpLocks/>
          </p:cNvGrpSpPr>
          <p:nvPr/>
        </p:nvGrpSpPr>
        <p:grpSpPr bwMode="auto">
          <a:xfrm>
            <a:off x="762000" y="2895600"/>
            <a:ext cx="990600" cy="1295400"/>
            <a:chOff x="990600" y="4495800"/>
            <a:chExt cx="990600" cy="1295400"/>
          </a:xfrm>
        </p:grpSpPr>
        <p:cxnSp>
          <p:nvCxnSpPr>
            <p:cNvPr id="25629" name="Прямая со стрелкой 12"/>
            <p:cNvCxnSpPr>
              <a:cxnSpLocks noChangeShapeType="1"/>
            </p:cNvCxnSpPr>
            <p:nvPr/>
          </p:nvCxnSpPr>
          <p:spPr bwMode="auto">
            <a:xfrm rot="5400000" flipH="1" flipV="1">
              <a:off x="952500" y="4533900"/>
              <a:ext cx="1066800" cy="990600"/>
            </a:xfrm>
            <a:prstGeom prst="straightConnector1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 type="arrow" w="med" len="med"/>
            </a:ln>
          </p:spPr>
        </p:cxnSp>
        <p:cxnSp>
          <p:nvCxnSpPr>
            <p:cNvPr id="25630" name="Прямая со стрелкой 14"/>
            <p:cNvCxnSpPr>
              <a:cxnSpLocks noChangeShapeType="1"/>
            </p:cNvCxnSpPr>
            <p:nvPr/>
          </p:nvCxnSpPr>
          <p:spPr bwMode="auto">
            <a:xfrm rot="16200000" flipV="1">
              <a:off x="800100" y="4686300"/>
              <a:ext cx="1295400" cy="914400"/>
            </a:xfrm>
            <a:prstGeom prst="straightConnector1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25606" name="Прямая со стрелкой 16"/>
          <p:cNvCxnSpPr>
            <a:cxnSpLocks noChangeShapeType="1"/>
          </p:cNvCxnSpPr>
          <p:nvPr/>
        </p:nvCxnSpPr>
        <p:spPr bwMode="auto">
          <a:xfrm rot="5400000" flipH="1" flipV="1">
            <a:off x="2020094" y="5218906"/>
            <a:ext cx="1295400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5607" name="Прямая со стрелкой 20"/>
          <p:cNvCxnSpPr>
            <a:cxnSpLocks noChangeShapeType="1"/>
          </p:cNvCxnSpPr>
          <p:nvPr/>
        </p:nvCxnSpPr>
        <p:spPr bwMode="auto">
          <a:xfrm rot="5400000" flipH="1" flipV="1">
            <a:off x="3772694" y="3771106"/>
            <a:ext cx="1295400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5608" name="Прямая со стрелкой 22"/>
          <p:cNvCxnSpPr>
            <a:cxnSpLocks noChangeShapeType="1"/>
          </p:cNvCxnSpPr>
          <p:nvPr/>
        </p:nvCxnSpPr>
        <p:spPr bwMode="auto">
          <a:xfrm>
            <a:off x="3810000" y="3810000"/>
            <a:ext cx="1371600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5609" name="Прямая со стрелкой 18"/>
          <p:cNvCxnSpPr>
            <a:cxnSpLocks noChangeShapeType="1"/>
          </p:cNvCxnSpPr>
          <p:nvPr/>
        </p:nvCxnSpPr>
        <p:spPr bwMode="auto">
          <a:xfrm rot="10800000">
            <a:off x="1981200" y="5257800"/>
            <a:ext cx="1219200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5610" name="Прямая со стрелкой 24"/>
          <p:cNvCxnSpPr>
            <a:cxnSpLocks noChangeShapeType="1"/>
          </p:cNvCxnSpPr>
          <p:nvPr/>
        </p:nvCxnSpPr>
        <p:spPr bwMode="auto">
          <a:xfrm>
            <a:off x="5410200" y="5410200"/>
            <a:ext cx="1447800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5611" name="Прямая со стрелкой 26"/>
          <p:cNvCxnSpPr>
            <a:cxnSpLocks noChangeShapeType="1"/>
          </p:cNvCxnSpPr>
          <p:nvPr/>
        </p:nvCxnSpPr>
        <p:spPr bwMode="auto">
          <a:xfrm rot="5400000" flipH="1" flipV="1">
            <a:off x="5372100" y="4838700"/>
            <a:ext cx="1371600" cy="685800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5612" name="Прямая со стрелкой 29"/>
          <p:cNvCxnSpPr>
            <a:cxnSpLocks noChangeShapeType="1"/>
          </p:cNvCxnSpPr>
          <p:nvPr/>
        </p:nvCxnSpPr>
        <p:spPr bwMode="auto">
          <a:xfrm rot="5400000" flipH="1" flipV="1">
            <a:off x="7430294" y="3618706"/>
            <a:ext cx="1600200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25613" name="Прямая со стрелкой 31"/>
          <p:cNvCxnSpPr>
            <a:cxnSpLocks noChangeShapeType="1"/>
          </p:cNvCxnSpPr>
          <p:nvPr/>
        </p:nvCxnSpPr>
        <p:spPr bwMode="auto">
          <a:xfrm>
            <a:off x="7620000" y="3886200"/>
            <a:ext cx="1295400" cy="1588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457200" y="4114800"/>
            <a:ext cx="3508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</a:t>
            </a:r>
          </a:p>
        </p:txBody>
      </p:sp>
      <p:sp>
        <p:nvSpPr>
          <p:cNvPr id="25615" name="TextBox 43"/>
          <p:cNvSpPr txBox="1">
            <a:spLocks noChangeArrowheads="1"/>
          </p:cNvSpPr>
          <p:nvPr/>
        </p:nvSpPr>
        <p:spPr bwMode="auto">
          <a:xfrm>
            <a:off x="2209800" y="6096000"/>
            <a:ext cx="41592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Б </a:t>
            </a:r>
          </a:p>
        </p:txBody>
      </p:sp>
      <p:sp>
        <p:nvSpPr>
          <p:cNvPr id="25616" name="TextBox 44"/>
          <p:cNvSpPr txBox="1">
            <a:spLocks noChangeArrowheads="1"/>
          </p:cNvSpPr>
          <p:nvPr/>
        </p:nvSpPr>
        <p:spPr bwMode="auto">
          <a:xfrm>
            <a:off x="4038600" y="4343400"/>
            <a:ext cx="381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</a:t>
            </a:r>
            <a:r>
              <a:rPr lang="ru-RU"/>
              <a:t> </a:t>
            </a:r>
          </a:p>
        </p:txBody>
      </p:sp>
      <p:sp>
        <p:nvSpPr>
          <p:cNvPr id="25617" name="TextBox 45"/>
          <p:cNvSpPr txBox="1">
            <a:spLocks noChangeArrowheads="1"/>
          </p:cNvSpPr>
          <p:nvPr/>
        </p:nvSpPr>
        <p:spPr bwMode="auto">
          <a:xfrm>
            <a:off x="5867400" y="6096000"/>
            <a:ext cx="3810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Г</a:t>
            </a:r>
            <a:r>
              <a:rPr lang="ru-RU"/>
              <a:t> </a:t>
            </a:r>
          </a:p>
        </p:txBody>
      </p:sp>
      <p:sp>
        <p:nvSpPr>
          <p:cNvPr id="25618" name="TextBox 46"/>
          <p:cNvSpPr txBox="1">
            <a:spLocks noChangeArrowheads="1"/>
          </p:cNvSpPr>
          <p:nvPr/>
        </p:nvSpPr>
        <p:spPr bwMode="auto">
          <a:xfrm>
            <a:off x="8458200" y="4572000"/>
            <a:ext cx="4143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 </a:t>
            </a:r>
          </a:p>
        </p:txBody>
      </p:sp>
      <p:sp>
        <p:nvSpPr>
          <p:cNvPr id="25619" name="TextBox 47"/>
          <p:cNvSpPr txBox="1">
            <a:spLocks noChangeArrowheads="1"/>
          </p:cNvSpPr>
          <p:nvPr/>
        </p:nvSpPr>
        <p:spPr bwMode="auto">
          <a:xfrm>
            <a:off x="457200" y="2743200"/>
            <a:ext cx="403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Х </a:t>
            </a:r>
          </a:p>
        </p:txBody>
      </p:sp>
      <p:sp>
        <p:nvSpPr>
          <p:cNvPr id="25620" name="Прямоугольник 48"/>
          <p:cNvSpPr>
            <a:spLocks noChangeArrowheads="1"/>
          </p:cNvSpPr>
          <p:nvPr/>
        </p:nvSpPr>
        <p:spPr bwMode="auto">
          <a:xfrm>
            <a:off x="1752600" y="4876800"/>
            <a:ext cx="273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Х</a:t>
            </a:r>
            <a:endParaRPr lang="ru-RU"/>
          </a:p>
        </p:txBody>
      </p:sp>
      <p:sp>
        <p:nvSpPr>
          <p:cNvPr id="25621" name="Прямоугольник 49"/>
          <p:cNvSpPr>
            <a:spLocks noChangeArrowheads="1"/>
          </p:cNvSpPr>
          <p:nvPr/>
        </p:nvSpPr>
        <p:spPr bwMode="auto">
          <a:xfrm>
            <a:off x="4387850" y="2743200"/>
            <a:ext cx="48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Х</a:t>
            </a:r>
            <a:endParaRPr lang="ru-RU"/>
          </a:p>
        </p:txBody>
      </p:sp>
      <p:sp>
        <p:nvSpPr>
          <p:cNvPr id="25622" name="Прямоугольник 50"/>
          <p:cNvSpPr>
            <a:spLocks noChangeArrowheads="1"/>
          </p:cNvSpPr>
          <p:nvPr/>
        </p:nvSpPr>
        <p:spPr bwMode="auto">
          <a:xfrm>
            <a:off x="6705600" y="54102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25623" name="Прямоугольник 51"/>
          <p:cNvSpPr>
            <a:spLocks noChangeArrowheads="1"/>
          </p:cNvSpPr>
          <p:nvPr/>
        </p:nvSpPr>
        <p:spPr bwMode="auto">
          <a:xfrm>
            <a:off x="8610600" y="40386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25624" name="TextBox 52"/>
          <p:cNvSpPr txBox="1">
            <a:spLocks noChangeArrowheads="1"/>
          </p:cNvSpPr>
          <p:nvPr/>
        </p:nvSpPr>
        <p:spPr bwMode="auto">
          <a:xfrm>
            <a:off x="1905000" y="2819400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 </a:t>
            </a:r>
          </a:p>
        </p:txBody>
      </p:sp>
      <p:sp>
        <p:nvSpPr>
          <p:cNvPr id="25625" name="Прямоугольник 53"/>
          <p:cNvSpPr>
            <a:spLocks noChangeArrowheads="1"/>
          </p:cNvSpPr>
          <p:nvPr/>
        </p:nvSpPr>
        <p:spPr bwMode="auto">
          <a:xfrm>
            <a:off x="5105400" y="3429000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У </a:t>
            </a:r>
          </a:p>
        </p:txBody>
      </p:sp>
      <p:sp>
        <p:nvSpPr>
          <p:cNvPr id="25626" name="Прямоугольник 54"/>
          <p:cNvSpPr>
            <a:spLocks noChangeArrowheads="1"/>
          </p:cNvSpPr>
          <p:nvPr/>
        </p:nvSpPr>
        <p:spPr bwMode="auto">
          <a:xfrm>
            <a:off x="6400800" y="4343400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У </a:t>
            </a:r>
          </a:p>
        </p:txBody>
      </p:sp>
      <p:sp>
        <p:nvSpPr>
          <p:cNvPr id="25627" name="Прямоугольник 55"/>
          <p:cNvSpPr>
            <a:spLocks noChangeArrowheads="1"/>
          </p:cNvSpPr>
          <p:nvPr/>
        </p:nvSpPr>
        <p:spPr bwMode="auto">
          <a:xfrm>
            <a:off x="2819400" y="4495800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У </a:t>
            </a:r>
          </a:p>
        </p:txBody>
      </p:sp>
      <p:sp>
        <p:nvSpPr>
          <p:cNvPr id="25628" name="Прямоугольник 56"/>
          <p:cNvSpPr>
            <a:spLocks noChangeArrowheads="1"/>
          </p:cNvSpPr>
          <p:nvPr/>
        </p:nvSpPr>
        <p:spPr bwMode="auto">
          <a:xfrm>
            <a:off x="7772400" y="2667000"/>
            <a:ext cx="36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3851275" y="32575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3132138" y="32591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2411413" y="32607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692275" y="3248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10"/>
          <p:cNvSpPr>
            <a:spLocks noChangeShapeType="1"/>
          </p:cNvSpPr>
          <p:nvPr/>
        </p:nvSpPr>
        <p:spPr bwMode="auto">
          <a:xfrm>
            <a:off x="971550" y="32781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250825" y="3248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5292725" y="32670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6011863" y="3248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>
            <a:off x="6732588" y="3248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5"/>
          <p:cNvSpPr>
            <a:spLocks noChangeShapeType="1"/>
          </p:cNvSpPr>
          <p:nvPr/>
        </p:nvSpPr>
        <p:spPr bwMode="auto">
          <a:xfrm>
            <a:off x="7451725" y="3248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6"/>
          <p:cNvSpPr>
            <a:spLocks noChangeShapeType="1"/>
          </p:cNvSpPr>
          <p:nvPr/>
        </p:nvSpPr>
        <p:spPr bwMode="auto">
          <a:xfrm>
            <a:off x="8172450" y="3248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 rot="-5400000">
            <a:off x="4571207" y="2528093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 rot="-5400000">
            <a:off x="4571207" y="180895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 rot="-5400000">
            <a:off x="4571207" y="108823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Line 22"/>
          <p:cNvSpPr>
            <a:spLocks noChangeShapeType="1"/>
          </p:cNvSpPr>
          <p:nvPr/>
        </p:nvSpPr>
        <p:spPr bwMode="auto">
          <a:xfrm rot="-5400000">
            <a:off x="4571207" y="369093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3" name="Line 23"/>
          <p:cNvSpPr>
            <a:spLocks noChangeShapeType="1"/>
          </p:cNvSpPr>
          <p:nvPr/>
        </p:nvSpPr>
        <p:spPr bwMode="auto">
          <a:xfrm rot="-5400000">
            <a:off x="4626769" y="3969544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4"/>
          <p:cNvSpPr>
            <a:spLocks noChangeShapeType="1"/>
          </p:cNvSpPr>
          <p:nvPr/>
        </p:nvSpPr>
        <p:spPr bwMode="auto">
          <a:xfrm rot="-5400000">
            <a:off x="4571207" y="468868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5" name="Line 25"/>
          <p:cNvSpPr>
            <a:spLocks noChangeShapeType="1"/>
          </p:cNvSpPr>
          <p:nvPr/>
        </p:nvSpPr>
        <p:spPr bwMode="auto">
          <a:xfrm rot="-5400000">
            <a:off x="4571207" y="6128543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 rot="-5400000">
            <a:off x="4607719" y="5409407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7" name="Text Box 27"/>
          <p:cNvSpPr txBox="1">
            <a:spLocks noChangeArrowheads="1"/>
          </p:cNvSpPr>
          <p:nvPr/>
        </p:nvSpPr>
        <p:spPr bwMode="auto">
          <a:xfrm>
            <a:off x="8820150" y="3644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х</a:t>
            </a:r>
          </a:p>
        </p:txBody>
      </p:sp>
      <p:sp>
        <p:nvSpPr>
          <p:cNvPr id="6168" name="Text Box 28"/>
          <p:cNvSpPr txBox="1">
            <a:spLocks noChangeArrowheads="1"/>
          </p:cNvSpPr>
          <p:nvPr/>
        </p:nvSpPr>
        <p:spPr bwMode="auto">
          <a:xfrm>
            <a:off x="4103688" y="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>
            <a:off x="4498975" y="3355975"/>
            <a:ext cx="144463" cy="144463"/>
          </a:xfrm>
          <a:prstGeom prst="flowChartConnector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0" name="Text Box 30"/>
          <p:cNvSpPr txBox="1">
            <a:spLocks noChangeArrowheads="1"/>
          </p:cNvSpPr>
          <p:nvPr/>
        </p:nvSpPr>
        <p:spPr bwMode="auto">
          <a:xfrm>
            <a:off x="5076825" y="36449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6171" name="Text Box 31"/>
          <p:cNvSpPr txBox="1">
            <a:spLocks noChangeArrowheads="1"/>
          </p:cNvSpPr>
          <p:nvPr/>
        </p:nvSpPr>
        <p:spPr bwMode="auto">
          <a:xfrm>
            <a:off x="4787900" y="256540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6172" name="Text Box 32"/>
          <p:cNvSpPr txBox="1">
            <a:spLocks noChangeArrowheads="1"/>
          </p:cNvSpPr>
          <p:nvPr/>
        </p:nvSpPr>
        <p:spPr bwMode="auto">
          <a:xfrm>
            <a:off x="6732588" y="242093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ось  абсцисс</a:t>
            </a:r>
          </a:p>
        </p:txBody>
      </p:sp>
      <p:sp>
        <p:nvSpPr>
          <p:cNvPr id="6173" name="Text Box 33"/>
          <p:cNvSpPr txBox="1">
            <a:spLocks noChangeArrowheads="1"/>
          </p:cNvSpPr>
          <p:nvPr/>
        </p:nvSpPr>
        <p:spPr bwMode="auto">
          <a:xfrm>
            <a:off x="2411413" y="6921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ось  ординат</a:t>
            </a:r>
          </a:p>
        </p:txBody>
      </p:sp>
      <p:sp>
        <p:nvSpPr>
          <p:cNvPr id="6174" name="Text Box 34"/>
          <p:cNvSpPr txBox="1">
            <a:spLocks noChangeArrowheads="1"/>
          </p:cNvSpPr>
          <p:nvPr/>
        </p:nvSpPr>
        <p:spPr bwMode="auto">
          <a:xfrm>
            <a:off x="2411413" y="40767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2484438" y="393382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начало</a:t>
            </a:r>
          </a:p>
          <a:p>
            <a:r>
              <a:rPr lang="ru-RU"/>
              <a:t>координат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V="1">
            <a:off x="3563938" y="3573463"/>
            <a:ext cx="8636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>
            <a:off x="7451725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>
            <a:off x="4067175" y="9080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79" name="Text Box 41"/>
          <p:cNvSpPr txBox="1">
            <a:spLocks noChangeArrowheads="1"/>
          </p:cNvSpPr>
          <p:nvPr/>
        </p:nvSpPr>
        <p:spPr bwMode="auto">
          <a:xfrm>
            <a:off x="1476375" y="1700213"/>
            <a:ext cx="7191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80" name="Text Box 42"/>
          <p:cNvSpPr txBox="1">
            <a:spLocks noChangeArrowheads="1"/>
          </p:cNvSpPr>
          <p:nvPr/>
        </p:nvSpPr>
        <p:spPr bwMode="auto">
          <a:xfrm>
            <a:off x="2124075" y="1700213"/>
            <a:ext cx="1727200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7" name="Стрелка вправо с вырезом 36">
            <a:hlinkClick r:id="rId2" action="ppaction://hlinkfile"/>
          </p:cNvPr>
          <p:cNvSpPr/>
          <p:nvPr/>
        </p:nvSpPr>
        <p:spPr>
          <a:xfrm>
            <a:off x="7072330" y="6215082"/>
            <a:ext cx="1285884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animBg="1"/>
      <p:bldP spid="6173" grpId="0"/>
      <p:bldP spid="7203" grpId="0"/>
      <p:bldP spid="7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072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группа. Построить точки: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А(2;4); В(5;8); D(4;1); С(7;2)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группа. Построить точки: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М(-2;6);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Р(-3;1); N(-6;3); К(-7;6)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группа. Построить точки: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 (-2;-2),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S (-5;-3), R (-7;-2), F (-3;-6).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 группа. Построить точки: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L( 2;-3),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H( 4;-5), G( 6;-2), Q( 8;-6)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8270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4033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9796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558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1321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2846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857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434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010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586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77390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83153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88915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0" y="141128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0" y="19875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0" y="25654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0" y="31416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0" y="65960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4578350" y="260350"/>
            <a:ext cx="0" cy="633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0" y="5492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-17463" y="1125538"/>
            <a:ext cx="9178926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-34925" y="170021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0" y="22764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0" y="285273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0" y="314166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-34925" y="400526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0" y="45815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0" y="515778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-34925" y="5734050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-34925" y="63087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539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1116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2268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28432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34194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39957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51482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80279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63007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68770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1114425" y="86360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86042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0" name="Line 56"/>
          <p:cNvSpPr>
            <a:spLocks noChangeShapeType="1"/>
          </p:cNvSpPr>
          <p:nvPr/>
        </p:nvSpPr>
        <p:spPr bwMode="auto">
          <a:xfrm>
            <a:off x="74517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1" name="Line 57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8270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3" name="Line 59"/>
          <p:cNvSpPr>
            <a:spLocks noChangeShapeType="1"/>
          </p:cNvSpPr>
          <p:nvPr/>
        </p:nvSpPr>
        <p:spPr bwMode="auto">
          <a:xfrm>
            <a:off x="14033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>
            <a:off x="19796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25558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31321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7" name="Line 63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8" name="Line 64"/>
          <p:cNvSpPr>
            <a:spLocks noChangeShapeType="1"/>
          </p:cNvSpPr>
          <p:nvPr/>
        </p:nvSpPr>
        <p:spPr bwMode="auto">
          <a:xfrm>
            <a:off x="42846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4857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5434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1" name="Line 67"/>
          <p:cNvSpPr>
            <a:spLocks noChangeShapeType="1"/>
          </p:cNvSpPr>
          <p:nvPr/>
        </p:nvSpPr>
        <p:spPr bwMode="auto">
          <a:xfrm>
            <a:off x="6010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>
            <a:off x="6586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77390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83153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88915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0" y="141128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0" y="19875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0" y="25654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0" y="31416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0" y="65960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 flipV="1">
            <a:off x="4572000" y="260350"/>
            <a:ext cx="0" cy="633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250825" y="3443288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>
            <a:off x="0" y="5492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2" name="Line 88"/>
          <p:cNvSpPr>
            <a:spLocks noChangeShapeType="1"/>
          </p:cNvSpPr>
          <p:nvPr/>
        </p:nvSpPr>
        <p:spPr bwMode="auto">
          <a:xfrm>
            <a:off x="-17463" y="1125538"/>
            <a:ext cx="9178926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>
            <a:off x="-34925" y="170021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4" name="Line 90"/>
          <p:cNvSpPr>
            <a:spLocks noChangeShapeType="1"/>
          </p:cNvSpPr>
          <p:nvPr/>
        </p:nvSpPr>
        <p:spPr bwMode="auto">
          <a:xfrm>
            <a:off x="0" y="22764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5" name="Line 91"/>
          <p:cNvSpPr>
            <a:spLocks noChangeShapeType="1"/>
          </p:cNvSpPr>
          <p:nvPr/>
        </p:nvSpPr>
        <p:spPr bwMode="auto">
          <a:xfrm>
            <a:off x="0" y="285273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6" name="Line 92"/>
          <p:cNvSpPr>
            <a:spLocks noChangeShapeType="1"/>
          </p:cNvSpPr>
          <p:nvPr/>
        </p:nvSpPr>
        <p:spPr bwMode="auto">
          <a:xfrm flipV="1">
            <a:off x="-34925" y="3429000"/>
            <a:ext cx="8928100" cy="95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>
            <a:off x="-34925" y="400526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8" name="Line 94"/>
          <p:cNvSpPr>
            <a:spLocks noChangeShapeType="1"/>
          </p:cNvSpPr>
          <p:nvPr/>
        </p:nvSpPr>
        <p:spPr bwMode="auto">
          <a:xfrm>
            <a:off x="0" y="45815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59" name="Line 95"/>
          <p:cNvSpPr>
            <a:spLocks noChangeShapeType="1"/>
          </p:cNvSpPr>
          <p:nvPr/>
        </p:nvSpPr>
        <p:spPr bwMode="auto">
          <a:xfrm>
            <a:off x="0" y="515778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0" name="Line 96"/>
          <p:cNvSpPr>
            <a:spLocks noChangeShapeType="1"/>
          </p:cNvSpPr>
          <p:nvPr/>
        </p:nvSpPr>
        <p:spPr bwMode="auto">
          <a:xfrm>
            <a:off x="-34925" y="5734050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1" name="Line 97"/>
          <p:cNvSpPr>
            <a:spLocks noChangeShapeType="1"/>
          </p:cNvSpPr>
          <p:nvPr/>
        </p:nvSpPr>
        <p:spPr bwMode="auto">
          <a:xfrm>
            <a:off x="-34925" y="63087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2" name="Line 98"/>
          <p:cNvSpPr>
            <a:spLocks noChangeShapeType="1"/>
          </p:cNvSpPr>
          <p:nvPr/>
        </p:nvSpPr>
        <p:spPr bwMode="auto">
          <a:xfrm>
            <a:off x="539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3" name="Line 99"/>
          <p:cNvSpPr>
            <a:spLocks noChangeShapeType="1"/>
          </p:cNvSpPr>
          <p:nvPr/>
        </p:nvSpPr>
        <p:spPr bwMode="auto">
          <a:xfrm>
            <a:off x="1116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4" name="Line 100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5" name="Line 101"/>
          <p:cNvSpPr>
            <a:spLocks noChangeShapeType="1"/>
          </p:cNvSpPr>
          <p:nvPr/>
        </p:nvSpPr>
        <p:spPr bwMode="auto">
          <a:xfrm>
            <a:off x="2268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6" name="Line 102"/>
          <p:cNvSpPr>
            <a:spLocks noChangeShapeType="1"/>
          </p:cNvSpPr>
          <p:nvPr/>
        </p:nvSpPr>
        <p:spPr bwMode="auto">
          <a:xfrm>
            <a:off x="28432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7" name="Line 103"/>
          <p:cNvSpPr>
            <a:spLocks noChangeShapeType="1"/>
          </p:cNvSpPr>
          <p:nvPr/>
        </p:nvSpPr>
        <p:spPr bwMode="auto">
          <a:xfrm>
            <a:off x="34194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8" name="Line 104"/>
          <p:cNvSpPr>
            <a:spLocks noChangeShapeType="1"/>
          </p:cNvSpPr>
          <p:nvPr/>
        </p:nvSpPr>
        <p:spPr bwMode="auto">
          <a:xfrm>
            <a:off x="39957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69" name="Line 105"/>
          <p:cNvSpPr>
            <a:spLocks noChangeShapeType="1"/>
          </p:cNvSpPr>
          <p:nvPr/>
        </p:nvSpPr>
        <p:spPr bwMode="auto">
          <a:xfrm>
            <a:off x="51482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0" name="Line 106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1" name="Line 107"/>
          <p:cNvSpPr>
            <a:spLocks noChangeShapeType="1"/>
          </p:cNvSpPr>
          <p:nvPr/>
        </p:nvSpPr>
        <p:spPr bwMode="auto">
          <a:xfrm>
            <a:off x="80279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2" name="Line 108"/>
          <p:cNvSpPr>
            <a:spLocks noChangeShapeType="1"/>
          </p:cNvSpPr>
          <p:nvPr/>
        </p:nvSpPr>
        <p:spPr bwMode="auto">
          <a:xfrm>
            <a:off x="63007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3" name="Line 109"/>
          <p:cNvSpPr>
            <a:spLocks noChangeShapeType="1"/>
          </p:cNvSpPr>
          <p:nvPr/>
        </p:nvSpPr>
        <p:spPr bwMode="auto">
          <a:xfrm>
            <a:off x="68770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4" name="Line 110"/>
          <p:cNvSpPr>
            <a:spLocks noChangeShapeType="1"/>
          </p:cNvSpPr>
          <p:nvPr/>
        </p:nvSpPr>
        <p:spPr bwMode="auto">
          <a:xfrm>
            <a:off x="1114425" y="86360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5" name="Line 111"/>
          <p:cNvSpPr>
            <a:spLocks noChangeShapeType="1"/>
          </p:cNvSpPr>
          <p:nvPr/>
        </p:nvSpPr>
        <p:spPr bwMode="auto">
          <a:xfrm>
            <a:off x="86042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6" name="Line 112"/>
          <p:cNvSpPr>
            <a:spLocks noChangeShapeType="1"/>
          </p:cNvSpPr>
          <p:nvPr/>
        </p:nvSpPr>
        <p:spPr bwMode="auto">
          <a:xfrm>
            <a:off x="74517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77" name="Text Box 113"/>
          <p:cNvSpPr txBox="1">
            <a:spLocks noChangeArrowheads="1"/>
          </p:cNvSpPr>
          <p:nvPr/>
        </p:nvSpPr>
        <p:spPr bwMode="auto">
          <a:xfrm>
            <a:off x="4572000" y="1158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</a:t>
            </a:r>
          </a:p>
        </p:txBody>
      </p:sp>
      <p:sp>
        <p:nvSpPr>
          <p:cNvPr id="11378" name="Text Box 114"/>
          <p:cNvSpPr txBox="1">
            <a:spLocks noChangeArrowheads="1"/>
          </p:cNvSpPr>
          <p:nvPr/>
        </p:nvSpPr>
        <p:spPr bwMode="auto">
          <a:xfrm>
            <a:off x="8532813" y="3429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х</a:t>
            </a:r>
          </a:p>
        </p:txBody>
      </p:sp>
      <p:sp>
        <p:nvSpPr>
          <p:cNvPr id="11379" name="Text Box 115"/>
          <p:cNvSpPr txBox="1">
            <a:spLocks noChangeArrowheads="1"/>
          </p:cNvSpPr>
          <p:nvPr/>
        </p:nvSpPr>
        <p:spPr bwMode="auto">
          <a:xfrm>
            <a:off x="4356100" y="3429000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0   1   2   3   4  5   6   7  8  9 10 11 12</a:t>
            </a:r>
          </a:p>
        </p:txBody>
      </p:sp>
      <p:sp>
        <p:nvSpPr>
          <p:cNvPr id="11380" name="Text Box 116"/>
          <p:cNvSpPr txBox="1">
            <a:spLocks noChangeArrowheads="1"/>
          </p:cNvSpPr>
          <p:nvPr/>
        </p:nvSpPr>
        <p:spPr bwMode="auto">
          <a:xfrm>
            <a:off x="1357290" y="3429000"/>
            <a:ext cx="378621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-11 -10 -9 -8 -7 -6 -5 -4 -3  -2 -1</a:t>
            </a:r>
          </a:p>
        </p:txBody>
      </p:sp>
      <p:sp>
        <p:nvSpPr>
          <p:cNvPr id="11381" name="Text Box 117"/>
          <p:cNvSpPr txBox="1">
            <a:spLocks noChangeArrowheads="1"/>
          </p:cNvSpPr>
          <p:nvPr/>
        </p:nvSpPr>
        <p:spPr bwMode="auto">
          <a:xfrm>
            <a:off x="4572000" y="727075"/>
            <a:ext cx="2873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98765</a:t>
            </a:r>
          </a:p>
        </p:txBody>
      </p:sp>
      <p:sp>
        <p:nvSpPr>
          <p:cNvPr id="11382" name="Text Box 118"/>
          <p:cNvSpPr txBox="1">
            <a:spLocks noChangeArrowheads="1"/>
          </p:cNvSpPr>
          <p:nvPr/>
        </p:nvSpPr>
        <p:spPr bwMode="auto">
          <a:xfrm>
            <a:off x="4572000" y="3573463"/>
            <a:ext cx="504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-1 -2 -3 -4 -5 -6</a:t>
            </a:r>
          </a:p>
        </p:txBody>
      </p:sp>
      <p:sp>
        <p:nvSpPr>
          <p:cNvPr id="11383" name="Line 119"/>
          <p:cNvSpPr>
            <a:spLocks noChangeShapeType="1"/>
          </p:cNvSpPr>
          <p:nvPr/>
        </p:nvSpPr>
        <p:spPr bwMode="auto">
          <a:xfrm>
            <a:off x="8270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4" name="Line 120"/>
          <p:cNvSpPr>
            <a:spLocks noChangeShapeType="1"/>
          </p:cNvSpPr>
          <p:nvPr/>
        </p:nvSpPr>
        <p:spPr bwMode="auto">
          <a:xfrm>
            <a:off x="140335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5" name="Line 121"/>
          <p:cNvSpPr>
            <a:spLocks noChangeShapeType="1"/>
          </p:cNvSpPr>
          <p:nvPr/>
        </p:nvSpPr>
        <p:spPr bwMode="auto">
          <a:xfrm>
            <a:off x="169227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6" name="Line 122"/>
          <p:cNvSpPr>
            <a:spLocks noChangeShapeType="1"/>
          </p:cNvSpPr>
          <p:nvPr/>
        </p:nvSpPr>
        <p:spPr bwMode="auto">
          <a:xfrm>
            <a:off x="197961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7" name="Line 123"/>
          <p:cNvSpPr>
            <a:spLocks noChangeShapeType="1"/>
          </p:cNvSpPr>
          <p:nvPr/>
        </p:nvSpPr>
        <p:spPr bwMode="auto">
          <a:xfrm>
            <a:off x="2268538" y="33543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8" name="Line 124"/>
          <p:cNvSpPr>
            <a:spLocks noChangeShapeType="1"/>
          </p:cNvSpPr>
          <p:nvPr/>
        </p:nvSpPr>
        <p:spPr bwMode="auto">
          <a:xfrm>
            <a:off x="255587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89" name="Line 125"/>
          <p:cNvSpPr>
            <a:spLocks noChangeShapeType="1"/>
          </p:cNvSpPr>
          <p:nvPr/>
        </p:nvSpPr>
        <p:spPr bwMode="auto">
          <a:xfrm>
            <a:off x="284321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0" name="Line 126"/>
          <p:cNvSpPr>
            <a:spLocks noChangeShapeType="1"/>
          </p:cNvSpPr>
          <p:nvPr/>
        </p:nvSpPr>
        <p:spPr bwMode="auto">
          <a:xfrm>
            <a:off x="3132138" y="33702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1" name="Line 127"/>
          <p:cNvSpPr>
            <a:spLocks noChangeShapeType="1"/>
          </p:cNvSpPr>
          <p:nvPr/>
        </p:nvSpPr>
        <p:spPr bwMode="auto">
          <a:xfrm>
            <a:off x="3419475" y="33321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2" name="Line 128"/>
          <p:cNvSpPr>
            <a:spLocks noChangeShapeType="1"/>
          </p:cNvSpPr>
          <p:nvPr/>
        </p:nvSpPr>
        <p:spPr bwMode="auto">
          <a:xfrm>
            <a:off x="4284663" y="330200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3" name="Line 129"/>
          <p:cNvSpPr>
            <a:spLocks noChangeShapeType="1"/>
          </p:cNvSpPr>
          <p:nvPr/>
        </p:nvSpPr>
        <p:spPr bwMode="auto">
          <a:xfrm>
            <a:off x="370840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4" name="Line 130"/>
          <p:cNvSpPr>
            <a:spLocks noChangeShapeType="1"/>
          </p:cNvSpPr>
          <p:nvPr/>
        </p:nvSpPr>
        <p:spPr bwMode="auto">
          <a:xfrm>
            <a:off x="3995738" y="335915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5" name="Line 131"/>
          <p:cNvSpPr>
            <a:spLocks noChangeShapeType="1"/>
          </p:cNvSpPr>
          <p:nvPr/>
        </p:nvSpPr>
        <p:spPr bwMode="auto">
          <a:xfrm>
            <a:off x="4859338" y="33416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6" name="Line 132"/>
          <p:cNvSpPr>
            <a:spLocks noChangeShapeType="1"/>
          </p:cNvSpPr>
          <p:nvPr/>
        </p:nvSpPr>
        <p:spPr bwMode="auto">
          <a:xfrm>
            <a:off x="5148263" y="33670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7" name="Line 133"/>
          <p:cNvSpPr>
            <a:spLocks noChangeShapeType="1"/>
          </p:cNvSpPr>
          <p:nvPr/>
        </p:nvSpPr>
        <p:spPr bwMode="auto">
          <a:xfrm>
            <a:off x="543560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8" name="Line 134"/>
          <p:cNvSpPr>
            <a:spLocks noChangeShapeType="1"/>
          </p:cNvSpPr>
          <p:nvPr/>
        </p:nvSpPr>
        <p:spPr bwMode="auto">
          <a:xfrm>
            <a:off x="7740650" y="33448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99" name="Line 135"/>
          <p:cNvSpPr>
            <a:spLocks noChangeShapeType="1"/>
          </p:cNvSpPr>
          <p:nvPr/>
        </p:nvSpPr>
        <p:spPr bwMode="auto">
          <a:xfrm>
            <a:off x="1116013" y="33543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0" name="Line 136"/>
          <p:cNvSpPr>
            <a:spLocks noChangeShapeType="1"/>
          </p:cNvSpPr>
          <p:nvPr/>
        </p:nvSpPr>
        <p:spPr bwMode="auto">
          <a:xfrm>
            <a:off x="745172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1" name="Line 137"/>
          <p:cNvSpPr>
            <a:spLocks noChangeShapeType="1"/>
          </p:cNvSpPr>
          <p:nvPr/>
        </p:nvSpPr>
        <p:spPr bwMode="auto">
          <a:xfrm>
            <a:off x="7164388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2" name="Line 138"/>
          <p:cNvSpPr>
            <a:spLocks noChangeShapeType="1"/>
          </p:cNvSpPr>
          <p:nvPr/>
        </p:nvSpPr>
        <p:spPr bwMode="auto">
          <a:xfrm>
            <a:off x="687705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3" name="Line 139"/>
          <p:cNvSpPr>
            <a:spLocks noChangeShapeType="1"/>
          </p:cNvSpPr>
          <p:nvPr/>
        </p:nvSpPr>
        <p:spPr bwMode="auto">
          <a:xfrm>
            <a:off x="6588125" y="335121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4" name="Line 140"/>
          <p:cNvSpPr>
            <a:spLocks noChangeShapeType="1"/>
          </p:cNvSpPr>
          <p:nvPr/>
        </p:nvSpPr>
        <p:spPr bwMode="auto">
          <a:xfrm>
            <a:off x="6300788" y="33480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5" name="Line 141"/>
          <p:cNvSpPr>
            <a:spLocks noChangeShapeType="1"/>
          </p:cNvSpPr>
          <p:nvPr/>
        </p:nvSpPr>
        <p:spPr bwMode="auto">
          <a:xfrm>
            <a:off x="601186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6" name="Line 142"/>
          <p:cNvSpPr>
            <a:spLocks noChangeShapeType="1"/>
          </p:cNvSpPr>
          <p:nvPr/>
        </p:nvSpPr>
        <p:spPr bwMode="auto">
          <a:xfrm>
            <a:off x="572452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7" name="Line 143"/>
          <p:cNvSpPr>
            <a:spLocks noChangeShapeType="1"/>
          </p:cNvSpPr>
          <p:nvPr/>
        </p:nvSpPr>
        <p:spPr bwMode="auto">
          <a:xfrm>
            <a:off x="8027988" y="33607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8" name="Line 144"/>
          <p:cNvSpPr>
            <a:spLocks noChangeShapeType="1"/>
          </p:cNvSpPr>
          <p:nvPr/>
        </p:nvSpPr>
        <p:spPr bwMode="auto">
          <a:xfrm>
            <a:off x="4505325" y="8366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09" name="Line 145"/>
          <p:cNvSpPr>
            <a:spLocks noChangeShapeType="1"/>
          </p:cNvSpPr>
          <p:nvPr/>
        </p:nvSpPr>
        <p:spPr bwMode="auto">
          <a:xfrm>
            <a:off x="4492625" y="11255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0" name="Line 146"/>
          <p:cNvSpPr>
            <a:spLocks noChangeShapeType="1"/>
          </p:cNvSpPr>
          <p:nvPr/>
        </p:nvSpPr>
        <p:spPr bwMode="auto">
          <a:xfrm>
            <a:off x="4498975" y="141287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1" name="Line 147"/>
          <p:cNvSpPr>
            <a:spLocks noChangeShapeType="1"/>
          </p:cNvSpPr>
          <p:nvPr/>
        </p:nvSpPr>
        <p:spPr bwMode="auto">
          <a:xfrm>
            <a:off x="4495800" y="17002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2" name="Line 148"/>
          <p:cNvSpPr>
            <a:spLocks noChangeShapeType="1"/>
          </p:cNvSpPr>
          <p:nvPr/>
        </p:nvSpPr>
        <p:spPr bwMode="auto">
          <a:xfrm>
            <a:off x="4492625" y="19891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3" name="Line 149"/>
          <p:cNvSpPr>
            <a:spLocks noChangeShapeType="1"/>
          </p:cNvSpPr>
          <p:nvPr/>
        </p:nvSpPr>
        <p:spPr bwMode="auto">
          <a:xfrm>
            <a:off x="4498975" y="227647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4" name="Line 150"/>
          <p:cNvSpPr>
            <a:spLocks noChangeShapeType="1"/>
          </p:cNvSpPr>
          <p:nvPr/>
        </p:nvSpPr>
        <p:spPr bwMode="auto">
          <a:xfrm>
            <a:off x="4498975" y="25654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5" name="Line 151"/>
          <p:cNvSpPr>
            <a:spLocks noChangeShapeType="1"/>
          </p:cNvSpPr>
          <p:nvPr/>
        </p:nvSpPr>
        <p:spPr bwMode="auto">
          <a:xfrm>
            <a:off x="4492625" y="28527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6" name="Line 152"/>
          <p:cNvSpPr>
            <a:spLocks noChangeShapeType="1"/>
          </p:cNvSpPr>
          <p:nvPr/>
        </p:nvSpPr>
        <p:spPr bwMode="auto">
          <a:xfrm>
            <a:off x="4498975" y="31416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7" name="Line 153"/>
          <p:cNvSpPr>
            <a:spLocks noChangeShapeType="1"/>
          </p:cNvSpPr>
          <p:nvPr/>
        </p:nvSpPr>
        <p:spPr bwMode="auto">
          <a:xfrm>
            <a:off x="4498975" y="37163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8" name="Line 154"/>
          <p:cNvSpPr>
            <a:spLocks noChangeShapeType="1"/>
          </p:cNvSpPr>
          <p:nvPr/>
        </p:nvSpPr>
        <p:spPr bwMode="auto">
          <a:xfrm>
            <a:off x="4511675" y="40052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19" name="Line 155"/>
          <p:cNvSpPr>
            <a:spLocks noChangeShapeType="1"/>
          </p:cNvSpPr>
          <p:nvPr/>
        </p:nvSpPr>
        <p:spPr bwMode="auto">
          <a:xfrm>
            <a:off x="4498975" y="42926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0" name="Line 156"/>
          <p:cNvSpPr>
            <a:spLocks noChangeShapeType="1"/>
          </p:cNvSpPr>
          <p:nvPr/>
        </p:nvSpPr>
        <p:spPr bwMode="auto">
          <a:xfrm>
            <a:off x="4486275" y="45815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1" name="Line 157"/>
          <p:cNvSpPr>
            <a:spLocks noChangeShapeType="1"/>
          </p:cNvSpPr>
          <p:nvPr/>
        </p:nvSpPr>
        <p:spPr bwMode="auto">
          <a:xfrm>
            <a:off x="4492625" y="48688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2" name="Line 158"/>
          <p:cNvSpPr>
            <a:spLocks noChangeShapeType="1"/>
          </p:cNvSpPr>
          <p:nvPr/>
        </p:nvSpPr>
        <p:spPr bwMode="auto">
          <a:xfrm>
            <a:off x="4498975" y="515778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3" name="Line 159"/>
          <p:cNvSpPr>
            <a:spLocks noChangeShapeType="1"/>
          </p:cNvSpPr>
          <p:nvPr/>
        </p:nvSpPr>
        <p:spPr bwMode="auto">
          <a:xfrm>
            <a:off x="4498975" y="54451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4" name="Line 160"/>
          <p:cNvSpPr>
            <a:spLocks noChangeShapeType="1"/>
          </p:cNvSpPr>
          <p:nvPr/>
        </p:nvSpPr>
        <p:spPr bwMode="auto">
          <a:xfrm>
            <a:off x="4498975" y="573405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5" name="Line 161"/>
          <p:cNvSpPr>
            <a:spLocks noChangeShapeType="1"/>
          </p:cNvSpPr>
          <p:nvPr/>
        </p:nvSpPr>
        <p:spPr bwMode="auto">
          <a:xfrm>
            <a:off x="4498975" y="602138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6" name="Line 162"/>
          <p:cNvSpPr>
            <a:spLocks noChangeShapeType="1"/>
          </p:cNvSpPr>
          <p:nvPr/>
        </p:nvSpPr>
        <p:spPr bwMode="auto">
          <a:xfrm>
            <a:off x="4505325" y="63087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427" name="Text Box 163"/>
          <p:cNvSpPr txBox="1">
            <a:spLocks noChangeArrowheads="1"/>
          </p:cNvSpPr>
          <p:nvPr/>
        </p:nvSpPr>
        <p:spPr bwMode="auto">
          <a:xfrm>
            <a:off x="4572000" y="5229225"/>
            <a:ext cx="43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-7 -8 -9 </a:t>
            </a:r>
          </a:p>
        </p:txBody>
      </p:sp>
      <p:sp>
        <p:nvSpPr>
          <p:cNvPr id="11428" name="Text Box 164"/>
          <p:cNvSpPr txBox="1">
            <a:spLocks noChangeArrowheads="1"/>
          </p:cNvSpPr>
          <p:nvPr/>
        </p:nvSpPr>
        <p:spPr bwMode="auto">
          <a:xfrm>
            <a:off x="4572000" y="2060575"/>
            <a:ext cx="360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4 3 2 1</a:t>
            </a:r>
          </a:p>
        </p:txBody>
      </p:sp>
      <p:sp>
        <p:nvSpPr>
          <p:cNvPr id="41125" name="Rectangle 165"/>
          <p:cNvSpPr>
            <a:spLocks noChangeArrowheads="1"/>
          </p:cNvSpPr>
          <p:nvPr/>
        </p:nvSpPr>
        <p:spPr bwMode="auto">
          <a:xfrm>
            <a:off x="539750" y="836613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7" name="Rectangle 167"/>
          <p:cNvSpPr>
            <a:spLocks noChangeArrowheads="1"/>
          </p:cNvSpPr>
          <p:nvPr/>
        </p:nvSpPr>
        <p:spPr bwMode="auto">
          <a:xfrm>
            <a:off x="5219700" y="4292600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8" name="Rectangle 168"/>
          <p:cNvSpPr>
            <a:spLocks noChangeArrowheads="1"/>
          </p:cNvSpPr>
          <p:nvPr/>
        </p:nvSpPr>
        <p:spPr bwMode="auto">
          <a:xfrm>
            <a:off x="539750" y="4292600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9" name="Rectangle 169"/>
          <p:cNvSpPr>
            <a:spLocks noChangeArrowheads="1"/>
          </p:cNvSpPr>
          <p:nvPr/>
        </p:nvSpPr>
        <p:spPr bwMode="auto">
          <a:xfrm>
            <a:off x="5219700" y="765175"/>
            <a:ext cx="324008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30" name="Text Box 170"/>
          <p:cNvSpPr txBox="1">
            <a:spLocks noChangeArrowheads="1"/>
          </p:cNvSpPr>
          <p:nvPr/>
        </p:nvSpPr>
        <p:spPr bwMode="auto">
          <a:xfrm>
            <a:off x="755650" y="981075"/>
            <a:ext cx="2808288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II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1" name="Text Box 171"/>
          <p:cNvSpPr txBox="1">
            <a:spLocks noChangeArrowheads="1"/>
          </p:cNvSpPr>
          <p:nvPr/>
        </p:nvSpPr>
        <p:spPr bwMode="auto">
          <a:xfrm>
            <a:off x="827088" y="4292600"/>
            <a:ext cx="25923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III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2" name="Text Box 172"/>
          <p:cNvSpPr txBox="1">
            <a:spLocks noChangeArrowheads="1"/>
          </p:cNvSpPr>
          <p:nvPr/>
        </p:nvSpPr>
        <p:spPr bwMode="auto">
          <a:xfrm>
            <a:off x="5651500" y="908050"/>
            <a:ext cx="25209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3" name="Text Box 173"/>
          <p:cNvSpPr txBox="1">
            <a:spLocks noChangeArrowheads="1"/>
          </p:cNvSpPr>
          <p:nvPr/>
        </p:nvSpPr>
        <p:spPr bwMode="auto">
          <a:xfrm>
            <a:off x="5580063" y="4292600"/>
            <a:ext cx="24495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C00FF"/>
                </a:solidFill>
              </a:rPr>
              <a:t>IV</a:t>
            </a:r>
            <a:r>
              <a:rPr lang="ru-RU" sz="2800">
                <a:solidFill>
                  <a:srgbClr val="CC00FF"/>
                </a:solidFill>
              </a:rPr>
              <a:t>  четверть</a:t>
            </a:r>
          </a:p>
          <a:p>
            <a:pPr algn="ctr">
              <a:spcBef>
                <a:spcPct val="50000"/>
              </a:spcBef>
            </a:pPr>
            <a:endParaRPr lang="ru-RU" sz="2800">
              <a:solidFill>
                <a:srgbClr val="CC00FF"/>
              </a:solidFill>
            </a:endParaRPr>
          </a:p>
        </p:txBody>
      </p:sp>
      <p:sp>
        <p:nvSpPr>
          <p:cNvPr id="41134" name="Text Box 174"/>
          <p:cNvSpPr txBox="1">
            <a:spLocks noChangeArrowheads="1"/>
          </p:cNvSpPr>
          <p:nvPr/>
        </p:nvSpPr>
        <p:spPr bwMode="auto">
          <a:xfrm>
            <a:off x="1187450" y="1484313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(-;+)</a:t>
            </a:r>
          </a:p>
        </p:txBody>
      </p:sp>
      <p:sp>
        <p:nvSpPr>
          <p:cNvPr id="41135" name="Text Box 175"/>
          <p:cNvSpPr txBox="1">
            <a:spLocks noChangeArrowheads="1"/>
          </p:cNvSpPr>
          <p:nvPr/>
        </p:nvSpPr>
        <p:spPr bwMode="auto">
          <a:xfrm>
            <a:off x="6156325" y="14128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(+;+)</a:t>
            </a:r>
          </a:p>
        </p:txBody>
      </p:sp>
      <p:sp>
        <p:nvSpPr>
          <p:cNvPr id="41136" name="Text Box 176"/>
          <p:cNvSpPr txBox="1">
            <a:spLocks noChangeArrowheads="1"/>
          </p:cNvSpPr>
          <p:nvPr/>
        </p:nvSpPr>
        <p:spPr bwMode="auto">
          <a:xfrm>
            <a:off x="1042988" y="4941888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(-;-)</a:t>
            </a:r>
          </a:p>
        </p:txBody>
      </p:sp>
      <p:sp>
        <p:nvSpPr>
          <p:cNvPr id="41137" name="Text Box 177"/>
          <p:cNvSpPr txBox="1">
            <a:spLocks noChangeArrowheads="1"/>
          </p:cNvSpPr>
          <p:nvPr/>
        </p:nvSpPr>
        <p:spPr bwMode="auto">
          <a:xfrm>
            <a:off x="5795963" y="4868863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CC00FF"/>
                </a:solidFill>
              </a:rPr>
              <a:t>(+;-)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5" grpId="0" animBg="1"/>
      <p:bldP spid="41127" grpId="0" animBg="1"/>
      <p:bldP spid="41128" grpId="0" animBg="1"/>
      <p:bldP spid="41129" grpId="0" animBg="1"/>
      <p:bldP spid="41130" grpId="0"/>
      <p:bldP spid="41131" grpId="0"/>
      <p:bldP spid="41132" grpId="0"/>
      <p:bldP spid="41133" grpId="0"/>
      <p:bldP spid="41134" grpId="0"/>
      <p:bldP spid="41135" grpId="0"/>
      <p:bldP spid="41136" grpId="0"/>
      <p:bldP spid="41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8270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4033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9796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5558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1321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7084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2846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857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5434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6010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6586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77390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83153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88915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0" y="141128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0" y="198755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0" y="25654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0" y="31416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0" y="3716338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0" y="42926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0" y="5445125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0" y="6596063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4572000" y="260350"/>
            <a:ext cx="0" cy="6337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50825" y="3443288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0" y="54927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-17463" y="1125538"/>
            <a:ext cx="9178926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-34925" y="170021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Line 36"/>
          <p:cNvSpPr>
            <a:spLocks noChangeShapeType="1"/>
          </p:cNvSpPr>
          <p:nvPr/>
        </p:nvSpPr>
        <p:spPr bwMode="auto">
          <a:xfrm>
            <a:off x="0" y="285273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4" name="Line 37"/>
          <p:cNvSpPr>
            <a:spLocks noChangeShapeType="1"/>
          </p:cNvSpPr>
          <p:nvPr/>
        </p:nvSpPr>
        <p:spPr bwMode="auto">
          <a:xfrm flipV="1">
            <a:off x="-34925" y="3429000"/>
            <a:ext cx="8928100" cy="952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5" name="Line 38"/>
          <p:cNvSpPr>
            <a:spLocks noChangeShapeType="1"/>
          </p:cNvSpPr>
          <p:nvPr/>
        </p:nvSpPr>
        <p:spPr bwMode="auto">
          <a:xfrm>
            <a:off x="-34925" y="4005263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6" name="Line 39"/>
          <p:cNvSpPr>
            <a:spLocks noChangeShapeType="1"/>
          </p:cNvSpPr>
          <p:nvPr/>
        </p:nvSpPr>
        <p:spPr bwMode="auto">
          <a:xfrm>
            <a:off x="0" y="45815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7" name="Line 40"/>
          <p:cNvSpPr>
            <a:spLocks noChangeShapeType="1"/>
          </p:cNvSpPr>
          <p:nvPr/>
        </p:nvSpPr>
        <p:spPr bwMode="auto">
          <a:xfrm>
            <a:off x="0" y="5157788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8" name="Line 41"/>
          <p:cNvSpPr>
            <a:spLocks noChangeShapeType="1"/>
          </p:cNvSpPr>
          <p:nvPr/>
        </p:nvSpPr>
        <p:spPr bwMode="auto">
          <a:xfrm>
            <a:off x="0" y="5734050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" name="Line 42"/>
          <p:cNvSpPr>
            <a:spLocks noChangeShapeType="1"/>
          </p:cNvSpPr>
          <p:nvPr/>
        </p:nvSpPr>
        <p:spPr bwMode="auto">
          <a:xfrm>
            <a:off x="-34925" y="6308725"/>
            <a:ext cx="9178925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0" name="Line 43"/>
          <p:cNvSpPr>
            <a:spLocks noChangeShapeType="1"/>
          </p:cNvSpPr>
          <p:nvPr/>
        </p:nvSpPr>
        <p:spPr bwMode="auto">
          <a:xfrm>
            <a:off x="5397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1" name="Line 44"/>
          <p:cNvSpPr>
            <a:spLocks noChangeShapeType="1"/>
          </p:cNvSpPr>
          <p:nvPr/>
        </p:nvSpPr>
        <p:spPr bwMode="auto">
          <a:xfrm>
            <a:off x="11160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2" name="Line 45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3" name="Line 46"/>
          <p:cNvSpPr>
            <a:spLocks noChangeShapeType="1"/>
          </p:cNvSpPr>
          <p:nvPr/>
        </p:nvSpPr>
        <p:spPr bwMode="auto">
          <a:xfrm>
            <a:off x="22685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4" name="Line 47"/>
          <p:cNvSpPr>
            <a:spLocks noChangeShapeType="1"/>
          </p:cNvSpPr>
          <p:nvPr/>
        </p:nvSpPr>
        <p:spPr bwMode="auto">
          <a:xfrm>
            <a:off x="284321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5" name="Line 48"/>
          <p:cNvSpPr>
            <a:spLocks noChangeShapeType="1"/>
          </p:cNvSpPr>
          <p:nvPr/>
        </p:nvSpPr>
        <p:spPr bwMode="auto">
          <a:xfrm>
            <a:off x="341947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6" name="Line 49"/>
          <p:cNvSpPr>
            <a:spLocks noChangeShapeType="1"/>
          </p:cNvSpPr>
          <p:nvPr/>
        </p:nvSpPr>
        <p:spPr bwMode="auto">
          <a:xfrm>
            <a:off x="399573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7" name="Line 50"/>
          <p:cNvSpPr>
            <a:spLocks noChangeShapeType="1"/>
          </p:cNvSpPr>
          <p:nvPr/>
        </p:nvSpPr>
        <p:spPr bwMode="auto">
          <a:xfrm>
            <a:off x="5148263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8" name="Line 51"/>
          <p:cNvSpPr>
            <a:spLocks noChangeShapeType="1"/>
          </p:cNvSpPr>
          <p:nvPr/>
        </p:nvSpPr>
        <p:spPr bwMode="auto">
          <a:xfrm>
            <a:off x="57245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9" name="Line 52"/>
          <p:cNvSpPr>
            <a:spLocks noChangeShapeType="1"/>
          </p:cNvSpPr>
          <p:nvPr/>
        </p:nvSpPr>
        <p:spPr bwMode="auto">
          <a:xfrm>
            <a:off x="80279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0" name="Line 53"/>
          <p:cNvSpPr>
            <a:spLocks noChangeShapeType="1"/>
          </p:cNvSpPr>
          <p:nvPr/>
        </p:nvSpPr>
        <p:spPr bwMode="auto">
          <a:xfrm>
            <a:off x="6300788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1" name="Line 54"/>
          <p:cNvSpPr>
            <a:spLocks noChangeShapeType="1"/>
          </p:cNvSpPr>
          <p:nvPr/>
        </p:nvSpPr>
        <p:spPr bwMode="auto">
          <a:xfrm>
            <a:off x="68770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2" name="Line 55"/>
          <p:cNvSpPr>
            <a:spLocks noChangeShapeType="1"/>
          </p:cNvSpPr>
          <p:nvPr/>
        </p:nvSpPr>
        <p:spPr bwMode="auto">
          <a:xfrm>
            <a:off x="1114425" y="86360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3" name="Line 56"/>
          <p:cNvSpPr>
            <a:spLocks noChangeShapeType="1"/>
          </p:cNvSpPr>
          <p:nvPr/>
        </p:nvSpPr>
        <p:spPr bwMode="auto">
          <a:xfrm>
            <a:off x="8604250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4" name="Line 57"/>
          <p:cNvSpPr>
            <a:spLocks noChangeShapeType="1"/>
          </p:cNvSpPr>
          <p:nvPr/>
        </p:nvSpPr>
        <p:spPr bwMode="auto">
          <a:xfrm>
            <a:off x="7451725" y="0"/>
            <a:ext cx="0" cy="6858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5" name="Text Box 58"/>
          <p:cNvSpPr txBox="1">
            <a:spLocks noChangeArrowheads="1"/>
          </p:cNvSpPr>
          <p:nvPr/>
        </p:nvSpPr>
        <p:spPr bwMode="auto">
          <a:xfrm>
            <a:off x="4572000" y="1158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</a:t>
            </a:r>
          </a:p>
        </p:txBody>
      </p:sp>
      <p:sp>
        <p:nvSpPr>
          <p:cNvPr id="12346" name="Text Box 59"/>
          <p:cNvSpPr txBox="1">
            <a:spLocks noChangeArrowheads="1"/>
          </p:cNvSpPr>
          <p:nvPr/>
        </p:nvSpPr>
        <p:spPr bwMode="auto">
          <a:xfrm>
            <a:off x="8604250" y="34290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х</a:t>
            </a:r>
          </a:p>
        </p:txBody>
      </p:sp>
      <p:sp>
        <p:nvSpPr>
          <p:cNvPr id="12347" name="Text Box 60"/>
          <p:cNvSpPr txBox="1">
            <a:spLocks noChangeArrowheads="1"/>
          </p:cNvSpPr>
          <p:nvPr/>
        </p:nvSpPr>
        <p:spPr bwMode="auto">
          <a:xfrm>
            <a:off x="4356100" y="3429000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0   1   2   </a:t>
            </a:r>
            <a:r>
              <a:rPr lang="ru-RU" dirty="0" smtClean="0"/>
              <a:t> 3   4   5   </a:t>
            </a:r>
            <a:r>
              <a:rPr lang="ru-RU" dirty="0"/>
              <a:t>6   7  8  9 10 11 12</a:t>
            </a:r>
          </a:p>
        </p:txBody>
      </p:sp>
      <p:sp>
        <p:nvSpPr>
          <p:cNvPr id="12348" name="Text Box 61"/>
          <p:cNvSpPr txBox="1">
            <a:spLocks noChangeArrowheads="1"/>
          </p:cNvSpPr>
          <p:nvPr/>
        </p:nvSpPr>
        <p:spPr bwMode="auto">
          <a:xfrm>
            <a:off x="1428728" y="3429000"/>
            <a:ext cx="343061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-11 -10 -9 -8 -7 -6 -5 -4 -3  -2 -1</a:t>
            </a:r>
          </a:p>
        </p:txBody>
      </p:sp>
      <p:sp>
        <p:nvSpPr>
          <p:cNvPr id="12349" name="Text Box 62"/>
          <p:cNvSpPr txBox="1">
            <a:spLocks noChangeArrowheads="1"/>
          </p:cNvSpPr>
          <p:nvPr/>
        </p:nvSpPr>
        <p:spPr bwMode="auto">
          <a:xfrm>
            <a:off x="4572000" y="727075"/>
            <a:ext cx="2873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98765</a:t>
            </a:r>
          </a:p>
        </p:txBody>
      </p:sp>
      <p:sp>
        <p:nvSpPr>
          <p:cNvPr id="12350" name="Text Box 63"/>
          <p:cNvSpPr txBox="1">
            <a:spLocks noChangeArrowheads="1"/>
          </p:cNvSpPr>
          <p:nvPr/>
        </p:nvSpPr>
        <p:spPr bwMode="auto">
          <a:xfrm>
            <a:off x="4572000" y="3573463"/>
            <a:ext cx="5048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-1 -2 -3 -4 -5 -6</a:t>
            </a:r>
          </a:p>
        </p:txBody>
      </p:sp>
      <p:sp>
        <p:nvSpPr>
          <p:cNvPr id="12351" name="Line 64"/>
          <p:cNvSpPr>
            <a:spLocks noChangeShapeType="1"/>
          </p:cNvSpPr>
          <p:nvPr/>
        </p:nvSpPr>
        <p:spPr bwMode="auto">
          <a:xfrm>
            <a:off x="8270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2" name="Line 65"/>
          <p:cNvSpPr>
            <a:spLocks noChangeShapeType="1"/>
          </p:cNvSpPr>
          <p:nvPr/>
        </p:nvSpPr>
        <p:spPr bwMode="auto">
          <a:xfrm>
            <a:off x="140335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3" name="Line 66"/>
          <p:cNvSpPr>
            <a:spLocks noChangeShapeType="1"/>
          </p:cNvSpPr>
          <p:nvPr/>
        </p:nvSpPr>
        <p:spPr bwMode="auto">
          <a:xfrm>
            <a:off x="169227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4" name="Line 67"/>
          <p:cNvSpPr>
            <a:spLocks noChangeShapeType="1"/>
          </p:cNvSpPr>
          <p:nvPr/>
        </p:nvSpPr>
        <p:spPr bwMode="auto">
          <a:xfrm>
            <a:off x="197961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5" name="Line 68"/>
          <p:cNvSpPr>
            <a:spLocks noChangeShapeType="1"/>
          </p:cNvSpPr>
          <p:nvPr/>
        </p:nvSpPr>
        <p:spPr bwMode="auto">
          <a:xfrm>
            <a:off x="2268538" y="33543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6" name="Line 69"/>
          <p:cNvSpPr>
            <a:spLocks noChangeShapeType="1"/>
          </p:cNvSpPr>
          <p:nvPr/>
        </p:nvSpPr>
        <p:spPr bwMode="auto">
          <a:xfrm>
            <a:off x="255587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7" name="Line 70"/>
          <p:cNvSpPr>
            <a:spLocks noChangeShapeType="1"/>
          </p:cNvSpPr>
          <p:nvPr/>
        </p:nvSpPr>
        <p:spPr bwMode="auto">
          <a:xfrm>
            <a:off x="284321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8" name="Line 71"/>
          <p:cNvSpPr>
            <a:spLocks noChangeShapeType="1"/>
          </p:cNvSpPr>
          <p:nvPr/>
        </p:nvSpPr>
        <p:spPr bwMode="auto">
          <a:xfrm>
            <a:off x="3132138" y="33702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59" name="Line 72"/>
          <p:cNvSpPr>
            <a:spLocks noChangeShapeType="1"/>
          </p:cNvSpPr>
          <p:nvPr/>
        </p:nvSpPr>
        <p:spPr bwMode="auto">
          <a:xfrm>
            <a:off x="3419475" y="33321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0" name="Line 73"/>
          <p:cNvSpPr>
            <a:spLocks noChangeShapeType="1"/>
          </p:cNvSpPr>
          <p:nvPr/>
        </p:nvSpPr>
        <p:spPr bwMode="auto">
          <a:xfrm>
            <a:off x="4284663" y="330200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1" name="Line 74"/>
          <p:cNvSpPr>
            <a:spLocks noChangeShapeType="1"/>
          </p:cNvSpPr>
          <p:nvPr/>
        </p:nvSpPr>
        <p:spPr bwMode="auto">
          <a:xfrm>
            <a:off x="370840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2" name="Line 75"/>
          <p:cNvSpPr>
            <a:spLocks noChangeShapeType="1"/>
          </p:cNvSpPr>
          <p:nvPr/>
        </p:nvSpPr>
        <p:spPr bwMode="auto">
          <a:xfrm>
            <a:off x="3995738" y="335915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3" name="Line 76"/>
          <p:cNvSpPr>
            <a:spLocks noChangeShapeType="1"/>
          </p:cNvSpPr>
          <p:nvPr/>
        </p:nvSpPr>
        <p:spPr bwMode="auto">
          <a:xfrm>
            <a:off x="4859338" y="33416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4" name="Line 77"/>
          <p:cNvSpPr>
            <a:spLocks noChangeShapeType="1"/>
          </p:cNvSpPr>
          <p:nvPr/>
        </p:nvSpPr>
        <p:spPr bwMode="auto">
          <a:xfrm>
            <a:off x="5148263" y="33670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5" name="Line 78"/>
          <p:cNvSpPr>
            <a:spLocks noChangeShapeType="1"/>
          </p:cNvSpPr>
          <p:nvPr/>
        </p:nvSpPr>
        <p:spPr bwMode="auto">
          <a:xfrm>
            <a:off x="543560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6" name="Line 79"/>
          <p:cNvSpPr>
            <a:spLocks noChangeShapeType="1"/>
          </p:cNvSpPr>
          <p:nvPr/>
        </p:nvSpPr>
        <p:spPr bwMode="auto">
          <a:xfrm>
            <a:off x="7740650" y="33448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7" name="Line 80"/>
          <p:cNvSpPr>
            <a:spLocks noChangeShapeType="1"/>
          </p:cNvSpPr>
          <p:nvPr/>
        </p:nvSpPr>
        <p:spPr bwMode="auto">
          <a:xfrm>
            <a:off x="1116013" y="335438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8" name="Line 81"/>
          <p:cNvSpPr>
            <a:spLocks noChangeShapeType="1"/>
          </p:cNvSpPr>
          <p:nvPr/>
        </p:nvSpPr>
        <p:spPr bwMode="auto">
          <a:xfrm>
            <a:off x="745172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69" name="Line 82"/>
          <p:cNvSpPr>
            <a:spLocks noChangeShapeType="1"/>
          </p:cNvSpPr>
          <p:nvPr/>
        </p:nvSpPr>
        <p:spPr bwMode="auto">
          <a:xfrm>
            <a:off x="7164388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0" name="Line 83"/>
          <p:cNvSpPr>
            <a:spLocks noChangeShapeType="1"/>
          </p:cNvSpPr>
          <p:nvPr/>
        </p:nvSpPr>
        <p:spPr bwMode="auto">
          <a:xfrm>
            <a:off x="6877050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1" name="Line 84"/>
          <p:cNvSpPr>
            <a:spLocks noChangeShapeType="1"/>
          </p:cNvSpPr>
          <p:nvPr/>
        </p:nvSpPr>
        <p:spPr bwMode="auto">
          <a:xfrm>
            <a:off x="6588125" y="335121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2" name="Line 85"/>
          <p:cNvSpPr>
            <a:spLocks noChangeShapeType="1"/>
          </p:cNvSpPr>
          <p:nvPr/>
        </p:nvSpPr>
        <p:spPr bwMode="auto">
          <a:xfrm>
            <a:off x="6300788" y="33480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3" name="Line 86"/>
          <p:cNvSpPr>
            <a:spLocks noChangeShapeType="1"/>
          </p:cNvSpPr>
          <p:nvPr/>
        </p:nvSpPr>
        <p:spPr bwMode="auto">
          <a:xfrm>
            <a:off x="6011863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4" name="Line 87"/>
          <p:cNvSpPr>
            <a:spLocks noChangeShapeType="1"/>
          </p:cNvSpPr>
          <p:nvPr/>
        </p:nvSpPr>
        <p:spPr bwMode="auto">
          <a:xfrm>
            <a:off x="5724525" y="335597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5" name="Line 88"/>
          <p:cNvSpPr>
            <a:spLocks noChangeShapeType="1"/>
          </p:cNvSpPr>
          <p:nvPr/>
        </p:nvSpPr>
        <p:spPr bwMode="auto">
          <a:xfrm>
            <a:off x="8027988" y="3360738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6" name="Line 89"/>
          <p:cNvSpPr>
            <a:spLocks noChangeShapeType="1"/>
          </p:cNvSpPr>
          <p:nvPr/>
        </p:nvSpPr>
        <p:spPr bwMode="auto">
          <a:xfrm>
            <a:off x="4505325" y="8366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7" name="Line 90"/>
          <p:cNvSpPr>
            <a:spLocks noChangeShapeType="1"/>
          </p:cNvSpPr>
          <p:nvPr/>
        </p:nvSpPr>
        <p:spPr bwMode="auto">
          <a:xfrm>
            <a:off x="4492625" y="11255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8" name="Line 91"/>
          <p:cNvSpPr>
            <a:spLocks noChangeShapeType="1"/>
          </p:cNvSpPr>
          <p:nvPr/>
        </p:nvSpPr>
        <p:spPr bwMode="auto">
          <a:xfrm>
            <a:off x="4498975" y="141287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9" name="Line 92"/>
          <p:cNvSpPr>
            <a:spLocks noChangeShapeType="1"/>
          </p:cNvSpPr>
          <p:nvPr/>
        </p:nvSpPr>
        <p:spPr bwMode="auto">
          <a:xfrm>
            <a:off x="4495800" y="170021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0" name="Line 93"/>
          <p:cNvSpPr>
            <a:spLocks noChangeShapeType="1"/>
          </p:cNvSpPr>
          <p:nvPr/>
        </p:nvSpPr>
        <p:spPr bwMode="auto">
          <a:xfrm>
            <a:off x="4492625" y="19891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1" name="Line 94"/>
          <p:cNvSpPr>
            <a:spLocks noChangeShapeType="1"/>
          </p:cNvSpPr>
          <p:nvPr/>
        </p:nvSpPr>
        <p:spPr bwMode="auto">
          <a:xfrm>
            <a:off x="4498975" y="227647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2" name="Line 95"/>
          <p:cNvSpPr>
            <a:spLocks noChangeShapeType="1"/>
          </p:cNvSpPr>
          <p:nvPr/>
        </p:nvSpPr>
        <p:spPr bwMode="auto">
          <a:xfrm>
            <a:off x="4498975" y="25654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3" name="Line 96"/>
          <p:cNvSpPr>
            <a:spLocks noChangeShapeType="1"/>
          </p:cNvSpPr>
          <p:nvPr/>
        </p:nvSpPr>
        <p:spPr bwMode="auto">
          <a:xfrm>
            <a:off x="4492625" y="28527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4" name="Line 97"/>
          <p:cNvSpPr>
            <a:spLocks noChangeShapeType="1"/>
          </p:cNvSpPr>
          <p:nvPr/>
        </p:nvSpPr>
        <p:spPr bwMode="auto">
          <a:xfrm>
            <a:off x="4498975" y="31416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5" name="Line 98"/>
          <p:cNvSpPr>
            <a:spLocks noChangeShapeType="1"/>
          </p:cNvSpPr>
          <p:nvPr/>
        </p:nvSpPr>
        <p:spPr bwMode="auto">
          <a:xfrm>
            <a:off x="4498975" y="371633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6" name="Line 99"/>
          <p:cNvSpPr>
            <a:spLocks noChangeShapeType="1"/>
          </p:cNvSpPr>
          <p:nvPr/>
        </p:nvSpPr>
        <p:spPr bwMode="auto">
          <a:xfrm>
            <a:off x="4511675" y="40052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7" name="Line 100"/>
          <p:cNvSpPr>
            <a:spLocks noChangeShapeType="1"/>
          </p:cNvSpPr>
          <p:nvPr/>
        </p:nvSpPr>
        <p:spPr bwMode="auto">
          <a:xfrm>
            <a:off x="4498975" y="429260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8" name="Line 101"/>
          <p:cNvSpPr>
            <a:spLocks noChangeShapeType="1"/>
          </p:cNvSpPr>
          <p:nvPr/>
        </p:nvSpPr>
        <p:spPr bwMode="auto">
          <a:xfrm>
            <a:off x="4486275" y="45815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9" name="Line 102"/>
          <p:cNvSpPr>
            <a:spLocks noChangeShapeType="1"/>
          </p:cNvSpPr>
          <p:nvPr/>
        </p:nvSpPr>
        <p:spPr bwMode="auto">
          <a:xfrm>
            <a:off x="4492625" y="4868863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0" name="Line 103"/>
          <p:cNvSpPr>
            <a:spLocks noChangeShapeType="1"/>
          </p:cNvSpPr>
          <p:nvPr/>
        </p:nvSpPr>
        <p:spPr bwMode="auto">
          <a:xfrm>
            <a:off x="4498975" y="515778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" name="Line 104"/>
          <p:cNvSpPr>
            <a:spLocks noChangeShapeType="1"/>
          </p:cNvSpPr>
          <p:nvPr/>
        </p:nvSpPr>
        <p:spPr bwMode="auto">
          <a:xfrm>
            <a:off x="4498975" y="54451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2" name="Line 105"/>
          <p:cNvSpPr>
            <a:spLocks noChangeShapeType="1"/>
          </p:cNvSpPr>
          <p:nvPr/>
        </p:nvSpPr>
        <p:spPr bwMode="auto">
          <a:xfrm>
            <a:off x="4498975" y="5734050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3" name="Line 106"/>
          <p:cNvSpPr>
            <a:spLocks noChangeShapeType="1"/>
          </p:cNvSpPr>
          <p:nvPr/>
        </p:nvSpPr>
        <p:spPr bwMode="auto">
          <a:xfrm>
            <a:off x="4498975" y="6021388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4" name="Line 107"/>
          <p:cNvSpPr>
            <a:spLocks noChangeShapeType="1"/>
          </p:cNvSpPr>
          <p:nvPr/>
        </p:nvSpPr>
        <p:spPr bwMode="auto">
          <a:xfrm>
            <a:off x="4505325" y="6308725"/>
            <a:ext cx="1444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5" name="Text Box 109"/>
          <p:cNvSpPr txBox="1">
            <a:spLocks noChangeArrowheads="1"/>
          </p:cNvSpPr>
          <p:nvPr/>
        </p:nvSpPr>
        <p:spPr bwMode="auto">
          <a:xfrm>
            <a:off x="4572000" y="5229225"/>
            <a:ext cx="43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-7 -8 -9 </a:t>
            </a:r>
          </a:p>
        </p:txBody>
      </p:sp>
      <p:sp>
        <p:nvSpPr>
          <p:cNvPr id="12396" name="Text Box 111"/>
          <p:cNvSpPr txBox="1">
            <a:spLocks noChangeArrowheads="1"/>
          </p:cNvSpPr>
          <p:nvPr/>
        </p:nvSpPr>
        <p:spPr bwMode="auto">
          <a:xfrm>
            <a:off x="4572000" y="2060575"/>
            <a:ext cx="360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4 3 2 1</a:t>
            </a:r>
          </a:p>
        </p:txBody>
      </p:sp>
      <p:sp>
        <p:nvSpPr>
          <p:cNvPr id="12397" name="Line 118"/>
          <p:cNvSpPr>
            <a:spLocks noChangeShapeType="1"/>
          </p:cNvSpPr>
          <p:nvPr/>
        </p:nvSpPr>
        <p:spPr bwMode="auto">
          <a:xfrm>
            <a:off x="250825" y="2276475"/>
            <a:ext cx="9144000" cy="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647" name="AutoShape 119"/>
          <p:cNvSpPr>
            <a:spLocks noChangeArrowheads="1"/>
          </p:cNvSpPr>
          <p:nvPr/>
        </p:nvSpPr>
        <p:spPr bwMode="auto">
          <a:xfrm flipV="1">
            <a:off x="5364163" y="4797425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48" name="AutoShape 120"/>
          <p:cNvSpPr>
            <a:spLocks noChangeArrowheads="1"/>
          </p:cNvSpPr>
          <p:nvPr/>
        </p:nvSpPr>
        <p:spPr bwMode="auto">
          <a:xfrm flipV="1">
            <a:off x="3924300" y="3644900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49" name="AutoShape 121"/>
          <p:cNvSpPr>
            <a:spLocks noChangeArrowheads="1"/>
          </p:cNvSpPr>
          <p:nvPr/>
        </p:nvSpPr>
        <p:spPr bwMode="auto">
          <a:xfrm flipV="1">
            <a:off x="5076825" y="1628775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0" name="AutoShape 122"/>
          <p:cNvSpPr>
            <a:spLocks noChangeArrowheads="1"/>
          </p:cNvSpPr>
          <p:nvPr/>
        </p:nvSpPr>
        <p:spPr bwMode="auto">
          <a:xfrm flipV="1">
            <a:off x="5940425" y="3392488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1" name="AutoShape 123"/>
          <p:cNvSpPr>
            <a:spLocks noChangeArrowheads="1"/>
          </p:cNvSpPr>
          <p:nvPr/>
        </p:nvSpPr>
        <p:spPr bwMode="auto">
          <a:xfrm flipV="1">
            <a:off x="2268538" y="3392488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2" name="AutoShape 124"/>
          <p:cNvSpPr>
            <a:spLocks noChangeArrowheads="1"/>
          </p:cNvSpPr>
          <p:nvPr/>
        </p:nvSpPr>
        <p:spPr bwMode="auto">
          <a:xfrm flipV="1">
            <a:off x="2195513" y="4508500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3" name="AutoShape 125"/>
          <p:cNvSpPr>
            <a:spLocks noChangeArrowheads="1"/>
          </p:cNvSpPr>
          <p:nvPr/>
        </p:nvSpPr>
        <p:spPr bwMode="auto">
          <a:xfrm flipV="1">
            <a:off x="3419475" y="1989138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4" name="AutoShape 126"/>
          <p:cNvSpPr>
            <a:spLocks noChangeArrowheads="1"/>
          </p:cNvSpPr>
          <p:nvPr/>
        </p:nvSpPr>
        <p:spPr bwMode="auto">
          <a:xfrm flipV="1">
            <a:off x="4535488" y="3068638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5" name="AutoShape 127"/>
          <p:cNvSpPr>
            <a:spLocks noChangeArrowheads="1"/>
          </p:cNvSpPr>
          <p:nvPr/>
        </p:nvSpPr>
        <p:spPr bwMode="auto">
          <a:xfrm flipV="1">
            <a:off x="4535488" y="4508500"/>
            <a:ext cx="73025" cy="7302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657" name="Text Box 129"/>
          <p:cNvSpPr txBox="1">
            <a:spLocks noChangeArrowheads="1"/>
          </p:cNvSpPr>
          <p:nvPr/>
        </p:nvSpPr>
        <p:spPr bwMode="auto">
          <a:xfrm>
            <a:off x="3059113" y="17732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endParaRPr lang="ru-RU" sz="2400"/>
          </a:p>
        </p:txBody>
      </p:sp>
      <p:sp>
        <p:nvSpPr>
          <p:cNvPr id="22658" name="Text Box 130"/>
          <p:cNvSpPr txBox="1">
            <a:spLocks noChangeArrowheads="1"/>
          </p:cNvSpPr>
          <p:nvPr/>
        </p:nvSpPr>
        <p:spPr bwMode="auto">
          <a:xfrm>
            <a:off x="5076825" y="13414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endParaRPr lang="ru-RU" sz="2400"/>
          </a:p>
        </p:txBody>
      </p:sp>
      <p:sp>
        <p:nvSpPr>
          <p:cNvPr id="22659" name="Text Box 131"/>
          <p:cNvSpPr txBox="1">
            <a:spLocks noChangeArrowheads="1"/>
          </p:cNvSpPr>
          <p:nvPr/>
        </p:nvSpPr>
        <p:spPr bwMode="auto">
          <a:xfrm>
            <a:off x="4140200" y="27813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Z</a:t>
            </a:r>
            <a:endParaRPr lang="ru-RU" sz="2400"/>
          </a:p>
        </p:txBody>
      </p:sp>
      <p:sp>
        <p:nvSpPr>
          <p:cNvPr id="22660" name="Text Box 132"/>
          <p:cNvSpPr txBox="1">
            <a:spLocks noChangeArrowheads="1"/>
          </p:cNvSpPr>
          <p:nvPr/>
        </p:nvSpPr>
        <p:spPr bwMode="auto">
          <a:xfrm>
            <a:off x="3708400" y="36449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</a:t>
            </a:r>
            <a:endParaRPr lang="ru-RU" sz="2400"/>
          </a:p>
        </p:txBody>
      </p:sp>
      <p:sp>
        <p:nvSpPr>
          <p:cNvPr id="22661" name="Text Box 133"/>
          <p:cNvSpPr txBox="1">
            <a:spLocks noChangeArrowheads="1"/>
          </p:cNvSpPr>
          <p:nvPr/>
        </p:nvSpPr>
        <p:spPr bwMode="auto">
          <a:xfrm>
            <a:off x="2124075" y="29718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М</a:t>
            </a:r>
          </a:p>
        </p:txBody>
      </p:sp>
      <p:sp>
        <p:nvSpPr>
          <p:cNvPr id="22662" name="Text Box 134"/>
          <p:cNvSpPr txBox="1">
            <a:spLocks noChangeArrowheads="1"/>
          </p:cNvSpPr>
          <p:nvPr/>
        </p:nvSpPr>
        <p:spPr bwMode="auto">
          <a:xfrm>
            <a:off x="1979613" y="41497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</a:t>
            </a:r>
          </a:p>
        </p:txBody>
      </p:sp>
      <p:sp>
        <p:nvSpPr>
          <p:cNvPr id="22663" name="Text Box 135"/>
          <p:cNvSpPr txBox="1">
            <a:spLocks noChangeArrowheads="1"/>
          </p:cNvSpPr>
          <p:nvPr/>
        </p:nvSpPr>
        <p:spPr bwMode="auto">
          <a:xfrm>
            <a:off x="4140200" y="43656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</a:t>
            </a:r>
          </a:p>
        </p:txBody>
      </p:sp>
      <p:sp>
        <p:nvSpPr>
          <p:cNvPr id="22664" name="Text Box 136"/>
          <p:cNvSpPr txBox="1">
            <a:spLocks noChangeArrowheads="1"/>
          </p:cNvSpPr>
          <p:nvPr/>
        </p:nvSpPr>
        <p:spPr bwMode="auto">
          <a:xfrm>
            <a:off x="6011863" y="29718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endParaRPr lang="ru-RU" sz="2400"/>
          </a:p>
        </p:txBody>
      </p:sp>
      <p:sp>
        <p:nvSpPr>
          <p:cNvPr id="22665" name="Text Box 137"/>
          <p:cNvSpPr txBox="1">
            <a:spLocks noChangeArrowheads="1"/>
          </p:cNvSpPr>
          <p:nvPr/>
        </p:nvSpPr>
        <p:spPr bwMode="auto">
          <a:xfrm>
            <a:off x="5580063" y="45815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  <a:endParaRPr lang="ru-RU" sz="2400"/>
          </a:p>
        </p:txBody>
      </p:sp>
      <p:sp>
        <p:nvSpPr>
          <p:cNvPr id="12416" name="Rectangle 195"/>
          <p:cNvSpPr>
            <a:spLocks noChangeArrowheads="1"/>
          </p:cNvSpPr>
          <p:nvPr/>
        </p:nvSpPr>
        <p:spPr bwMode="auto">
          <a:xfrm>
            <a:off x="395288" y="476250"/>
            <a:ext cx="288131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17" name="Text Box 196"/>
          <p:cNvSpPr txBox="1">
            <a:spLocks noChangeArrowheads="1"/>
          </p:cNvSpPr>
          <p:nvPr/>
        </p:nvSpPr>
        <p:spPr bwMode="auto">
          <a:xfrm>
            <a:off x="357159" y="476251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Определи координаты точек</a:t>
            </a:r>
          </a:p>
        </p:txBody>
      </p:sp>
      <p:sp>
        <p:nvSpPr>
          <p:cNvPr id="12418" name="Rectangle 197"/>
          <p:cNvSpPr>
            <a:spLocks noChangeArrowheads="1"/>
          </p:cNvSpPr>
          <p:nvPr/>
        </p:nvSpPr>
        <p:spPr bwMode="auto">
          <a:xfrm>
            <a:off x="611188" y="5157788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28" name="WordArt 200"/>
          <p:cNvSpPr>
            <a:spLocks noChangeArrowheads="1" noChangeShapeType="1" noTextEdit="1"/>
          </p:cNvSpPr>
          <p:nvPr/>
        </p:nvSpPr>
        <p:spPr bwMode="auto">
          <a:xfrm>
            <a:off x="684213" y="5157788"/>
            <a:ext cx="4333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(-8;-4)</a:t>
            </a:r>
          </a:p>
        </p:txBody>
      </p:sp>
      <p:sp>
        <p:nvSpPr>
          <p:cNvPr id="12420" name="Text Box 201"/>
          <p:cNvSpPr txBox="1">
            <a:spLocks noChangeArrowheads="1"/>
          </p:cNvSpPr>
          <p:nvPr/>
        </p:nvSpPr>
        <p:spPr bwMode="auto">
          <a:xfrm>
            <a:off x="250825" y="50847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</a:t>
            </a:r>
          </a:p>
        </p:txBody>
      </p:sp>
      <p:sp>
        <p:nvSpPr>
          <p:cNvPr id="12421" name="Rectangle 203"/>
          <p:cNvSpPr>
            <a:spLocks noChangeArrowheads="1"/>
          </p:cNvSpPr>
          <p:nvPr/>
        </p:nvSpPr>
        <p:spPr bwMode="auto">
          <a:xfrm>
            <a:off x="179388" y="56610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</a:t>
            </a:r>
            <a:endParaRPr lang="ru-RU" sz="2400"/>
          </a:p>
        </p:txBody>
      </p:sp>
      <p:sp>
        <p:nvSpPr>
          <p:cNvPr id="12422" name="Rectangle 204"/>
          <p:cNvSpPr>
            <a:spLocks noChangeArrowheads="1"/>
          </p:cNvSpPr>
          <p:nvPr/>
        </p:nvSpPr>
        <p:spPr bwMode="auto">
          <a:xfrm>
            <a:off x="250825" y="62372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  <a:endParaRPr lang="ru-RU" sz="2400"/>
          </a:p>
        </p:txBody>
      </p:sp>
      <p:sp>
        <p:nvSpPr>
          <p:cNvPr id="12423" name="Rectangle 205"/>
          <p:cNvSpPr>
            <a:spLocks noChangeArrowheads="1"/>
          </p:cNvSpPr>
          <p:nvPr/>
        </p:nvSpPr>
        <p:spPr bwMode="auto">
          <a:xfrm>
            <a:off x="1619250" y="50847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K</a:t>
            </a:r>
            <a:endParaRPr lang="ru-RU" sz="2400"/>
          </a:p>
        </p:txBody>
      </p:sp>
      <p:sp>
        <p:nvSpPr>
          <p:cNvPr id="12424" name="Rectangle 206"/>
          <p:cNvSpPr>
            <a:spLocks noChangeArrowheads="1"/>
          </p:cNvSpPr>
          <p:nvPr/>
        </p:nvSpPr>
        <p:spPr bwMode="auto">
          <a:xfrm>
            <a:off x="1619250" y="5661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</a:t>
            </a:r>
            <a:endParaRPr lang="ru-RU" sz="2400"/>
          </a:p>
        </p:txBody>
      </p:sp>
      <p:sp>
        <p:nvSpPr>
          <p:cNvPr id="12425" name="Rectangle 207"/>
          <p:cNvSpPr>
            <a:spLocks noChangeArrowheads="1"/>
          </p:cNvSpPr>
          <p:nvPr/>
        </p:nvSpPr>
        <p:spPr bwMode="auto">
          <a:xfrm>
            <a:off x="1619250" y="62372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  <a:endParaRPr lang="ru-RU" sz="2400"/>
          </a:p>
        </p:txBody>
      </p:sp>
      <p:sp>
        <p:nvSpPr>
          <p:cNvPr id="12426" name="Rectangle 208"/>
          <p:cNvSpPr>
            <a:spLocks noChangeArrowheads="1"/>
          </p:cNvSpPr>
          <p:nvPr/>
        </p:nvSpPr>
        <p:spPr bwMode="auto">
          <a:xfrm>
            <a:off x="3059113" y="50847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endParaRPr lang="ru-RU" sz="2400"/>
          </a:p>
        </p:txBody>
      </p:sp>
      <p:sp>
        <p:nvSpPr>
          <p:cNvPr id="12427" name="Rectangle 209"/>
          <p:cNvSpPr>
            <a:spLocks noChangeArrowheads="1"/>
          </p:cNvSpPr>
          <p:nvPr/>
        </p:nvSpPr>
        <p:spPr bwMode="auto">
          <a:xfrm>
            <a:off x="3059113" y="5661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endParaRPr lang="ru-RU" sz="2400"/>
          </a:p>
        </p:txBody>
      </p:sp>
      <p:sp>
        <p:nvSpPr>
          <p:cNvPr id="12428" name="Rectangle 210"/>
          <p:cNvSpPr>
            <a:spLocks noChangeArrowheads="1"/>
          </p:cNvSpPr>
          <p:nvPr/>
        </p:nvSpPr>
        <p:spPr bwMode="auto">
          <a:xfrm>
            <a:off x="3059113" y="62372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</a:t>
            </a:r>
            <a:endParaRPr lang="ru-RU" sz="2400"/>
          </a:p>
        </p:txBody>
      </p:sp>
      <p:sp>
        <p:nvSpPr>
          <p:cNvPr id="22739" name="Rectangle 211"/>
          <p:cNvSpPr>
            <a:spLocks noChangeArrowheads="1"/>
          </p:cNvSpPr>
          <p:nvPr/>
        </p:nvSpPr>
        <p:spPr bwMode="auto">
          <a:xfrm>
            <a:off x="611188" y="5734050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CC"/>
              </a:solidFill>
            </a:endParaRPr>
          </a:p>
        </p:txBody>
      </p:sp>
      <p:sp>
        <p:nvSpPr>
          <p:cNvPr id="22740" name="Rectangle 212"/>
          <p:cNvSpPr>
            <a:spLocks noChangeArrowheads="1"/>
          </p:cNvSpPr>
          <p:nvPr/>
        </p:nvSpPr>
        <p:spPr bwMode="auto">
          <a:xfrm>
            <a:off x="611188" y="6308725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CC"/>
              </a:solidFill>
            </a:endParaRPr>
          </a:p>
        </p:txBody>
      </p:sp>
      <p:sp>
        <p:nvSpPr>
          <p:cNvPr id="22741" name="Rectangle 213"/>
          <p:cNvSpPr>
            <a:spLocks noChangeArrowheads="1"/>
          </p:cNvSpPr>
          <p:nvPr/>
        </p:nvSpPr>
        <p:spPr bwMode="auto">
          <a:xfrm>
            <a:off x="1979613" y="5157788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42" name="Rectangle 214"/>
          <p:cNvSpPr>
            <a:spLocks noChangeArrowheads="1"/>
          </p:cNvSpPr>
          <p:nvPr/>
        </p:nvSpPr>
        <p:spPr bwMode="auto">
          <a:xfrm>
            <a:off x="1979613" y="5734050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43" name="Rectangle 215"/>
          <p:cNvSpPr>
            <a:spLocks noChangeArrowheads="1"/>
          </p:cNvSpPr>
          <p:nvPr/>
        </p:nvSpPr>
        <p:spPr bwMode="auto">
          <a:xfrm>
            <a:off x="1979613" y="6308725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44" name="Rectangle 216"/>
          <p:cNvSpPr>
            <a:spLocks noChangeArrowheads="1"/>
          </p:cNvSpPr>
          <p:nvPr/>
        </p:nvSpPr>
        <p:spPr bwMode="auto">
          <a:xfrm>
            <a:off x="3419475" y="5157788"/>
            <a:ext cx="576263" cy="287337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45" name="Rectangle 217"/>
          <p:cNvSpPr>
            <a:spLocks noChangeArrowheads="1"/>
          </p:cNvSpPr>
          <p:nvPr/>
        </p:nvSpPr>
        <p:spPr bwMode="auto">
          <a:xfrm>
            <a:off x="3419475" y="5734050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46" name="Rectangle 218"/>
          <p:cNvSpPr>
            <a:spLocks noChangeArrowheads="1"/>
          </p:cNvSpPr>
          <p:nvPr/>
        </p:nvSpPr>
        <p:spPr bwMode="auto">
          <a:xfrm>
            <a:off x="3419475" y="6308725"/>
            <a:ext cx="577850" cy="285750"/>
          </a:xfrm>
          <a:prstGeom prst="rect">
            <a:avLst/>
          </a:prstGeom>
          <a:solidFill>
            <a:srgbClr val="CCE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747" name="WordArt 219"/>
          <p:cNvSpPr>
            <a:spLocks noChangeArrowheads="1" noChangeShapeType="1" noTextEdit="1"/>
          </p:cNvSpPr>
          <p:nvPr/>
        </p:nvSpPr>
        <p:spPr bwMode="auto">
          <a:xfrm>
            <a:off x="684213" y="5734050"/>
            <a:ext cx="43338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(-8;0)</a:t>
            </a:r>
          </a:p>
        </p:txBody>
      </p:sp>
      <p:sp>
        <p:nvSpPr>
          <p:cNvPr id="22748" name="WordArt 220"/>
          <p:cNvSpPr>
            <a:spLocks noChangeArrowheads="1" noChangeShapeType="1" noTextEdit="1"/>
          </p:cNvSpPr>
          <p:nvPr/>
        </p:nvSpPr>
        <p:spPr bwMode="auto">
          <a:xfrm>
            <a:off x="684213" y="6308725"/>
            <a:ext cx="43338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(0;1)</a:t>
            </a:r>
          </a:p>
        </p:txBody>
      </p:sp>
      <p:sp>
        <p:nvSpPr>
          <p:cNvPr id="22749" name="WordArt 221"/>
          <p:cNvSpPr>
            <a:spLocks noChangeArrowheads="1" noChangeShapeType="1" noTextEdit="1"/>
          </p:cNvSpPr>
          <p:nvPr/>
        </p:nvSpPr>
        <p:spPr bwMode="auto">
          <a:xfrm>
            <a:off x="2051050" y="6308725"/>
            <a:ext cx="4333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(3;-5)</a:t>
            </a:r>
          </a:p>
        </p:txBody>
      </p:sp>
      <p:sp>
        <p:nvSpPr>
          <p:cNvPr id="22750" name="WordArt 222"/>
          <p:cNvSpPr>
            <a:spLocks noChangeArrowheads="1" noChangeShapeType="1" noTextEdit="1"/>
          </p:cNvSpPr>
          <p:nvPr/>
        </p:nvSpPr>
        <p:spPr bwMode="auto">
          <a:xfrm>
            <a:off x="2051050" y="5734050"/>
            <a:ext cx="4333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(0;-4)</a:t>
            </a:r>
          </a:p>
        </p:txBody>
      </p:sp>
      <p:sp>
        <p:nvSpPr>
          <p:cNvPr id="22751" name="WordArt 223"/>
          <p:cNvSpPr>
            <a:spLocks noChangeArrowheads="1" noChangeShapeType="1" noTextEdit="1"/>
          </p:cNvSpPr>
          <p:nvPr/>
        </p:nvSpPr>
        <p:spPr bwMode="auto">
          <a:xfrm>
            <a:off x="2051050" y="5157788"/>
            <a:ext cx="43338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(-2;-1)</a:t>
            </a:r>
          </a:p>
        </p:txBody>
      </p:sp>
      <p:sp>
        <p:nvSpPr>
          <p:cNvPr id="22752" name="WordArt 224"/>
          <p:cNvSpPr>
            <a:spLocks noChangeArrowheads="1" noChangeShapeType="1" noTextEdit="1"/>
          </p:cNvSpPr>
          <p:nvPr/>
        </p:nvSpPr>
        <p:spPr bwMode="auto">
          <a:xfrm>
            <a:off x="3492500" y="5157788"/>
            <a:ext cx="43338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(5;0)</a:t>
            </a:r>
          </a:p>
        </p:txBody>
      </p:sp>
      <p:sp>
        <p:nvSpPr>
          <p:cNvPr id="22753" name="WordArt 225"/>
          <p:cNvSpPr>
            <a:spLocks noChangeArrowheads="1" noChangeShapeType="1" noTextEdit="1"/>
          </p:cNvSpPr>
          <p:nvPr/>
        </p:nvSpPr>
        <p:spPr bwMode="auto">
          <a:xfrm>
            <a:off x="3492500" y="5734050"/>
            <a:ext cx="4333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(2;6)</a:t>
            </a:r>
          </a:p>
        </p:txBody>
      </p:sp>
      <p:sp>
        <p:nvSpPr>
          <p:cNvPr id="22754" name="WordArt 226"/>
          <p:cNvSpPr>
            <a:spLocks noChangeArrowheads="1" noChangeShapeType="1" noTextEdit="1"/>
          </p:cNvSpPr>
          <p:nvPr/>
        </p:nvSpPr>
        <p:spPr bwMode="auto">
          <a:xfrm>
            <a:off x="3492500" y="6308725"/>
            <a:ext cx="4333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4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(-4;5)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9"/>
                  </p:tgtEl>
                </p:cond>
              </p:nextCondLst>
            </p:seq>
          </p:childTnLst>
        </p:cTn>
      </p:par>
    </p:tnLst>
    <p:bldLst>
      <p:bldP spid="22647" grpId="0" animBg="1"/>
      <p:bldP spid="22648" grpId="0" animBg="1"/>
      <p:bldP spid="22649" grpId="0" animBg="1"/>
      <p:bldP spid="22650" grpId="0" animBg="1"/>
      <p:bldP spid="22651" grpId="0" animBg="1"/>
      <p:bldP spid="22652" grpId="0" animBg="1"/>
      <p:bldP spid="22653" grpId="0" animBg="1"/>
      <p:bldP spid="22654" grpId="0" animBg="1"/>
      <p:bldP spid="22655" grpId="0" animBg="1"/>
      <p:bldP spid="22657" grpId="0"/>
      <p:bldP spid="22658" grpId="0"/>
      <p:bldP spid="22659" grpId="0"/>
      <p:bldP spid="22660" grpId="0"/>
      <p:bldP spid="22661" grpId="0"/>
      <p:bldP spid="22662" grpId="0"/>
      <p:bldP spid="22663" grpId="0"/>
      <p:bldP spid="22664" grpId="0"/>
      <p:bldP spid="22665" grpId="0"/>
      <p:bldP spid="22728" grpId="0" animBg="1"/>
      <p:bldP spid="22747" grpId="0" animBg="1"/>
      <p:bldP spid="22748" grpId="0" animBg="1"/>
      <p:bldP spid="22749" grpId="0" animBg="1"/>
      <p:bldP spid="22750" grpId="0" animBg="1"/>
      <p:bldP spid="22751" grpId="0" animBg="1"/>
      <p:bldP spid="22752" grpId="0" animBg="1"/>
      <p:bldP spid="22753" grpId="0" animBg="1"/>
      <p:bldP spid="227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57250" y="142875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latin typeface="Calibri" pitchFamily="34" charset="0"/>
              </a:rPr>
              <a:t>Найди ошибку</a:t>
            </a:r>
          </a:p>
        </p:txBody>
      </p:sp>
      <p:sp>
        <p:nvSpPr>
          <p:cNvPr id="21507" name="TextBox 64"/>
          <p:cNvSpPr txBox="1">
            <a:spLocks noChangeArrowheads="1"/>
          </p:cNvSpPr>
          <p:nvPr/>
        </p:nvSpPr>
        <p:spPr bwMode="auto">
          <a:xfrm>
            <a:off x="7215188" y="1339850"/>
            <a:ext cx="1714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36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B</a:t>
            </a:r>
            <a:r>
              <a:rPr lang="ru-RU" sz="3600">
                <a:latin typeface="Calibri" pitchFamily="34" charset="0"/>
              </a:rPr>
              <a:t> ( 5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 2</a:t>
            </a:r>
            <a:r>
              <a:rPr lang="en-US" sz="3600">
                <a:latin typeface="Calibri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C (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1;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2)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D</a:t>
            </a:r>
            <a:r>
              <a:rPr lang="ru-RU" sz="3600">
                <a:latin typeface="Calibri" pitchFamily="34" charset="0"/>
              </a:rPr>
              <a:t> ( 2</a:t>
            </a:r>
            <a:r>
              <a:rPr lang="en-US" sz="3600">
                <a:latin typeface="Calibri" pitchFamily="34" charset="0"/>
              </a:rPr>
              <a:t>;</a:t>
            </a:r>
            <a:r>
              <a:rPr lang="ru-RU" sz="3600">
                <a:latin typeface="Calibri" pitchFamily="34" charset="0"/>
              </a:rPr>
              <a:t>-2)</a:t>
            </a:r>
            <a:endParaRPr lang="en-US" sz="36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E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(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2;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1)</a:t>
            </a:r>
            <a:endParaRPr lang="ru-RU" sz="3600">
              <a:latin typeface="Calibri" pitchFamily="34" charset="0"/>
            </a:endParaRPr>
          </a:p>
        </p:txBody>
      </p:sp>
      <p:grpSp>
        <p:nvGrpSpPr>
          <p:cNvPr id="2" name="Группа 80"/>
          <p:cNvGrpSpPr>
            <a:grpSpLocks/>
          </p:cNvGrpSpPr>
          <p:nvPr/>
        </p:nvGrpSpPr>
        <p:grpSpPr bwMode="auto">
          <a:xfrm>
            <a:off x="428625" y="1000125"/>
            <a:ext cx="6715125" cy="5513388"/>
            <a:chOff x="-32" y="1000125"/>
            <a:chExt cx="7143750" cy="5727700"/>
          </a:xfrm>
        </p:grpSpPr>
        <p:grpSp>
          <p:nvGrpSpPr>
            <p:cNvPr id="3" name="Группа 49"/>
            <p:cNvGrpSpPr>
              <a:grpSpLocks/>
            </p:cNvGrpSpPr>
            <p:nvPr/>
          </p:nvGrpSpPr>
          <p:grpSpPr bwMode="auto">
            <a:xfrm>
              <a:off x="-32" y="1000125"/>
              <a:ext cx="7143750" cy="5727700"/>
              <a:chOff x="1714480" y="1130842"/>
              <a:chExt cx="7143800" cy="5727952"/>
            </a:xfrm>
          </p:grpSpPr>
          <p:cxnSp>
            <p:nvCxnSpPr>
              <p:cNvPr id="4" name="Прямая со стрелкой 3"/>
              <p:cNvCxnSpPr/>
              <p:nvPr/>
            </p:nvCxnSpPr>
            <p:spPr>
              <a:xfrm rot="5400000" flipH="1" flipV="1">
                <a:off x="1394560" y="4036051"/>
                <a:ext cx="56421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1714480" y="4130884"/>
                <a:ext cx="6275735" cy="148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2499920" y="4070645"/>
                <a:ext cx="5572920" cy="33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321596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14439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285878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357315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393035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428754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464472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500191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535911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571630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178720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07283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715639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58449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260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355930" y="4070665"/>
                <a:ext cx="5571270" cy="16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-713121" y="4071510"/>
                <a:ext cx="557127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-1070311" y="4070665"/>
                <a:ext cx="5571270" cy="168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1876609" y="3786184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1913763" y="3429939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10800000">
                <a:off x="1913763" y="3072046"/>
                <a:ext cx="6588172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10800000">
                <a:off x="1876609" y="2715801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>
                <a:off x="1876609" y="2357907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0800000">
                <a:off x="1841144" y="2000013"/>
                <a:ext cx="666079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10800000">
                <a:off x="1841144" y="1643769"/>
                <a:ext cx="6660791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rot="10800000">
                <a:off x="1876609" y="4501972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rot="10800000">
                <a:off x="1876609" y="4858216"/>
                <a:ext cx="6625326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 rot="10800000">
                <a:off x="1876609" y="5216111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10800000">
                <a:off x="1876609" y="5572355"/>
                <a:ext cx="6625326" cy="1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>
                <a:off x="1913763" y="5930249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10800000">
                <a:off x="1913763" y="6286493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10800000">
                <a:off x="1913763" y="6573468"/>
                <a:ext cx="6588172" cy="16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74" name="TextBox 46"/>
              <p:cNvSpPr txBox="1">
                <a:spLocks noChangeArrowheads="1"/>
              </p:cNvSpPr>
              <p:nvPr/>
            </p:nvSpPr>
            <p:spPr bwMode="auto">
              <a:xfrm>
                <a:off x="3857620" y="1130842"/>
                <a:ext cx="357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У</a:t>
                </a:r>
              </a:p>
            </p:txBody>
          </p:sp>
          <p:sp>
            <p:nvSpPr>
              <p:cNvPr id="21575" name="TextBox 47"/>
              <p:cNvSpPr txBox="1">
                <a:spLocks noChangeArrowheads="1"/>
              </p:cNvSpPr>
              <p:nvPr/>
            </p:nvSpPr>
            <p:spPr bwMode="auto">
              <a:xfrm>
                <a:off x="8643998" y="3786190"/>
                <a:ext cx="214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Х</a:t>
                </a:r>
              </a:p>
            </p:txBody>
          </p:sp>
          <p:sp>
            <p:nvSpPr>
              <p:cNvPr id="21576" name="TextBox 48"/>
              <p:cNvSpPr txBox="1">
                <a:spLocks noChangeArrowheads="1"/>
              </p:cNvSpPr>
              <p:nvPr/>
            </p:nvSpPr>
            <p:spPr bwMode="auto">
              <a:xfrm>
                <a:off x="4143372" y="3857628"/>
                <a:ext cx="2143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>
                    <a:latin typeface="Calibri" pitchFamily="34" charset="0"/>
                  </a:rPr>
                  <a:t>0</a:t>
                </a:r>
              </a:p>
            </p:txBody>
          </p:sp>
        </p:grpSp>
        <p:grpSp>
          <p:nvGrpSpPr>
            <p:cNvPr id="6" name="Группа 51"/>
            <p:cNvGrpSpPr>
              <a:grpSpLocks/>
            </p:cNvGrpSpPr>
            <p:nvPr/>
          </p:nvGrpSpPr>
          <p:grpSpPr bwMode="auto">
            <a:xfrm>
              <a:off x="5857875" y="2000250"/>
              <a:ext cx="428625" cy="642938"/>
              <a:chOff x="6143636" y="2000240"/>
              <a:chExt cx="428628" cy="642942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286142" y="2499249"/>
                <a:ext cx="143551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8" name="TextBox 5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B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7" name="Группа 52"/>
            <p:cNvGrpSpPr>
              <a:grpSpLocks/>
            </p:cNvGrpSpPr>
            <p:nvPr/>
          </p:nvGrpSpPr>
          <p:grpSpPr bwMode="auto">
            <a:xfrm>
              <a:off x="857250" y="4143375"/>
              <a:ext cx="428625" cy="642938"/>
              <a:chOff x="6143636" y="2000240"/>
              <a:chExt cx="428628" cy="64294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6286142" y="2500094"/>
                <a:ext cx="143552" cy="14348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6" name="TextBox 54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E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8" name="Группа 55"/>
            <p:cNvGrpSpPr>
              <a:grpSpLocks/>
            </p:cNvGrpSpPr>
            <p:nvPr/>
          </p:nvGrpSpPr>
          <p:grpSpPr bwMode="auto">
            <a:xfrm>
              <a:off x="3714750" y="2714625"/>
              <a:ext cx="428625" cy="642938"/>
              <a:chOff x="6143636" y="2000240"/>
              <a:chExt cx="428628" cy="642942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6286142" y="2500630"/>
                <a:ext cx="143552" cy="141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4" name="TextBox 57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C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28" name="Группа 58"/>
            <p:cNvGrpSpPr>
              <a:grpSpLocks/>
            </p:cNvGrpSpPr>
            <p:nvPr/>
          </p:nvGrpSpPr>
          <p:grpSpPr bwMode="auto">
            <a:xfrm>
              <a:off x="142875" y="1285875"/>
              <a:ext cx="428625" cy="642938"/>
              <a:chOff x="6143636" y="2000240"/>
              <a:chExt cx="428628" cy="642942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6286142" y="2499517"/>
                <a:ext cx="143551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2" name="TextBox 60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A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grpSp>
          <p:nvGrpSpPr>
            <p:cNvPr id="29" name="Группа 61"/>
            <p:cNvGrpSpPr>
              <a:grpSpLocks/>
            </p:cNvGrpSpPr>
            <p:nvPr/>
          </p:nvGrpSpPr>
          <p:grpSpPr bwMode="auto">
            <a:xfrm>
              <a:off x="3714750" y="4857750"/>
              <a:ext cx="428625" cy="642938"/>
              <a:chOff x="6143636" y="2000240"/>
              <a:chExt cx="428628" cy="642942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6286142" y="2499826"/>
                <a:ext cx="143552" cy="1434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530" name="TextBox 63"/>
              <p:cNvSpPr txBox="1">
                <a:spLocks noChangeArrowheads="1"/>
              </p:cNvSpPr>
              <p:nvPr/>
            </p:nvSpPr>
            <p:spPr bwMode="auto">
              <a:xfrm>
                <a:off x="6143636" y="2000240"/>
                <a:ext cx="42862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="1">
                    <a:latin typeface="Calibri" pitchFamily="34" charset="0"/>
                  </a:rPr>
                  <a:t>D</a:t>
                </a:r>
                <a:endParaRPr lang="ru-RU" sz="2000" b="1">
                  <a:latin typeface="Calibri" pitchFamily="34" charset="0"/>
                </a:endParaRPr>
              </a:p>
            </p:txBody>
          </p:sp>
        </p:grpSp>
        <p:sp>
          <p:nvSpPr>
            <p:cNvPr id="21516" name="TextBox 60"/>
            <p:cNvSpPr txBox="1">
              <a:spLocks noChangeArrowheads="1"/>
            </p:cNvSpPr>
            <p:nvPr/>
          </p:nvSpPr>
          <p:spPr bwMode="auto">
            <a:xfrm>
              <a:off x="30718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1</a:t>
              </a:r>
            </a:p>
          </p:txBody>
        </p:sp>
        <p:sp>
          <p:nvSpPr>
            <p:cNvPr id="21517" name="TextBox 61"/>
            <p:cNvSpPr txBox="1">
              <a:spLocks noChangeArrowheads="1"/>
            </p:cNvSpPr>
            <p:nvPr/>
          </p:nvSpPr>
          <p:spPr bwMode="auto">
            <a:xfrm>
              <a:off x="1643063" y="35004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-1</a:t>
              </a:r>
            </a:p>
          </p:txBody>
        </p:sp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378618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2</a:t>
              </a:r>
            </a:p>
          </p:txBody>
        </p:sp>
        <p:sp>
          <p:nvSpPr>
            <p:cNvPr id="21519" name="TextBox 64"/>
            <p:cNvSpPr txBox="1">
              <a:spLocks noChangeArrowheads="1"/>
            </p:cNvSpPr>
            <p:nvPr/>
          </p:nvSpPr>
          <p:spPr bwMode="auto">
            <a:xfrm>
              <a:off x="450056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3</a:t>
              </a:r>
            </a:p>
          </p:txBody>
        </p:sp>
        <p:sp>
          <p:nvSpPr>
            <p:cNvPr id="21520" name="TextBox 65"/>
            <p:cNvSpPr txBox="1">
              <a:spLocks noChangeArrowheads="1"/>
            </p:cNvSpPr>
            <p:nvPr/>
          </p:nvSpPr>
          <p:spPr bwMode="auto">
            <a:xfrm>
              <a:off x="5214938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4</a:t>
              </a:r>
            </a:p>
          </p:txBody>
        </p:sp>
        <p:sp>
          <p:nvSpPr>
            <p:cNvPr id="21521" name="TextBox 66"/>
            <p:cNvSpPr txBox="1">
              <a:spLocks noChangeArrowheads="1"/>
            </p:cNvSpPr>
            <p:nvPr/>
          </p:nvSpPr>
          <p:spPr bwMode="auto">
            <a:xfrm>
              <a:off x="5929313" y="3500438"/>
              <a:ext cx="2857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5</a:t>
              </a:r>
            </a:p>
          </p:txBody>
        </p:sp>
        <p:sp>
          <p:nvSpPr>
            <p:cNvPr id="21522" name="TextBox 67"/>
            <p:cNvSpPr txBox="1">
              <a:spLocks noChangeArrowheads="1"/>
            </p:cNvSpPr>
            <p:nvPr/>
          </p:nvSpPr>
          <p:spPr bwMode="auto">
            <a:xfrm>
              <a:off x="2571750" y="314325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1</a:t>
              </a:r>
            </a:p>
          </p:txBody>
        </p:sp>
        <p:sp>
          <p:nvSpPr>
            <p:cNvPr id="21523" name="TextBox 68"/>
            <p:cNvSpPr txBox="1">
              <a:spLocks noChangeArrowheads="1"/>
            </p:cNvSpPr>
            <p:nvPr/>
          </p:nvSpPr>
          <p:spPr bwMode="auto">
            <a:xfrm>
              <a:off x="2571750" y="2428875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2</a:t>
              </a:r>
            </a:p>
          </p:txBody>
        </p:sp>
        <p:sp>
          <p:nvSpPr>
            <p:cNvPr id="21524" name="TextBox 69"/>
            <p:cNvSpPr txBox="1">
              <a:spLocks noChangeArrowheads="1"/>
            </p:cNvSpPr>
            <p:nvPr/>
          </p:nvSpPr>
          <p:spPr bwMode="auto">
            <a:xfrm>
              <a:off x="2571750" y="1714500"/>
              <a:ext cx="285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3</a:t>
              </a:r>
            </a:p>
          </p:txBody>
        </p:sp>
        <p:sp>
          <p:nvSpPr>
            <p:cNvPr id="21525" name="TextBox 70"/>
            <p:cNvSpPr txBox="1">
              <a:spLocks noChangeArrowheads="1"/>
            </p:cNvSpPr>
            <p:nvPr/>
          </p:nvSpPr>
          <p:spPr bwMode="auto">
            <a:xfrm>
              <a:off x="857250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-2</a:t>
              </a:r>
            </a:p>
          </p:txBody>
        </p:sp>
        <p:sp>
          <p:nvSpPr>
            <p:cNvPr id="21526" name="TextBox 71"/>
            <p:cNvSpPr txBox="1">
              <a:spLocks noChangeArrowheads="1"/>
            </p:cNvSpPr>
            <p:nvPr/>
          </p:nvSpPr>
          <p:spPr bwMode="auto">
            <a:xfrm>
              <a:off x="142875" y="34877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-3</a:t>
              </a:r>
            </a:p>
          </p:txBody>
        </p:sp>
        <p:sp>
          <p:nvSpPr>
            <p:cNvPr id="21527" name="TextBox 72"/>
            <p:cNvSpPr txBox="1">
              <a:spLocks noChangeArrowheads="1"/>
            </p:cNvSpPr>
            <p:nvPr/>
          </p:nvSpPr>
          <p:spPr bwMode="auto">
            <a:xfrm>
              <a:off x="2500313" y="4559300"/>
              <a:ext cx="428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-1</a:t>
              </a:r>
            </a:p>
          </p:txBody>
        </p:sp>
        <p:sp>
          <p:nvSpPr>
            <p:cNvPr id="21528" name="TextBox 73"/>
            <p:cNvSpPr txBox="1">
              <a:spLocks noChangeArrowheads="1"/>
            </p:cNvSpPr>
            <p:nvPr/>
          </p:nvSpPr>
          <p:spPr bwMode="auto">
            <a:xfrm>
              <a:off x="2500313" y="5202238"/>
              <a:ext cx="428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-2</a:t>
              </a:r>
            </a:p>
          </p:txBody>
        </p:sp>
      </p:grpSp>
      <p:sp>
        <p:nvSpPr>
          <p:cNvPr id="21509" name="TextBox 64"/>
          <p:cNvSpPr txBox="1">
            <a:spLocks noChangeArrowheads="1"/>
          </p:cNvSpPr>
          <p:nvPr/>
        </p:nvSpPr>
        <p:spPr bwMode="auto">
          <a:xfrm>
            <a:off x="7215188" y="1143000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Calibri" pitchFamily="34" charset="0"/>
              </a:rPr>
              <a:t>A</a:t>
            </a:r>
            <a:r>
              <a:rPr lang="ru-RU" sz="3600">
                <a:latin typeface="Calibri" pitchFamily="34" charset="0"/>
              </a:rPr>
              <a:t> (</a:t>
            </a:r>
            <a:r>
              <a:rPr lang="en-US" sz="3600">
                <a:latin typeface="Calibri" pitchFamily="34" charset="0"/>
              </a:rPr>
              <a:t> 3;</a:t>
            </a:r>
            <a:r>
              <a:rPr lang="ru-RU" sz="36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724</Words>
  <Application>Microsoft Office PowerPoint</Application>
  <PresentationFormat>Экран (4:3)</PresentationFormat>
  <Paragraphs>195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Критерии оценки знаний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Большая медведица</vt:lpstr>
      <vt:lpstr>Семь ярких звезд созвездия Большой Медведицы</vt:lpstr>
      <vt:lpstr> </vt:lpstr>
      <vt:lpstr> </vt:lpstr>
      <vt:lpstr>Критерии оценки знаний</vt:lpstr>
      <vt:lpstr>Слайд 20</vt:lpstr>
      <vt:lpstr>Звёзды советуют: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координат</dc:title>
  <dc:creator>математика</dc:creator>
  <cp:lastModifiedBy>Admin</cp:lastModifiedBy>
  <cp:revision>60</cp:revision>
  <dcterms:created xsi:type="dcterms:W3CDTF">2011-04-25T09:07:06Z</dcterms:created>
  <dcterms:modified xsi:type="dcterms:W3CDTF">2012-02-07T15:30:34Z</dcterms:modified>
</cp:coreProperties>
</file>