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8" d="100"/>
          <a:sy n="18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46C01-9B03-4A26-AA0A-AB1BB4E72CBA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58E07-DA9B-481B-AF6E-D60AC8641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19A0-4A1C-4C8A-8BD4-B84D2E95899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1E5B-4177-4E1F-A1E1-63D12EE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19A0-4A1C-4C8A-8BD4-B84D2E95899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1E5B-4177-4E1F-A1E1-63D12EE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19A0-4A1C-4C8A-8BD4-B84D2E95899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1E5B-4177-4E1F-A1E1-63D12EE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19A0-4A1C-4C8A-8BD4-B84D2E95899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1E5B-4177-4E1F-A1E1-63D12EE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19A0-4A1C-4C8A-8BD4-B84D2E95899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1E5B-4177-4E1F-A1E1-63D12EE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19A0-4A1C-4C8A-8BD4-B84D2E95899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1E5B-4177-4E1F-A1E1-63D12EE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19A0-4A1C-4C8A-8BD4-B84D2E95899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1E5B-4177-4E1F-A1E1-63D12EE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19A0-4A1C-4C8A-8BD4-B84D2E95899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1E5B-4177-4E1F-A1E1-63D12EE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19A0-4A1C-4C8A-8BD4-B84D2E95899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1E5B-4177-4E1F-A1E1-63D12EE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19A0-4A1C-4C8A-8BD4-B84D2E95899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1E5B-4177-4E1F-A1E1-63D12EE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19A0-4A1C-4C8A-8BD4-B84D2E95899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1E5B-4177-4E1F-A1E1-63D12EE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19A0-4A1C-4C8A-8BD4-B84D2E95899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F1E5B-4177-4E1F-A1E1-63D12EEB3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7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WordArt 6" descr="Рисунок2"/>
          <p:cNvSpPr>
            <a:spLocks noChangeArrowheads="1" noChangeShapeType="1" noTextEdit="1"/>
          </p:cNvSpPr>
          <p:nvPr/>
        </p:nvSpPr>
        <p:spPr bwMode="auto">
          <a:xfrm>
            <a:off x="684213" y="1916113"/>
            <a:ext cx="7705725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1400" b="1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prstShdw prst="shdw13" dist="53882" dir="13500000">
                    <a:srgbClr val="66CCFF">
                      <a:alpha val="50000"/>
                    </a:srgbClr>
                  </a:prstShdw>
                </a:effectLst>
                <a:latin typeface="Gabriola"/>
              </a:rPr>
              <a:t>"</a:t>
            </a:r>
            <a:r>
              <a:rPr lang="ru-RU" sz="1400" b="1" i="1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prstShdw prst="shdw13" dist="53882" dir="13500000">
                    <a:srgbClr val="66CCFF">
                      <a:alpha val="50000"/>
                    </a:srgbClr>
                  </a:prstShdw>
                </a:effectLst>
                <a:latin typeface="Georgia" pitchFamily="18" charset="0"/>
              </a:rPr>
              <a:t>О добром и злом огне"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1331913" y="4365625"/>
            <a:ext cx="6481762" cy="158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000" b="1" kern="10" dirty="0">
              <a:ln w="6350">
                <a:noFill/>
                <a:round/>
                <a:headEnd/>
                <a:tailEnd/>
              </a:ln>
              <a:solidFill>
                <a:srgbClr val="0000FF"/>
              </a:solidFill>
              <a:latin typeface="Garamond"/>
            </a:endParaRPr>
          </a:p>
        </p:txBody>
      </p:sp>
    </p:spTree>
  </p:cSld>
  <p:clrMapOvr>
    <a:masterClrMapping/>
  </p:clrMapOvr>
  <p:transition advTm="50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 descr="26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435600" y="5876925"/>
            <a:ext cx="3168650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500" b="1" i="1">
              <a:solidFill>
                <a:schemeClr val="bg1"/>
              </a:solidFill>
            </a:endParaRPr>
          </a:p>
          <a:p>
            <a:endParaRPr lang="ru-RU" sz="500" b="1" i="1">
              <a:solidFill>
                <a:schemeClr val="bg1"/>
              </a:solidFill>
            </a:endParaRPr>
          </a:p>
          <a:p>
            <a:r>
              <a:rPr lang="ru-RU" sz="1600" b="1" i="1">
                <a:solidFill>
                  <a:schemeClr val="bg1"/>
                </a:solidFill>
              </a:rPr>
              <a:t>Зайки ёлку украшают,</a:t>
            </a:r>
          </a:p>
          <a:p>
            <a:r>
              <a:rPr lang="ru-RU" sz="1600" b="1" i="1">
                <a:solidFill>
                  <a:schemeClr val="bg1"/>
                </a:solidFill>
              </a:rPr>
              <a:t>Это зайкам разрешают.</a:t>
            </a:r>
          </a:p>
          <a:p>
            <a:endParaRPr lang="ru-RU" sz="160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4" descr="27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900113" y="908050"/>
            <a:ext cx="3095625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500" b="1" i="1">
              <a:solidFill>
                <a:schemeClr val="bg1"/>
              </a:solidFill>
            </a:endParaRPr>
          </a:p>
          <a:p>
            <a:endParaRPr lang="ru-RU" sz="500" b="1" i="1">
              <a:solidFill>
                <a:schemeClr val="bg1"/>
              </a:solidFill>
            </a:endParaRPr>
          </a:p>
          <a:p>
            <a:r>
              <a:rPr lang="ru-RU" b="1" i="1">
                <a:solidFill>
                  <a:schemeClr val="bg1"/>
                </a:solidFill>
              </a:rPr>
              <a:t>А такое украшенье</a:t>
            </a:r>
          </a:p>
          <a:p>
            <a:r>
              <a:rPr lang="ru-RU" b="1" i="1">
                <a:solidFill>
                  <a:schemeClr val="bg1"/>
                </a:solidFill>
              </a:rPr>
              <a:t>Сделали без разрешенья.</a:t>
            </a:r>
          </a:p>
          <a:p>
            <a:endParaRPr lang="ru-RU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4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4" descr="30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84213" y="6092825"/>
            <a:ext cx="7848600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>
                <a:solidFill>
                  <a:schemeClr val="bg1"/>
                </a:solidFill>
              </a:rPr>
              <a:t>Ну вот, ребята, вы узнали, как надо обращаться с огнём.</a:t>
            </a:r>
          </a:p>
          <a:p>
            <a:r>
              <a:rPr lang="ru-RU" b="1">
                <a:solidFill>
                  <a:schemeClr val="bg1"/>
                </a:solidFill>
              </a:rPr>
              <a:t>А что нужно делать, если возник пожар?</a:t>
            </a:r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395288" y="6308725"/>
            <a:ext cx="360362" cy="28892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>
            <a:off x="8459788" y="6165850"/>
            <a:ext cx="360362" cy="358775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6" name="Picture 9" descr="телефо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942108">
            <a:off x="3203575" y="48688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AutoShape 10"/>
          <p:cNvSpPr>
            <a:spLocks noChangeArrowheads="1"/>
          </p:cNvSpPr>
          <p:nvPr/>
        </p:nvSpPr>
        <p:spPr bwMode="auto">
          <a:xfrm rot="4492755">
            <a:off x="1152525" y="3319463"/>
            <a:ext cx="2376488" cy="1585912"/>
          </a:xfrm>
          <a:prstGeom prst="foldedCorner">
            <a:avLst>
              <a:gd name="adj" fmla="val 35389"/>
            </a:avLst>
          </a:prstGeom>
          <a:gradFill rotWithShape="1">
            <a:gsLst>
              <a:gs pos="0">
                <a:srgbClr val="99FF99"/>
              </a:gs>
              <a:gs pos="50000">
                <a:schemeClr val="accent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  <a:effectLst>
            <a:outerShdw dist="117088" dir="2436078" algn="ctr" rotWithShape="0">
              <a:srgbClr val="FF6600">
                <a:alpha val="50000"/>
              </a:srgbClr>
            </a:outerShdw>
          </a:effectLst>
        </p:spPr>
        <p:txBody>
          <a:bodyPr rot="10800000" vert="eaVert" wrap="none"/>
          <a:lstStyle/>
          <a:p>
            <a:pPr>
              <a:defRPr/>
            </a:pPr>
            <a:r>
              <a:rPr lang="ru-RU" sz="4400" b="1">
                <a:solidFill>
                  <a:srgbClr val="660033"/>
                </a:solidFill>
                <a:latin typeface="Times New Roman" pitchFamily="18" charset="0"/>
              </a:rPr>
              <a:t>911</a:t>
            </a:r>
          </a:p>
          <a:p>
            <a:pPr>
              <a:defRPr/>
            </a:pPr>
            <a:r>
              <a:rPr lang="ru-RU" sz="4400" b="1">
                <a:solidFill>
                  <a:srgbClr val="660033"/>
                </a:solidFill>
                <a:latin typeface="Times New Roman" pitchFamily="18" charset="0"/>
              </a:rPr>
              <a:t>112</a:t>
            </a:r>
          </a:p>
          <a:p>
            <a:pPr>
              <a:defRPr/>
            </a:pPr>
            <a:r>
              <a:rPr lang="ru-RU" sz="4400" b="1">
                <a:solidFill>
                  <a:srgbClr val="660033"/>
                </a:solidFill>
                <a:latin typeface="Times New Roman" pitchFamily="18" charset="0"/>
              </a:rPr>
              <a:t>010</a:t>
            </a: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9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38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4" descr="32"/>
          <p:cNvPicPr>
            <a:picLocks noChangeAspect="1" noChangeArrowheads="1"/>
          </p:cNvPicPr>
          <p:nvPr/>
        </p:nvPicPr>
        <p:blipFill>
          <a:blip r:embed="rId4">
            <a:lum bright="6000" contrast="30000"/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684213" y="3933825"/>
            <a:ext cx="7775575" cy="2087563"/>
          </a:xfrm>
          <a:prstGeom prst="flowChartAlternateProcess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37895" name="WordArt 7" descr="FS4"/>
          <p:cNvSpPr>
            <a:spLocks noChangeArrowheads="1" noChangeShapeType="1" noTextEdit="1"/>
          </p:cNvSpPr>
          <p:nvPr/>
        </p:nvSpPr>
        <p:spPr bwMode="auto">
          <a:xfrm>
            <a:off x="1042988" y="4149725"/>
            <a:ext cx="7058025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5">
                    <a:lum bright="-6000" contrast="12000"/>
                  </a:blip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Только всегда надо помнить: </a:t>
            </a:r>
          </a:p>
          <a:p>
            <a:pPr algn="ctr"/>
            <a:r>
              <a:rPr lang="ru-RU" sz="32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5">
                    <a:lum bright="-6000" contrast="12000"/>
                  </a:blip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игры с огнём никогда добром не кончаются!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6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78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Oval 6"/>
          <p:cNvSpPr>
            <a:spLocks noChangeArrowheads="1"/>
          </p:cNvSpPr>
          <p:nvPr/>
        </p:nvSpPr>
        <p:spPr bwMode="auto">
          <a:xfrm>
            <a:off x="1042988" y="4652963"/>
            <a:ext cx="2016125" cy="1657350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Oval 7"/>
          <p:cNvSpPr>
            <a:spLocks noChangeArrowheads="1"/>
          </p:cNvSpPr>
          <p:nvPr/>
        </p:nvSpPr>
        <p:spPr bwMode="auto">
          <a:xfrm>
            <a:off x="6516688" y="3284538"/>
            <a:ext cx="1800225" cy="1512887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Oval 8"/>
          <p:cNvSpPr>
            <a:spLocks noChangeArrowheads="1"/>
          </p:cNvSpPr>
          <p:nvPr/>
        </p:nvSpPr>
        <p:spPr bwMode="auto">
          <a:xfrm>
            <a:off x="6443663" y="4365625"/>
            <a:ext cx="1584325" cy="1944688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9"/>
          <p:cNvSpPr>
            <a:spLocks noChangeArrowheads="1"/>
          </p:cNvSpPr>
          <p:nvPr/>
        </p:nvSpPr>
        <p:spPr bwMode="auto">
          <a:xfrm>
            <a:off x="1547813" y="3429000"/>
            <a:ext cx="2016125" cy="1657350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Oval 11"/>
          <p:cNvSpPr>
            <a:spLocks noChangeArrowheads="1"/>
          </p:cNvSpPr>
          <p:nvPr/>
        </p:nvSpPr>
        <p:spPr bwMode="auto">
          <a:xfrm>
            <a:off x="5940425" y="5516563"/>
            <a:ext cx="1295400" cy="792162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Oval 12"/>
          <p:cNvSpPr>
            <a:spLocks noChangeArrowheads="1"/>
          </p:cNvSpPr>
          <p:nvPr/>
        </p:nvSpPr>
        <p:spPr bwMode="auto">
          <a:xfrm>
            <a:off x="2268538" y="5589588"/>
            <a:ext cx="1366837" cy="647700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1258888" y="3141663"/>
            <a:ext cx="6624637" cy="3095625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Но, как и тысячелетия назад, огонь может</a:t>
            </a:r>
          </a:p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стать злым и страшным.</a:t>
            </a:r>
          </a:p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Что же случается при небрежном обращении</a:t>
            </a:r>
          </a:p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 огнём? И как нужно себя вести, чтобы не </a:t>
            </a:r>
          </a:p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было беды? </a:t>
            </a:r>
          </a:p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А вот посмотрите.</a:t>
            </a:r>
          </a:p>
        </p:txBody>
      </p:sp>
      <p:pic>
        <p:nvPicPr>
          <p:cNvPr id="11278" name="Picture 14" descr="Рисунок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52975"/>
            <a:ext cx="21955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27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34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3850" y="333375"/>
            <a:ext cx="3455988" cy="1079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chemeClr val="bg1"/>
                </a:solidFill>
              </a:rPr>
              <a:t>Трое маленьких зайчат,</a:t>
            </a:r>
          </a:p>
          <a:p>
            <a:r>
              <a:rPr lang="ru-RU" b="1">
                <a:solidFill>
                  <a:schemeClr val="bg1"/>
                </a:solidFill>
              </a:rPr>
              <a:t>С огоньком сидят, шалят.</a:t>
            </a:r>
          </a:p>
          <a:p>
            <a:r>
              <a:rPr lang="ru-RU" b="1">
                <a:solidFill>
                  <a:schemeClr val="bg1"/>
                </a:solidFill>
              </a:rPr>
              <a:t>Им, зайчатам, невдомёк,</a:t>
            </a:r>
          </a:p>
          <a:p>
            <a:r>
              <a:rPr lang="ru-RU" b="1">
                <a:solidFill>
                  <a:schemeClr val="bg1"/>
                </a:solidFill>
              </a:rPr>
              <a:t>Что опасен огонёк.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9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4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580063" y="5373688"/>
            <a:ext cx="3095625" cy="1079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chemeClr val="bg1"/>
                </a:solidFill>
              </a:rPr>
              <a:t>Возле газовой плиты</a:t>
            </a:r>
          </a:p>
          <a:p>
            <a:r>
              <a:rPr lang="ru-RU" b="1">
                <a:solidFill>
                  <a:schemeClr val="bg1"/>
                </a:solidFill>
              </a:rPr>
              <a:t>Расшалился – жди беды.</a:t>
            </a:r>
          </a:p>
          <a:p>
            <a:r>
              <a:rPr lang="ru-RU" b="1">
                <a:solidFill>
                  <a:schemeClr val="bg1"/>
                </a:solidFill>
              </a:rPr>
              <a:t>Лучше даже и не стой</a:t>
            </a:r>
          </a:p>
          <a:p>
            <a:r>
              <a:rPr lang="ru-RU" b="1">
                <a:solidFill>
                  <a:schemeClr val="bg1"/>
                </a:solidFill>
              </a:rPr>
              <a:t>Перед газовой плитой.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9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40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4067175" y="1052513"/>
            <a:ext cx="217488" cy="288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39750" y="476250"/>
            <a:ext cx="3673475" cy="1081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chemeClr val="bg1"/>
                </a:solidFill>
              </a:rPr>
              <a:t>Каждый знает, что утюг –</a:t>
            </a:r>
          </a:p>
          <a:p>
            <a:r>
              <a:rPr lang="ru-RU" b="1">
                <a:solidFill>
                  <a:schemeClr val="bg1"/>
                </a:solidFill>
              </a:rPr>
              <a:t>Добрый, но серьёзный друг.</a:t>
            </a:r>
          </a:p>
          <a:p>
            <a:r>
              <a:rPr lang="ru-RU" b="1">
                <a:solidFill>
                  <a:schemeClr val="bg1"/>
                </a:solidFill>
              </a:rPr>
              <a:t>Тот, кто с утюгом знаком,</a:t>
            </a:r>
          </a:p>
          <a:p>
            <a:r>
              <a:rPr lang="ru-RU" b="1">
                <a:solidFill>
                  <a:schemeClr val="bg1"/>
                </a:solidFill>
              </a:rPr>
              <a:t>Не играет с утюгом.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1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56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3813"/>
            <a:ext cx="9144000" cy="685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292725" y="549275"/>
            <a:ext cx="3455988" cy="1079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chemeClr val="bg1"/>
                </a:solidFill>
              </a:rPr>
              <a:t>Кто науки изучает,</a:t>
            </a:r>
          </a:p>
          <a:p>
            <a:r>
              <a:rPr lang="ru-RU" b="1">
                <a:solidFill>
                  <a:schemeClr val="bg1"/>
                </a:solidFill>
              </a:rPr>
              <a:t>Так приборы не включает:</a:t>
            </a:r>
          </a:p>
          <a:p>
            <a:r>
              <a:rPr lang="ru-RU" b="1">
                <a:solidFill>
                  <a:schemeClr val="bg1"/>
                </a:solidFill>
              </a:rPr>
              <a:t>Перегретая розетка</a:t>
            </a:r>
          </a:p>
          <a:p>
            <a:r>
              <a:rPr lang="ru-RU" b="1">
                <a:solidFill>
                  <a:schemeClr val="bg1"/>
                </a:solidFill>
              </a:rPr>
              <a:t>Загорается нередко.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6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1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4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Oval 6"/>
          <p:cNvSpPr>
            <a:spLocks noChangeArrowheads="1"/>
          </p:cNvSpPr>
          <p:nvPr/>
        </p:nvSpPr>
        <p:spPr bwMode="auto">
          <a:xfrm>
            <a:off x="3851275" y="5949950"/>
            <a:ext cx="144463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11188" y="5157788"/>
            <a:ext cx="3313112" cy="1079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chemeClr val="bg1"/>
                </a:solidFill>
              </a:rPr>
              <a:t>Чайник всё кипел, кипел,</a:t>
            </a:r>
          </a:p>
          <a:p>
            <a:r>
              <a:rPr lang="ru-RU" b="1">
                <a:solidFill>
                  <a:schemeClr val="bg1"/>
                </a:solidFill>
              </a:rPr>
              <a:t>Так, что выкипеть успел.</a:t>
            </a:r>
          </a:p>
          <a:p>
            <a:r>
              <a:rPr lang="ru-RU" b="1">
                <a:solidFill>
                  <a:schemeClr val="bg1"/>
                </a:solidFill>
              </a:rPr>
              <a:t>И от злости поволок</a:t>
            </a:r>
          </a:p>
          <a:p>
            <a:r>
              <a:rPr lang="ru-RU" b="1">
                <a:solidFill>
                  <a:schemeClr val="bg1"/>
                </a:solidFill>
              </a:rPr>
              <a:t>Чёрный дым под потолок.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39750" y="5589588"/>
            <a:ext cx="144463" cy="360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9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19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932363" y="476250"/>
            <a:ext cx="3816350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i="1">
                <a:solidFill>
                  <a:schemeClr val="bg1"/>
                </a:solidFill>
              </a:rPr>
              <a:t>Дом свой надо всем беречь –</a:t>
            </a:r>
          </a:p>
          <a:p>
            <a:r>
              <a:rPr lang="ru-RU" b="1" i="1">
                <a:solidFill>
                  <a:schemeClr val="bg1"/>
                </a:solidFill>
              </a:rPr>
              <a:t>Листья рядом с ним не жечь.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3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68313" y="5876925"/>
            <a:ext cx="3527425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i="1">
                <a:solidFill>
                  <a:schemeClr val="bg1"/>
                </a:solidFill>
              </a:rPr>
              <a:t>Загорается потом</a:t>
            </a:r>
          </a:p>
          <a:p>
            <a:r>
              <a:rPr lang="ru-RU" b="1" i="1">
                <a:solidFill>
                  <a:schemeClr val="bg1"/>
                </a:solidFill>
              </a:rPr>
              <a:t>Вместе с листьями и дом.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9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217</Words>
  <Application>Microsoft Office PowerPoint</Application>
  <PresentationFormat>Экран (4:3)</PresentationFormat>
  <Paragraphs>46</Paragraphs>
  <Slides>13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9</cp:revision>
  <dcterms:created xsi:type="dcterms:W3CDTF">2012-09-25T19:28:43Z</dcterms:created>
  <dcterms:modified xsi:type="dcterms:W3CDTF">2012-09-28T18:34:48Z</dcterms:modified>
</cp:coreProperties>
</file>