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78" r:id="rId9"/>
    <p:sldId id="267" r:id="rId10"/>
    <p:sldId id="287" r:id="rId11"/>
    <p:sldId id="275" r:id="rId12"/>
    <p:sldId id="276" r:id="rId13"/>
    <p:sldId id="270" r:id="rId14"/>
    <p:sldId id="280" r:id="rId15"/>
    <p:sldId id="279" r:id="rId16"/>
    <p:sldId id="277" r:id="rId17"/>
    <p:sldId id="282" r:id="rId18"/>
    <p:sldId id="269" r:id="rId19"/>
    <p:sldId id="283" r:id="rId20"/>
    <p:sldId id="286" r:id="rId21"/>
    <p:sldId id="257" r:id="rId22"/>
    <p:sldId id="258" r:id="rId23"/>
    <p:sldId id="284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15" autoAdjust="0"/>
  </p:normalViewPr>
  <p:slideViewPr>
    <p:cSldViewPr>
      <p:cViewPr varScale="1">
        <p:scale>
          <a:sx n="64" d="100"/>
          <a:sy n="64" d="100"/>
        </p:scale>
        <p:origin x="-7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4D9BC-2318-4A88-A2DC-EE4B8D8356B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39152-9AAB-46BF-81A8-F7CDC9C08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nozhestvo%20Mandel'brota.480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g1.liveinternet.ru/images/attach/c/3/75/78/75078443_0_c77d_993c3b7a_X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060848"/>
            <a:ext cx="7772400" cy="1470025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cs typeface="Times New Roman" pitchFamily="18" charset="0"/>
              </a:rPr>
              <a:t>МНОЖЕСТВА </a:t>
            </a:r>
            <a:b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cs typeface="Times New Roman" pitchFamily="18" charset="0"/>
              </a:rPr>
            </a:b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cs typeface="Times New Roman" pitchFamily="18" charset="0"/>
              </a:rPr>
              <a:t>И ОПЕРАЦИИ </a:t>
            </a:r>
            <a:r>
              <a:rPr lang="ru-RU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cs typeface="Times New Roman" pitchFamily="18" charset="0"/>
              </a:rPr>
              <a:t>НАД </a:t>
            </a:r>
            <a:r>
              <a:rPr lang="ru-RU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cs typeface="Times New Roman" pitchFamily="18" charset="0"/>
              </a:rPr>
              <a:t>НИМИ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Подзаголовок 4"/>
          <p:cNvSpPr>
            <a:spLocks noGrp="1"/>
          </p:cNvSpPr>
          <p:nvPr/>
        </p:nvSpPr>
        <p:spPr>
          <a:xfrm>
            <a:off x="1547664" y="4221088"/>
            <a:ext cx="6400800" cy="184976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0099"/>
                </a:solidFill>
                <a:latin typeface="Segoe Script" pitchFamily="34" charset="0"/>
              </a:rPr>
              <a:t>Урок разработан учителем математики</a:t>
            </a:r>
          </a:p>
          <a:p>
            <a:r>
              <a:rPr lang="ru-RU" dirty="0" smtClean="0">
                <a:solidFill>
                  <a:srgbClr val="000099"/>
                </a:solidFill>
                <a:latin typeface="Segoe Script" pitchFamily="34" charset="0"/>
              </a:rPr>
              <a:t> </a:t>
            </a:r>
            <a:r>
              <a:rPr lang="ru-RU" b="1" dirty="0" smtClean="0">
                <a:solidFill>
                  <a:srgbClr val="000099"/>
                </a:solidFill>
                <a:latin typeface="Segoe Script" pitchFamily="34" charset="0"/>
              </a:rPr>
              <a:t>МБОУ гимназия № 5 </a:t>
            </a:r>
            <a:r>
              <a:rPr lang="ru-RU" dirty="0" smtClean="0">
                <a:solidFill>
                  <a:srgbClr val="000099"/>
                </a:solidFill>
                <a:latin typeface="Segoe Script" pitchFamily="34" charset="0"/>
              </a:rPr>
              <a:t>г.Морозовска Ростовской обл.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Segoe Script" pitchFamily="34" charset="0"/>
              </a:rPr>
              <a:t>Касьяновой Натальей Игоревной</a:t>
            </a:r>
            <a:endParaRPr lang="ru-RU" b="1" dirty="0">
              <a:solidFill>
                <a:srgbClr val="000099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УПРАЖНЕНИЕ №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Даны множества: М = {5, 4, 6}, Р = {4, 5, 6}, Т = {5, 6, 7}, S = {4, 6}. Какое из утверждений неверно?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М = Р. б) Р ≠ S. в) М ≠ Т. г) Р = Т.</a:t>
            </a:r>
          </a:p>
          <a:p>
            <a:endParaRPr lang="ru-RU" dirty="0"/>
          </a:p>
        </p:txBody>
      </p:sp>
      <p:pic>
        <p:nvPicPr>
          <p:cNvPr id="4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203848" y="2276872"/>
            <a:ext cx="2736304" cy="2808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МНОЖЕСТВО МАНДЕЛЬБРОТА</a:t>
            </a:r>
            <a:endParaRPr lang="ru-RU" b="1" dirty="0"/>
          </a:p>
        </p:txBody>
      </p:sp>
      <p:sp>
        <p:nvSpPr>
          <p:cNvPr id="6" name="Овал 5">
            <a:hlinkClick r:id="rId3" action="ppaction://hlinkfile"/>
          </p:cNvPr>
          <p:cNvSpPr/>
          <p:nvPr/>
        </p:nvSpPr>
        <p:spPr>
          <a:xfrm>
            <a:off x="5076056" y="1628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УПРАЖНЕНИЕ № 6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Изобразите с помощью кругов Эйлера  пересечение множеств 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A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 и В, если: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а) 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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В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б) 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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sym typeface="Symbol"/>
              </a:rPr>
              <a:t> В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в) А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 =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В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г) А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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В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 =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Symbol" pitchFamily="18" charset="2"/>
              </a:rPr>
              <a:t>Æ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классе все увлекаются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математикой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биологией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Сколько человек в классе, если математикой занимаются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человек, биологией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математикой и биологией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sp>
        <p:nvSpPr>
          <p:cNvPr id="4" name="Заголовок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УПРАЖНЕНИЕ № 7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РЕШЕНИЕ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27584" y="1772816"/>
            <a:ext cx="2736304" cy="2592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Любят математику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27984" y="1628800"/>
            <a:ext cx="3600400" cy="33123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Увлекаются биологией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987824" y="2276872"/>
            <a:ext cx="2232248" cy="208823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Увлекаются и математикой и биологией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человек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539552" y="51571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15 + 20 – 10 = 25 человек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9" name="Picture 4" descr="C:\Users\Наталья\AppData\Local\Microsoft\Windows\Temporary Internet Files\Content.IE5\6AM4NCDV\MC90044045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188640"/>
            <a:ext cx="1368425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УПРАЖНЕНИЕ № 8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прогулку пошли пятиклассники и шестиклассники. Все они были либо босиком, либо в тапочках. Пятиклассников было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босых учеников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Обутых шестиклассников было столько же, сколько босых пятиклассников. Сколько учеников было на прогулке?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РЕШЕНИЕ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259632" y="1340768"/>
            <a:ext cx="2736304" cy="2592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Пятиклассников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человека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76056" y="1772816"/>
            <a:ext cx="2448272" cy="208823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Шестиклассники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75856" y="2204864"/>
            <a:ext cx="2232248" cy="208823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Босые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человек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539552" y="4581128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По условию босых пятиклассников столько же сколько обутых шестиклассников (обозначим за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Х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).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611560" y="5877272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ОТВЕТ: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40 человек пошло на прогулку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5517232"/>
            <a:ext cx="2624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24 –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+ 16 +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= 40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15" name="Прямая со стрелкой 14"/>
          <p:cNvCxnSpPr>
            <a:stCxn id="5" idx="3"/>
          </p:cNvCxnSpPr>
          <p:nvPr/>
        </p:nvCxnSpPr>
        <p:spPr>
          <a:xfrm rot="5400000">
            <a:off x="1126162" y="3542879"/>
            <a:ext cx="523648" cy="5447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V="1">
            <a:off x="1259632" y="1052736"/>
            <a:ext cx="504056" cy="5040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948264" y="3717032"/>
            <a:ext cx="576064" cy="4320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6948264" y="1484784"/>
            <a:ext cx="504056" cy="5040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092280" y="1052736"/>
            <a:ext cx="1869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тапочках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620688"/>
            <a:ext cx="2433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тапочках 24 -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520" y="4005064"/>
            <a:ext cx="1232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Босые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64288" y="4149080"/>
            <a:ext cx="1796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Босые 16 -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10" grpId="0"/>
      <p:bldP spid="11" grpId="0"/>
      <p:bldP spid="23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УПРАЖНЕНИЕ № 9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задал замысловатую задачу. В результате количество мальчиков, решивших эту задачу, оказалось равным количеству девочек, ее не решивших. Кого в классе больше – решивших задачу или девочек?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РЕШЕНИЕ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63688" y="1484784"/>
            <a:ext cx="2736304" cy="2592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МАЛЬЧИКИ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572000" y="1844824"/>
            <a:ext cx="2448272" cy="208823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ДЕВОЧКИ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539552" y="4581128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По условию решивших мальчиков равно количеству девочек,</a:t>
            </a: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 не решивших задачу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(обозначим за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Х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). Количество девочек обозначим за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Y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611560" y="5877272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ОТВЕТ: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количество решивших задачу равно количеству девочек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58583" y="5661248"/>
            <a:ext cx="3970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РЕШИЛИ ЗАДАЧУ: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+ у -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=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1486201" y="3418455"/>
            <a:ext cx="523648" cy="5447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V="1">
            <a:off x="1907704" y="1196752"/>
            <a:ext cx="504056" cy="5040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732240" y="3573016"/>
            <a:ext cx="576064" cy="4320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6588224" y="1556792"/>
            <a:ext cx="504056" cy="5040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073433" y="1052736"/>
            <a:ext cx="19399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решили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девочек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620688"/>
            <a:ext cx="1632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решили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520" y="4005064"/>
            <a:ext cx="2875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Решили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мальчиков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64288" y="4149080"/>
            <a:ext cx="1850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Решили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 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10" grpId="0"/>
      <p:bldP spid="11" grpId="0"/>
      <p:bldP spid="23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Comic Sans MS" pitchFamily="66" charset="0"/>
              </a:rPr>
              <a:t>ТЕОРЕТИЧЕСКАЯ РАЗМИНКА</a:t>
            </a:r>
            <a:endParaRPr lang="ru-RU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ЗАДАНИЕ НА ДОМ</a:t>
            </a:r>
            <a:endParaRPr lang="ru-RU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400" dirty="0" smtClean="0">
                <a:solidFill>
                  <a:srgbClr val="000099"/>
                </a:solidFill>
                <a:latin typeface="Comic Sans MS" pitchFamily="66" charset="0"/>
              </a:rPr>
              <a:t>§ 3, </a:t>
            </a:r>
          </a:p>
          <a:p>
            <a:r>
              <a:rPr lang="ru-RU" sz="4400" dirty="0" smtClean="0">
                <a:solidFill>
                  <a:srgbClr val="000099"/>
                </a:solidFill>
                <a:latin typeface="Comic Sans MS" pitchFamily="66" charset="0"/>
              </a:rPr>
              <a:t>№ 3.10.,</a:t>
            </a:r>
          </a:p>
          <a:p>
            <a:r>
              <a:rPr lang="ru-RU" sz="4400" dirty="0" smtClean="0">
                <a:solidFill>
                  <a:srgbClr val="000099"/>
                </a:solidFill>
                <a:latin typeface="Comic Sans MS" pitchFamily="66" charset="0"/>
              </a:rPr>
              <a:t>№ 3.12.,</a:t>
            </a:r>
          </a:p>
          <a:p>
            <a:r>
              <a:rPr lang="ru-RU" sz="4400" dirty="0" smtClean="0">
                <a:solidFill>
                  <a:srgbClr val="000099"/>
                </a:solidFill>
                <a:latin typeface="Comic Sans MS" pitchFamily="66" charset="0"/>
              </a:rPr>
              <a:t>№ 3.21.</a:t>
            </a:r>
          </a:p>
          <a:p>
            <a:r>
              <a:rPr lang="ru-RU" sz="4400" dirty="0" smtClean="0">
                <a:solidFill>
                  <a:srgbClr val="000099"/>
                </a:solidFill>
                <a:latin typeface="Comic Sans MS" pitchFamily="66" charset="0"/>
              </a:rPr>
              <a:t>Составить кроссворд по теме : «Множества и операции над ними» </a:t>
            </a:r>
            <a:endParaRPr lang="ru-RU" sz="4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4" name="Picture 3" descr="C:\Users\Наталья\AppData\Local\Microsoft\Windows\Temporary Internet Files\Content.IE5\A23W1M81\MC90044042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484784"/>
            <a:ext cx="2700565" cy="2226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971600" y="1988840"/>
            <a:ext cx="7772400" cy="1470025"/>
          </a:xfrm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Comic Sans MS" pitchFamily="66" charset="0"/>
              </a:rPr>
              <a:t>ТЕСТ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914400" y="685800"/>
            <a:ext cx="7772400" cy="1736725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КРИТЕРИИ ОЦЕНИВАНИЯ</a:t>
            </a:r>
            <a:endParaRPr lang="ru-RU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115616" y="2564904"/>
            <a:ext cx="6781800" cy="2743200"/>
          </a:xfrm>
        </p:spPr>
        <p:txBody>
          <a:bodyPr/>
          <a:lstStyle/>
          <a:p>
            <a:pPr algn="l">
              <a:defRPr/>
            </a:pP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«5»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 smtClean="0">
                <a:solidFill>
                  <a:srgbClr val="000099"/>
                </a:solidFill>
                <a:latin typeface="Comic Sans MS" pitchFamily="66" charset="0"/>
              </a:rPr>
              <a:t>- 5 правильных ответов</a:t>
            </a:r>
          </a:p>
          <a:p>
            <a:pPr algn="l">
              <a:defRPr/>
            </a:pP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«4»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 smtClean="0">
                <a:solidFill>
                  <a:srgbClr val="000099"/>
                </a:solidFill>
                <a:latin typeface="Comic Sans MS" pitchFamily="66" charset="0"/>
              </a:rPr>
              <a:t>- 4 правильных ответа</a:t>
            </a:r>
          </a:p>
          <a:p>
            <a:pPr algn="l">
              <a:defRPr/>
            </a:pP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«3»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>
                <a:solidFill>
                  <a:srgbClr val="000099"/>
                </a:solidFill>
                <a:latin typeface="Comic Sans MS" pitchFamily="66" charset="0"/>
              </a:rPr>
              <a:t>-</a:t>
            </a:r>
            <a:r>
              <a:rPr lang="ru-RU" sz="3600" dirty="0" smtClean="0">
                <a:solidFill>
                  <a:srgbClr val="000099"/>
                </a:solidFill>
                <a:latin typeface="Comic Sans MS" pitchFamily="66" charset="0"/>
              </a:rPr>
              <a:t> 3 правильных ответа</a:t>
            </a:r>
          </a:p>
          <a:p>
            <a:pPr algn="l">
              <a:defRPr/>
            </a:pP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«2»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>
                <a:solidFill>
                  <a:srgbClr val="000099"/>
                </a:solidFill>
                <a:latin typeface="Comic Sans MS" pitchFamily="66" charset="0"/>
              </a:rPr>
              <a:t>-</a:t>
            </a:r>
            <a:r>
              <a:rPr lang="ru-RU" sz="3600" dirty="0" smtClean="0">
                <a:solidFill>
                  <a:srgbClr val="000099"/>
                </a:solidFill>
                <a:latin typeface="Comic Sans MS" pitchFamily="66" charset="0"/>
              </a:rPr>
              <a:t> 0-2 правильных ответа</a:t>
            </a:r>
            <a:endParaRPr lang="ru-RU" sz="36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5" name="Picture 2" descr="C:\Users\Наталья\AppData\Local\Microsoft\Windows\Temporary Internet Files\Content.IE5\A23W1M81\MC90037995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233293"/>
            <a:ext cx="2219018" cy="1624707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Comic Sans MS" pitchFamily="66" charset="0"/>
              </a:rPr>
              <a:t>ПРОВЕРКА ТЕСТА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19256" cy="2303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9876"/>
                <a:gridCol w="1369876"/>
                <a:gridCol w="1369876"/>
                <a:gridCol w="1369876"/>
                <a:gridCol w="1369876"/>
                <a:gridCol w="1369876"/>
              </a:tblGrid>
              <a:tr h="657605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lang="ru-RU" sz="2400" b="1" baseline="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№2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№3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№4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№5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760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Вариант </a:t>
                      </a:r>
                      <a:r>
                        <a:rPr lang="en-US" sz="2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76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Вариант </a:t>
                      </a:r>
                      <a:r>
                        <a:rPr lang="en-US" sz="24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2400" b="1" dirty="0" smtClean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Users\Наталья\AppData\Local\Microsoft\Windows\Temporary Internet Files\Content.IE5\A23W1M81\MM900288928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9760" y="4869160"/>
            <a:ext cx="1856359" cy="1757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971600" y="1988840"/>
            <a:ext cx="7772400" cy="1470025"/>
          </a:xfrm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Comic Sans MS" pitchFamily="66" charset="0"/>
              </a:rPr>
              <a:t>БЛАГОДАРЮ ЗА УРОК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1. Что означает слово «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множество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»?</a:t>
            </a:r>
          </a:p>
          <a:p>
            <a:pPr lvl="0"/>
            <a:r>
              <a:rPr lang="ru-RU" b="1" i="1" dirty="0" smtClean="0">
                <a:solidFill>
                  <a:srgbClr val="00B050"/>
                </a:solidFill>
                <a:latin typeface="Comic Sans MS" pitchFamily="66" charset="0"/>
              </a:rPr>
              <a:t>Множество – это набор или совокупность предметов одинаковой природы.</a:t>
            </a:r>
            <a:endParaRPr lang="ru-RU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2. Какие названия применяются для обозначения множеств?</a:t>
            </a:r>
          </a:p>
          <a:p>
            <a:pPr lvl="0"/>
            <a:r>
              <a:rPr lang="ru-RU" b="1" i="1" dirty="0" smtClean="0">
                <a:solidFill>
                  <a:srgbClr val="00B050"/>
                </a:solidFill>
                <a:latin typeface="Comic Sans MS" pitchFamily="66" charset="0"/>
              </a:rPr>
              <a:t>Стадо, табун, коллектив, семья, оркестр, библиотека.</a:t>
            </a:r>
            <a:endParaRPr lang="ru-RU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3. Как различаются множества по числу элементов? </a:t>
            </a:r>
          </a:p>
          <a:p>
            <a:pPr lvl="0"/>
            <a:r>
              <a:rPr lang="ru-RU" b="1" i="1" dirty="0" smtClean="0">
                <a:solidFill>
                  <a:srgbClr val="00B050"/>
                </a:solidFill>
                <a:latin typeface="Comic Sans MS" pitchFamily="66" charset="0"/>
              </a:rPr>
              <a:t>Множества бывают конечные, бесконечные и пустое множество.</a:t>
            </a:r>
            <a:endParaRPr lang="ru-RU" dirty="0" smtClean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4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4. Какими способами можно задать множество?</a:t>
            </a:r>
          </a:p>
          <a:p>
            <a:pPr lvl="0"/>
            <a:r>
              <a:rPr lang="ru-RU" b="1" i="1" dirty="0" smtClean="0">
                <a:solidFill>
                  <a:srgbClr val="00B050"/>
                </a:solidFill>
                <a:latin typeface="Comic Sans MS" pitchFamily="66" charset="0"/>
              </a:rPr>
              <a:t>Множество можно задать перечислением или с помощью характеристического свойства.</a:t>
            </a:r>
            <a:endParaRPr lang="ru-RU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5.Какое свойство называется характеристическим свойством?</a:t>
            </a:r>
          </a:p>
          <a:p>
            <a:pPr lvl="0"/>
            <a:r>
              <a:rPr lang="ru-RU" b="1" i="1" dirty="0" smtClean="0">
                <a:solidFill>
                  <a:srgbClr val="00B050"/>
                </a:solidFill>
                <a:latin typeface="Comic Sans MS" pitchFamily="66" charset="0"/>
              </a:rPr>
              <a:t>Характеристическим свойством называется такое свойство, которым обладают все элементы данного множества и не обладают никакие другие объекты.</a:t>
            </a:r>
          </a:p>
          <a:p>
            <a:pPr lvl="0"/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6. Какие операции можно выполнять над множествами?</a:t>
            </a:r>
          </a:p>
        </p:txBody>
      </p:sp>
      <p:pic>
        <p:nvPicPr>
          <p:cNvPr id="4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4156" y="0"/>
            <a:ext cx="163984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Comic Sans MS" pitchFamily="66" charset="0"/>
              </a:rPr>
              <a:t>ЗАКРЕПЛЕНИЕ ИЗУЧЕННОГО</a:t>
            </a:r>
            <a:endParaRPr lang="ru-RU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УПРАЖНЕНИЕ № 1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Множество  задано  путем перечисления своих элементов. Придумайте какое-нибудь его словесное описание.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{0, 1, 2, 3, 4, 5, 6, 7, 8, 9};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sz="4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A, B, C, D, E</a:t>
            </a:r>
            <a:r>
              <a:rPr lang="ru-RU" sz="4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… X, Y, Z</a:t>
            </a:r>
            <a:r>
              <a:rPr lang="ru-RU" sz="4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};</a:t>
            </a:r>
            <a:endParaRPr lang="en-US" sz="4800" b="1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ru-RU" sz="4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sz="4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0, 2, 4, 6, 8</a:t>
            </a:r>
            <a:r>
              <a:rPr lang="ru-RU" sz="4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}.</a:t>
            </a:r>
            <a:endParaRPr lang="en-US" sz="4800" b="1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indent="-914400">
              <a:buFont typeface="+mj-lt"/>
              <a:buAutoNum type="arabicPeriod"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УПРАЖНЕНИЕ № 2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Даны множества: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 = {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5, 0, 11, 12, 19},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= {2, 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8, 12, 13, 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0}. 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Найдите множества 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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В, 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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Картинка 26 из 11572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573016"/>
            <a:ext cx="4464496" cy="29902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УПРАЖНЕНИЕ №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Задайте множество груш, растущих на берёзе. </a:t>
            </a:r>
          </a:p>
          <a:p>
            <a:pPr marL="514350" indent="-514350">
              <a:buFont typeface="+mj-lt"/>
              <a:buAutoNum type="alphaUcPeriod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Задайте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множество чисел, которые делятся на 0.</a:t>
            </a:r>
          </a:p>
        </p:txBody>
      </p:sp>
      <p:pic>
        <p:nvPicPr>
          <p:cNvPr id="8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УПРАЖНЕНИЕ № 4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47650"/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Составьте не менее семи слов, буквы которых образуют подмножества множества </a:t>
            </a:r>
          </a:p>
          <a:p>
            <a:pPr indent="247650">
              <a:buNone/>
            </a:pP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А={в, </a:t>
            </a:r>
            <a:r>
              <a:rPr lang="ru-RU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и, м, а, т, е, л, </a:t>
            </a:r>
            <a:r>
              <a:rPr lang="ru-RU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о, с, т, </a:t>
            </a:r>
            <a:r>
              <a:rPr lang="ru-RU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}.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5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97152"/>
            <a:ext cx="16256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750</Words>
  <Application>Microsoft Office PowerPoint</Application>
  <PresentationFormat>Экран (4:3)</PresentationFormat>
  <Paragraphs>110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МНОЖЕСТВА  И ОПЕРАЦИИ НАД НИМИ</vt:lpstr>
      <vt:lpstr>ТЕОРЕТИЧЕСКАЯ РАЗМИНКА</vt:lpstr>
      <vt:lpstr>Слайд 3</vt:lpstr>
      <vt:lpstr>Слайд 4</vt:lpstr>
      <vt:lpstr>ЗАКРЕПЛЕНИЕ ИЗУЧЕННОГО</vt:lpstr>
      <vt:lpstr>УПРАЖНЕНИЕ № 1</vt:lpstr>
      <vt:lpstr>УПРАЖНЕНИЕ № 2</vt:lpstr>
      <vt:lpstr>УПРАЖНЕНИЕ № 3</vt:lpstr>
      <vt:lpstr>УПРАЖНЕНИЕ № 4</vt:lpstr>
      <vt:lpstr>УПРАЖНЕНИЕ № 5</vt:lpstr>
      <vt:lpstr>Слайд 11</vt:lpstr>
      <vt:lpstr>Слайд 12</vt:lpstr>
      <vt:lpstr>УПРАЖНЕНИЕ № 6</vt:lpstr>
      <vt:lpstr>УПРАЖНЕНИЕ № 7</vt:lpstr>
      <vt:lpstr>РЕШЕНИЕ</vt:lpstr>
      <vt:lpstr>Слайд 16</vt:lpstr>
      <vt:lpstr>РЕШЕНИЕ</vt:lpstr>
      <vt:lpstr>УПРАЖНЕНИЕ № 9</vt:lpstr>
      <vt:lpstr>РЕШЕНИЕ</vt:lpstr>
      <vt:lpstr>ЗАДАНИЕ НА ДОМ</vt:lpstr>
      <vt:lpstr>ТЕСТ</vt:lpstr>
      <vt:lpstr>КРИТЕРИИ ОЦЕНИВАНИЯ</vt:lpstr>
      <vt:lpstr>ПРОВЕРКА ТЕСТА</vt:lpstr>
      <vt:lpstr>БЛАГОДАРЮ ЗА УРОК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МНОЖЕСТВА  И ОПЕРАЦИИ НАД НИМИ</dc:title>
  <dc:creator>Наталья</dc:creator>
  <cp:lastModifiedBy>Наталья</cp:lastModifiedBy>
  <cp:revision>54</cp:revision>
  <dcterms:created xsi:type="dcterms:W3CDTF">2011-10-10T05:46:42Z</dcterms:created>
  <dcterms:modified xsi:type="dcterms:W3CDTF">2011-11-07T21:36:23Z</dcterms:modified>
</cp:coreProperties>
</file>