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4C9D23-20E3-44F1-B1D7-E3D5641A6DDB}" type="datetimeFigureOut">
              <a:rPr lang="ru-RU" smtClean="0"/>
              <a:t>28.06.2011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67D5699-F468-4F2B-B0E0-741407C172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9D23-20E3-44F1-B1D7-E3D5641A6DDB}" type="datetimeFigureOut">
              <a:rPr lang="ru-RU" smtClean="0"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5699-F468-4F2B-B0E0-741407C17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9D23-20E3-44F1-B1D7-E3D5641A6DDB}" type="datetimeFigureOut">
              <a:rPr lang="ru-RU" smtClean="0"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5699-F468-4F2B-B0E0-741407C17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4C9D23-20E3-44F1-B1D7-E3D5641A6DDB}" type="datetimeFigureOut">
              <a:rPr lang="ru-RU" smtClean="0"/>
              <a:t>28.06.2011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7D5699-F468-4F2B-B0E0-741407C172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4C9D23-20E3-44F1-B1D7-E3D5641A6DDB}" type="datetimeFigureOut">
              <a:rPr lang="ru-RU" smtClean="0"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67D5699-F468-4F2B-B0E0-741407C172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9D23-20E3-44F1-B1D7-E3D5641A6DDB}" type="datetimeFigureOut">
              <a:rPr lang="ru-RU" smtClean="0"/>
              <a:t>28.06.2011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5699-F468-4F2B-B0E0-741407C1728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9D23-20E3-44F1-B1D7-E3D5641A6DDB}" type="datetimeFigureOut">
              <a:rPr lang="ru-RU" smtClean="0"/>
              <a:t>28.06.2011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5699-F468-4F2B-B0E0-741407C1728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4C9D23-20E3-44F1-B1D7-E3D5641A6DDB}" type="datetimeFigureOut">
              <a:rPr lang="ru-RU" smtClean="0"/>
              <a:t>28.06.2011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7D5699-F468-4F2B-B0E0-741407C172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9D23-20E3-44F1-B1D7-E3D5641A6DDB}" type="datetimeFigureOut">
              <a:rPr lang="ru-RU" smtClean="0"/>
              <a:t>28.06.2011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5699-F468-4F2B-B0E0-741407C17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4C9D23-20E3-44F1-B1D7-E3D5641A6DDB}" type="datetimeFigureOut">
              <a:rPr lang="ru-RU" smtClean="0"/>
              <a:t>28.06.2011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7D5699-F468-4F2B-B0E0-741407C1728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4C9D23-20E3-44F1-B1D7-E3D5641A6DDB}" type="datetimeFigureOut">
              <a:rPr lang="ru-RU" smtClean="0"/>
              <a:t>28.06.2011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7D5699-F468-4F2B-B0E0-741407C1728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4C9D23-20E3-44F1-B1D7-E3D5641A6DDB}" type="datetimeFigureOut">
              <a:rPr lang="ru-RU" smtClean="0"/>
              <a:t>28.06.2011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7D5699-F468-4F2B-B0E0-741407C172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Воспитание гражданина на уроках математики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Лалетина </a:t>
            </a:r>
            <a:r>
              <a:rPr lang="ru-RU" i="1" dirty="0"/>
              <a:t>Наталья Петровна учитель математики МОУ Лесоперевалочная СОШ-1С.Бельтирское. </a:t>
            </a:r>
            <a:r>
              <a:rPr lang="ru-RU" i="1" dirty="0" err="1"/>
              <a:t>Аскизский</a:t>
            </a:r>
            <a:r>
              <a:rPr lang="ru-RU" i="1" dirty="0"/>
              <a:t> район. Республика </a:t>
            </a:r>
            <a:r>
              <a:rPr lang="ru-RU" i="1" dirty="0" smtClean="0"/>
              <a:t>Хакасия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Н</a:t>
            </a:r>
            <a:r>
              <a:rPr lang="ru-RU" sz="2400" dirty="0" smtClean="0"/>
              <a:t>а уроках математики ставится воспитательная цель 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В</a:t>
            </a:r>
            <a:r>
              <a:rPr lang="ru-RU" dirty="0" smtClean="0"/>
              <a:t>оспитание </a:t>
            </a:r>
            <a:r>
              <a:rPr lang="ru-RU" dirty="0"/>
              <a:t>духовно-нравственной ,  здоровой, культурной, интеллектуально развитой , творческой личности, способной самостоятельно строить жизнь, достойную человека.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Пусть ты не станешь Пифагором,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Каким хотел бы, может, быть.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 будешь ты рабочим, может, и ученым,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будешь честно Родине служить!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Для </a:t>
            </a:r>
            <a:r>
              <a:rPr lang="ru-RU" dirty="0"/>
              <a:t>формирования духовно-нравственных ценностей применимы нестандартные уроки, которые  вводятся в педагогический процесс как альтернатива традиционным, они позволяют посмотреть на ученика с позиций личностно ориентированного подхода в обучении и воспитании.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</a:t>
            </a:r>
            <a:r>
              <a:rPr lang="ru-RU" dirty="0" smtClean="0"/>
              <a:t>естандартные уроки 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урок-инициатива</a:t>
            </a:r>
            <a:r>
              <a:rPr lang="ru-RU" dirty="0"/>
              <a:t>, урок-соревнование, урок-аукцион, урок-дидактическая игра, урок-сочинение, урок-изобретательства, выпуск “живой газеты”, комплексно-творческий урок, урок, творческий отчет, осмотр самодельной выставки, урок-КВН, урок-путешествие, устный журнал, семинар, конференция, урок-диалог, урок-дискуссия, учебная встреча, урок-суд, урок-лекция, урок-презентация.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Нестандартные уроки, выполняют несколько функций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/>
              <a:t>развивают и поддерживают интерес школьников к учебе, помогают реализовать их склонности и возможности;</a:t>
            </a:r>
          </a:p>
          <a:p>
            <a:r>
              <a:rPr lang="ru-RU" dirty="0"/>
              <a:t>- позволяют сочетать различные виды групповой и коллективной учебной работы учащихся;</a:t>
            </a:r>
          </a:p>
          <a:p>
            <a:r>
              <a:rPr lang="ru-RU" dirty="0"/>
              <a:t>- развивают творческие способности учащихся;</a:t>
            </a:r>
          </a:p>
          <a:p>
            <a:r>
              <a:rPr lang="ru-RU" dirty="0"/>
              <a:t>- способствуют лучшему пониманию и осмыслению изучаемого материала;</a:t>
            </a:r>
          </a:p>
          <a:p>
            <a:r>
              <a:rPr lang="ru-RU" dirty="0"/>
              <a:t>- являются хорошим средством от информационной перегрузки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Большинство нестандартных уроков требует активного участия учеников и выполнения двух обязательных: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Во-первых</a:t>
            </a:r>
            <a:r>
              <a:rPr lang="ru-RU" dirty="0"/>
              <a:t>, так или иначе, готовиться к уроку должны все. </a:t>
            </a:r>
            <a:endParaRPr lang="ru-RU" dirty="0" smtClean="0"/>
          </a:p>
          <a:p>
            <a:r>
              <a:rPr lang="ru-RU" dirty="0" smtClean="0"/>
              <a:t>Во-вторых</a:t>
            </a:r>
            <a:r>
              <a:rPr lang="ru-RU" dirty="0"/>
              <a:t>, никто из школьников не должен знать всей окончательной программы, чтобы всем этот урок дал ощущение неожиданности, радости, чуда.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467600" cy="1143000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Лев Толстой как-то заметил, что человек подобен дроби, числитель которой есть то, что человек представляет собой, а знаменатель – то, что он думает о себе.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вы считаете, какой дробью лучше быть – правильной или неправильной? А вы какая дробь?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 воспитании  духовно-нравственно чувств у учашихся  недопустима даже крупица формализма. Святые темы, имена, даты требуют бережного отношения. Обращение к ним в суете, спешке приносит только вред. Не объем знаний, а уровень их эмоционального воздействия должен стать критерием в работе.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Главная ценность – жизнь.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Любовь  </a:t>
            </a:r>
            <a:r>
              <a:rPr lang="ru-RU" dirty="0"/>
              <a:t>к Родине ,  накопление социального опыта жизни в своем населенном пункте, усвоение принятых в нем норм поведения, взаимоотношений, приобщение к миру его культуры. Любовь к Отчизне начинается с любви к своей малой родине – месту, где родился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Притча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Мужчина </a:t>
            </a:r>
            <a:r>
              <a:rPr lang="ru-RU" i="1" dirty="0"/>
              <a:t>и ребенок шли по дороге. Видят : сидит у обочины старик. Спрашивает он у человека: «Куда идешь ты с этим ребенком?» Растеренно ответил мужчина: «Мне поручили воспитывать этого ребенка, а я не умею». «Так я тебя жду. Мне нужно сказать тебе одну важную вещь. Если тебе доверили ребенка на воспитание, то верни его крылатым» - так сказал старик и исчез.</a:t>
            </a:r>
            <a:endParaRPr lang="ru-RU" dirty="0"/>
          </a:p>
          <a:p>
            <a:pPr>
              <a:buNone/>
            </a:pPr>
            <a:r>
              <a:rPr lang="ru-RU" i="1" dirty="0"/>
              <a:t>Через несколько лет на той же дороге сидит старик. И вдруг видит: летит по небу прекрасный юноша, а за ним – его воспитатель. «Посмотри!- воскликнул человек;- Какие сияющие крылья у моего ученика, какие они белые и чистые, сильные и упругие!» И ответил старик: «А мне больше нравятся твои крылья».</a:t>
            </a:r>
            <a:endParaRPr lang="ru-RU" dirty="0"/>
          </a:p>
          <a:p>
            <a:pPr algn="ctr">
              <a:buNone/>
            </a:pPr>
            <a:r>
              <a:rPr lang="ru-RU" i="1" dirty="0" err="1"/>
              <a:t>Ш.А.Амонашвии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/>
              <a:t>Педагогика должна быть духовна и воспитывать духовную общность.</a:t>
            </a:r>
            <a:endParaRPr lang="ru-RU" dirty="0"/>
          </a:p>
          <a:p>
            <a:pPr>
              <a:buNone/>
            </a:pPr>
            <a:r>
              <a:rPr lang="ru-RU" dirty="0" err="1"/>
              <a:t>Ш.А.Амонашвили</a:t>
            </a:r>
            <a:r>
              <a:rPr lang="ru-RU" dirty="0"/>
              <a:t>, педагог-новатор.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Огромные изменения произошли в нашей стране за последние годы. Это касается и духовно-нравственных ценностей, отношения к событиям нашей истории.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Развитие </a:t>
            </a:r>
            <a:r>
              <a:rPr lang="ru-RU" dirty="0"/>
              <a:t>личности, ее творческой индивидуальности, раскрытие и реализация сущностных сил ребенка становится главной линией системы образования. Из дидактики известно, что обучение – это целостный процесс, в котором сливаются в органическом единстве два неоднозначных процесса – преподавание и учение, которые призваны “перерасти” в сотворчество учителя и ученика; это процесс духовно-нравственных, умственных, эмоциональных и физических взаимодействий, необходимых для реализации образовательных и воспитательных задач.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Духовность – это творческий интеграл человеческого бытия, высшая созидательная сила общества, универсальный критерий его исторической развитости.</a:t>
            </a:r>
          </a:p>
          <a:p>
            <a:pPr>
              <a:buNone/>
            </a:pPr>
            <a:r>
              <a:rPr lang="ru-RU" dirty="0"/>
              <a:t>Проблема духовности нашла отражение в различных аспектах научного знания, но до сих пор в науке нет однозначной трактовки понятия духовности.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Продуктом человеческой  деятельности выступает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знание.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Творческим началом науки является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образование,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предметом которого выступает учебно-воспитательная деятельность , направленная на создание самого источника науки-человека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D:\411640\img1.jp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527779" y="1600200"/>
            <a:ext cx="3326442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Смысл человеческой жизни есть непрерывный процесс образования как раскрытие человеком своей  сущности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. </a:t>
            </a:r>
            <a:r>
              <a:rPr lang="ru-RU" dirty="0"/>
              <a:t>Образование – это духовное воспроизводство индивидуальной и общественной жизни. Отсюда вытекает важность педагогов, всей системы образования в формировании духовности.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Нравственные ценности есть общечеловеческие ценности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Ценности эти – свобода, демократизм, достоинство, честь, ответственность, совесть, стыд, любовь, доброта, истина, красота, экологическая культура, космическое сознание, вера, свобода, добродетель.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Понять свое предназначение, вот главное над чем должны задуматься наши ученики</a:t>
            </a:r>
            <a:r>
              <a:rPr lang="ru-RU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Знание ученика включает в себя совокупность следующих компонентов: </a:t>
            </a:r>
          </a:p>
          <a:p>
            <a:pPr lvl="0">
              <a:buNone/>
            </a:pPr>
            <a:r>
              <a:rPr lang="ru-RU" dirty="0" smtClean="0"/>
              <a:t>*“</a:t>
            </a:r>
            <a:r>
              <a:rPr lang="ru-RU" dirty="0"/>
              <a:t>знаю что” (информация о содержании своего знания и незнания); </a:t>
            </a:r>
          </a:p>
          <a:p>
            <a:pPr lvl="0">
              <a:buNone/>
            </a:pPr>
            <a:r>
              <a:rPr lang="ru-RU" dirty="0" smtClean="0"/>
              <a:t>*“</a:t>
            </a:r>
            <a:r>
              <a:rPr lang="ru-RU" dirty="0"/>
              <a:t>знаю как” (информация об усвоенных действиях, относящихся к способам рождения, развития и преобразования знания); </a:t>
            </a:r>
          </a:p>
          <a:p>
            <a:pPr lvl="0">
              <a:buNone/>
            </a:pPr>
            <a:r>
              <a:rPr lang="ru-RU" dirty="0" smtClean="0"/>
              <a:t>*“</a:t>
            </a:r>
            <a:r>
              <a:rPr lang="ru-RU" dirty="0"/>
              <a:t>знаю зачем” (понимание смысла информации и деятельности по ее получению); </a:t>
            </a:r>
          </a:p>
          <a:p>
            <a:pPr lvl="0">
              <a:buNone/>
            </a:pPr>
            <a:r>
              <a:rPr lang="ru-RU" dirty="0" smtClean="0"/>
              <a:t>*“</a:t>
            </a:r>
            <a:r>
              <a:rPr lang="ru-RU" dirty="0"/>
              <a:t>знаю я” (самоопределение себя относительно данного знания и соответствующей информации).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>Задача обучения состоит в обеспечении зоны для индивидуального творческого развития каждого ученика.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/>
              <a:t>Индивидуальная образовательная траектория – это персональный путь реализации личностного потенциала каждого ученика в образовании. Под личностным потенциалом ученика  понимается совокупность его способностей: познавательных, творческих, коммуникативных</a:t>
            </a:r>
          </a:p>
          <a:p>
            <a:pPr>
              <a:buNone/>
            </a:pPr>
            <a:r>
              <a:rPr lang="ru-RU" sz="2000" dirty="0"/>
              <a:t>Но готовы ли наши ученики к этому? Не все. Связано это прежде всего с тем, в какой обстановке живет и развивается ученик, какая у него семья.</a:t>
            </a:r>
          </a:p>
          <a:p>
            <a:pPr>
              <a:buNone/>
            </a:pPr>
            <a:r>
              <a:rPr lang="ru-RU" sz="2000" dirty="0"/>
              <a:t>. Ученик сможет продвигаться по индивидуальной траектории в том случае, если  он достигнет уровня духовно-нравственного развития личности.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</TotalTime>
  <Words>944</Words>
  <Application>Microsoft Office PowerPoint</Application>
  <PresentationFormat>Экран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Воспитание гражданина на уроках математики</vt:lpstr>
      <vt:lpstr>Слайд 2</vt:lpstr>
      <vt:lpstr>Огромные изменения произошли в нашей стране за последние годы. Это касается и духовно-нравственных ценностей, отношения к событиям нашей истории.</vt:lpstr>
      <vt:lpstr>Слайд 4</vt:lpstr>
      <vt:lpstr>Продуктом человеческой  деятельности выступает знание. Творческим началом науки является образование, предметом которого выступает учебно-воспитательная деятельность , направленная на создание самого источника науки-человека.</vt:lpstr>
      <vt:lpstr>Смысл человеческой жизни есть непрерывный процесс образования как раскрытие человеком своей  сущности</vt:lpstr>
      <vt:lpstr>Нравственные ценности есть общечеловеческие ценности</vt:lpstr>
      <vt:lpstr>Понять свое предназначение, вот главное над чем должны задуматься наши ученики.</vt:lpstr>
      <vt:lpstr>Задача обучения состоит в обеспечении зоны для индивидуального творческого развития каждого ученика.  </vt:lpstr>
      <vt:lpstr>На уроках математики ставится воспитательная цель :</vt:lpstr>
      <vt:lpstr>Пусть ты не станешь Пифагором,  Каким хотел бы, может, быть.  Но будешь ты рабочим, может, и ученым,  И будешь честно Родине служить!</vt:lpstr>
      <vt:lpstr>Нестандартные уроки  :</vt:lpstr>
      <vt:lpstr>Нестандартные уроки, выполняют несколько функций: </vt:lpstr>
      <vt:lpstr>Большинство нестандартных уроков требует активного участия учеников и выполнения двух обязательных:</vt:lpstr>
      <vt:lpstr>Лев Толстой как-то заметил, что человек подобен дроби, числитель которой есть то, что человек представляет собой, а знаменатель – то, что он думает о себе. Как вы считаете, какой дробью лучше быть – правильной или неправильной? А вы какая дробь?</vt:lpstr>
      <vt:lpstr>Главная ценность – жизнь.  </vt:lpstr>
      <vt:lpstr>Притча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гражданина на уроках математики</dc:title>
  <dc:creator>Natalia</dc:creator>
  <cp:lastModifiedBy>Natalia</cp:lastModifiedBy>
  <cp:revision>12</cp:revision>
  <dcterms:created xsi:type="dcterms:W3CDTF">2011-06-28T01:31:13Z</dcterms:created>
  <dcterms:modified xsi:type="dcterms:W3CDTF">2011-06-28T03:07:09Z</dcterms:modified>
</cp:coreProperties>
</file>