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sldIdLst>
    <p:sldId id="259" r:id="rId2"/>
    <p:sldId id="266" r:id="rId3"/>
    <p:sldId id="264" r:id="rId4"/>
    <p:sldId id="265" r:id="rId5"/>
    <p:sldId id="260" r:id="rId6"/>
    <p:sldId id="289" r:id="rId7"/>
    <p:sldId id="261" r:id="rId8"/>
    <p:sldId id="267" r:id="rId9"/>
    <p:sldId id="272" r:id="rId10"/>
    <p:sldId id="269" r:id="rId11"/>
    <p:sldId id="270" r:id="rId12"/>
    <p:sldId id="271" r:id="rId13"/>
    <p:sldId id="273" r:id="rId14"/>
    <p:sldId id="291" r:id="rId15"/>
    <p:sldId id="292" r:id="rId16"/>
    <p:sldId id="293" r:id="rId17"/>
    <p:sldId id="294" r:id="rId18"/>
    <p:sldId id="262" r:id="rId19"/>
    <p:sldId id="298" r:id="rId20"/>
    <p:sldId id="299" r:id="rId21"/>
    <p:sldId id="300" r:id="rId22"/>
    <p:sldId id="279" r:id="rId23"/>
    <p:sldId id="280" r:id="rId24"/>
    <p:sldId id="281" r:id="rId25"/>
    <p:sldId id="282" r:id="rId26"/>
    <p:sldId id="283" r:id="rId27"/>
    <p:sldId id="274" r:id="rId28"/>
    <p:sldId id="290" r:id="rId29"/>
    <p:sldId id="288" r:id="rId30"/>
    <p:sldId id="296" r:id="rId3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10" autoAdjust="0"/>
    <p:restoredTop sz="94709" autoAdjust="0"/>
  </p:normalViewPr>
  <p:slideViewPr>
    <p:cSldViewPr>
      <p:cViewPr varScale="1">
        <p:scale>
          <a:sx n="69" d="100"/>
          <a:sy n="69" d="100"/>
        </p:scale>
        <p:origin x="-148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E9428B39-6E61-4F44-900A-0E5290D0A45A}" type="datetimeFigureOut">
              <a:rPr lang="ru-RU" smtClean="0"/>
              <a:pPr>
                <a:defRPr/>
              </a:pPr>
              <a:t>16.10.2013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837CF10C-E4EB-415B-85FB-969D462B683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F7C6FB-D633-4925-9717-029E8E7269CC}" type="datetimeFigureOut">
              <a:rPr lang="ru-RU" smtClean="0"/>
              <a:pPr>
                <a:defRPr/>
              </a:pPr>
              <a:t>16.10.2013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ED4964-988A-4A75-97AE-6A9F191E377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75EE51-0EF0-448A-AF15-24A437453867}" type="datetimeFigureOut">
              <a:rPr lang="ru-RU" smtClean="0"/>
              <a:pPr>
                <a:defRPr/>
              </a:pPr>
              <a:t>16.10.2013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08F762-2635-43B7-AE83-2D94855A0C8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976B4E53-AD78-4942-B87A-86928FF62FDA}" type="datetimeFigureOut">
              <a:rPr lang="ru-RU" smtClean="0"/>
              <a:pPr>
                <a:defRPr/>
              </a:pPr>
              <a:t>16.10.2013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7F59B2A6-FB8E-4446-B686-A17589511B3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DB1B1078-B221-4794-BDCC-38E503667720}" type="datetimeFigureOut">
              <a:rPr lang="ru-RU" smtClean="0"/>
              <a:pPr>
                <a:defRPr/>
              </a:pPr>
              <a:t>16.10.2013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0936A5CB-5F2A-48FD-A594-C91D5B7FE7B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00CA73-BAAC-4E26-9F7F-055AE7C531F7}" type="datetimeFigureOut">
              <a:rPr lang="ru-RU" smtClean="0"/>
              <a:pPr>
                <a:defRPr/>
              </a:pPr>
              <a:t>16.10.2013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A148BA-62DA-4DF1-BA1B-FAA447258A1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856319-D833-489B-A38E-B85B5FC08B00}" type="datetimeFigureOut">
              <a:rPr lang="ru-RU" smtClean="0"/>
              <a:pPr>
                <a:defRPr/>
              </a:pPr>
              <a:t>16.10.2013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1BE56-3818-40B1-AECD-3479E2644EC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75F5229D-2EF0-497B-9A19-319DEEDD24A4}" type="datetimeFigureOut">
              <a:rPr lang="ru-RU" smtClean="0"/>
              <a:pPr>
                <a:defRPr/>
              </a:pPr>
              <a:t>16.10.2013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E3A27DCC-1795-41E0-A738-524BAA38CE7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2A403C-BECF-4B80-A9F5-BD78D514EEFE}" type="datetimeFigureOut">
              <a:rPr lang="ru-RU" smtClean="0"/>
              <a:pPr>
                <a:defRPr/>
              </a:pPr>
              <a:t>16.10.2013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7DFE98-685E-4573-A437-1E15D84BFA8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33708177-F6B7-4265-8618-08E7E2A0C2E4}" type="datetimeFigureOut">
              <a:rPr lang="ru-RU" smtClean="0"/>
              <a:pPr>
                <a:defRPr/>
              </a:pPr>
              <a:t>16.10.2013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90832C15-9593-442B-AE17-DBE14C99E73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0C1528B4-8019-4406-B560-EC2DE07EC5D9}" type="datetimeFigureOut">
              <a:rPr lang="ru-RU" smtClean="0"/>
              <a:pPr>
                <a:defRPr/>
              </a:pPr>
              <a:t>16.10.2013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B638F840-4927-491D-B5E2-8E34C567AB1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5D1C006-8E9A-4579-B53B-794969D44C6E}" type="datetimeFigureOut">
              <a:rPr lang="ru-RU" smtClean="0"/>
              <a:pPr>
                <a:defRPr/>
              </a:pPr>
              <a:t>16.10.2013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7382756-26EF-4FD6-8481-E28FBAB49B2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86116" y="571480"/>
            <a:ext cx="5214974" cy="3500462"/>
          </a:xfrm>
          <a:prstGeom prst="rect">
            <a:avLst/>
          </a:prstGeom>
          <a:noFill/>
        </p:spPr>
        <p:txBody>
          <a:bodyPr wrap="none">
            <a:prstTxWarp prst="textInflateBottom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Пожарная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безопасность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214810" y="4214818"/>
            <a:ext cx="35004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Викторина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500188"/>
            <a:ext cx="2214562" cy="354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5813" y="214313"/>
            <a:ext cx="6786562" cy="1754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D788A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3) Как назывался начальник пожарной команды в 19 веке?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428750" y="2571750"/>
            <a:ext cx="542925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002060"/>
                </a:solidFill>
                <a:latin typeface="Trebuchet MS" pitchFamily="34" charset="0"/>
              </a:rPr>
              <a:t>Фурман</a:t>
            </a:r>
          </a:p>
          <a:p>
            <a:pPr algn="ctr"/>
            <a:r>
              <a:rPr lang="ru-RU" sz="3600" b="1">
                <a:solidFill>
                  <a:srgbClr val="002060"/>
                </a:solidFill>
                <a:latin typeface="Trebuchet MS" pitchFamily="34" charset="0"/>
              </a:rPr>
              <a:t>Поручик </a:t>
            </a:r>
          </a:p>
          <a:p>
            <a:pPr algn="ctr"/>
            <a:r>
              <a:rPr lang="ru-RU" sz="3600" b="1">
                <a:solidFill>
                  <a:srgbClr val="002060"/>
                </a:solidFill>
                <a:latin typeface="Trebuchet MS" pitchFamily="34" charset="0"/>
              </a:rPr>
              <a:t>Брандмайор</a:t>
            </a:r>
          </a:p>
          <a:p>
            <a:pPr algn="ctr"/>
            <a:r>
              <a:rPr lang="ru-RU" sz="3600" b="1">
                <a:solidFill>
                  <a:srgbClr val="002060"/>
                </a:solidFill>
                <a:latin typeface="Trebuchet MS" pitchFamily="34" charset="0"/>
              </a:rPr>
              <a:t>Брандмейстер</a:t>
            </a:r>
          </a:p>
        </p:txBody>
      </p:sp>
      <p:grpSp>
        <p:nvGrpSpPr>
          <p:cNvPr id="19" name="Группа 18"/>
          <p:cNvGrpSpPr>
            <a:grpSpLocks/>
          </p:cNvGrpSpPr>
          <p:nvPr/>
        </p:nvGrpSpPr>
        <p:grpSpPr bwMode="auto">
          <a:xfrm>
            <a:off x="0" y="4572000"/>
            <a:ext cx="9144000" cy="2286000"/>
            <a:chOff x="0" y="4572008"/>
            <a:chExt cx="9144000" cy="2285992"/>
          </a:xfrm>
        </p:grpSpPr>
        <p:pic>
          <p:nvPicPr>
            <p:cNvPr id="2355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241843" y="6215082"/>
              <a:ext cx="740314" cy="64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57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5786454"/>
              <a:ext cx="740314" cy="1071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5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62162" y="5929330"/>
              <a:ext cx="740314" cy="9286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5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322764" y="5643578"/>
              <a:ext cx="740314" cy="1214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6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043084" y="6215082"/>
              <a:ext cx="740314" cy="64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6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763403" y="5786454"/>
              <a:ext cx="740314" cy="1071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6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403686" y="4572008"/>
              <a:ext cx="740314" cy="22859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63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81240" y="6072206"/>
              <a:ext cx="740314" cy="785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6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60921" y="6357958"/>
              <a:ext cx="740314" cy="500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65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0602" y="5500702"/>
              <a:ext cx="740314" cy="1357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6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20283" y="6215082"/>
              <a:ext cx="740314" cy="64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67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682481" y="6500834"/>
              <a:ext cx="740314" cy="357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6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521524" y="5715016"/>
              <a:ext cx="740314" cy="1142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99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143250" y="3571875"/>
            <a:ext cx="1857375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002060"/>
                </a:solidFill>
                <a:latin typeface="Trebuchet MS" pitchFamily="34" charset="0"/>
              </a:rPr>
              <a:t>10</a:t>
            </a:r>
          </a:p>
          <a:p>
            <a:pPr algn="ctr"/>
            <a:r>
              <a:rPr lang="ru-RU" sz="3600" b="1">
                <a:solidFill>
                  <a:srgbClr val="002060"/>
                </a:solidFill>
                <a:latin typeface="Trebuchet MS" pitchFamily="34" charset="0"/>
              </a:rPr>
              <a:t>40</a:t>
            </a:r>
          </a:p>
          <a:p>
            <a:pPr algn="ctr"/>
            <a:r>
              <a:rPr lang="ru-RU" sz="3600" b="1">
                <a:solidFill>
                  <a:srgbClr val="002060"/>
                </a:solidFill>
                <a:latin typeface="Trebuchet MS" pitchFamily="34" charset="0"/>
              </a:rPr>
              <a:t>80</a:t>
            </a:r>
          </a:p>
          <a:p>
            <a:pPr algn="ctr"/>
            <a:r>
              <a:rPr lang="ru-RU" sz="3600" b="1">
                <a:solidFill>
                  <a:srgbClr val="002060"/>
                </a:solidFill>
                <a:latin typeface="Trebuchet MS" pitchFamily="34" charset="0"/>
              </a:rPr>
              <a:t>100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2938" y="285750"/>
            <a:ext cx="7143750" cy="3416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D788A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4) Первая пожарная команда в Москве была создана в двадцатых годах </a:t>
            </a:r>
            <a:r>
              <a:rPr lang="en-US" sz="3600" b="1">
                <a:solidFill>
                  <a:srgbClr val="D788A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XVII</a:t>
            </a:r>
            <a:r>
              <a:rPr lang="ru-RU" sz="3600" b="1">
                <a:solidFill>
                  <a:srgbClr val="D788A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столетия. Сколько пожарных было в её составе?</a:t>
            </a:r>
          </a:p>
        </p:txBody>
      </p:sp>
      <p:grpSp>
        <p:nvGrpSpPr>
          <p:cNvPr id="19" name="Группа 18"/>
          <p:cNvGrpSpPr>
            <a:grpSpLocks/>
          </p:cNvGrpSpPr>
          <p:nvPr/>
        </p:nvGrpSpPr>
        <p:grpSpPr bwMode="auto">
          <a:xfrm>
            <a:off x="0" y="4572000"/>
            <a:ext cx="9144000" cy="2286000"/>
            <a:chOff x="0" y="4572008"/>
            <a:chExt cx="9144000" cy="2285992"/>
          </a:xfrm>
        </p:grpSpPr>
        <p:pic>
          <p:nvPicPr>
            <p:cNvPr id="2458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241843" y="6215082"/>
              <a:ext cx="740314" cy="64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8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5786454"/>
              <a:ext cx="740314" cy="1071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8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62162" y="5929330"/>
              <a:ext cx="740314" cy="9286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83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322764" y="5643578"/>
              <a:ext cx="740314" cy="1214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8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043084" y="6215082"/>
              <a:ext cx="740314" cy="64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85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763403" y="5786454"/>
              <a:ext cx="740314" cy="1071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8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403686" y="4572008"/>
              <a:ext cx="740314" cy="22859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87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81240" y="6072206"/>
              <a:ext cx="740314" cy="785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8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60921" y="6357958"/>
              <a:ext cx="740314" cy="500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8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0602" y="5500702"/>
              <a:ext cx="740314" cy="1357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9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20283" y="6215082"/>
              <a:ext cx="740314" cy="64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9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682481" y="6500834"/>
              <a:ext cx="740314" cy="357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9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521524" y="5715016"/>
              <a:ext cx="740314" cy="1142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99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500313" y="3429000"/>
            <a:ext cx="3643312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002060"/>
                </a:solidFill>
                <a:latin typeface="Trebuchet MS" pitchFamily="34" charset="0"/>
              </a:rPr>
              <a:t>Варежка</a:t>
            </a:r>
          </a:p>
          <a:p>
            <a:pPr algn="ctr"/>
            <a:r>
              <a:rPr lang="ru-RU" sz="3600" b="1">
                <a:solidFill>
                  <a:srgbClr val="002060"/>
                </a:solidFill>
                <a:latin typeface="Trebuchet MS" pitchFamily="34" charset="0"/>
              </a:rPr>
              <a:t>Рукав </a:t>
            </a:r>
          </a:p>
          <a:p>
            <a:pPr algn="ctr"/>
            <a:r>
              <a:rPr lang="ru-RU" sz="3600" b="1">
                <a:solidFill>
                  <a:srgbClr val="002060"/>
                </a:solidFill>
                <a:latin typeface="Trebuchet MS" pitchFamily="34" charset="0"/>
              </a:rPr>
              <a:t>Гидрант</a:t>
            </a:r>
          </a:p>
          <a:p>
            <a:pPr algn="ctr"/>
            <a:r>
              <a:rPr lang="ru-RU" sz="3600" b="1">
                <a:solidFill>
                  <a:srgbClr val="002060"/>
                </a:solidFill>
                <a:latin typeface="Trebuchet MS" pitchFamily="34" charset="0"/>
              </a:rPr>
              <a:t>Муфта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2938" y="571500"/>
            <a:ext cx="7000875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D788A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5) Как называется гибкий трубопровод для перекачки воды к месту  </a:t>
            </a:r>
          </a:p>
          <a:p>
            <a:pPr algn="ctr"/>
            <a:r>
              <a:rPr lang="ru-RU" sz="3600" b="1">
                <a:solidFill>
                  <a:srgbClr val="D788A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    пожара?</a:t>
            </a:r>
          </a:p>
        </p:txBody>
      </p:sp>
      <p:grpSp>
        <p:nvGrpSpPr>
          <p:cNvPr id="19" name="Группа 18"/>
          <p:cNvGrpSpPr>
            <a:grpSpLocks/>
          </p:cNvGrpSpPr>
          <p:nvPr/>
        </p:nvGrpSpPr>
        <p:grpSpPr bwMode="auto">
          <a:xfrm>
            <a:off x="0" y="4572000"/>
            <a:ext cx="9144000" cy="2286000"/>
            <a:chOff x="0" y="4572008"/>
            <a:chExt cx="9144000" cy="2285992"/>
          </a:xfrm>
        </p:grpSpPr>
        <p:pic>
          <p:nvPicPr>
            <p:cNvPr id="2560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241843" y="6215082"/>
              <a:ext cx="740314" cy="64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05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5786454"/>
              <a:ext cx="740314" cy="1071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0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62162" y="5929330"/>
              <a:ext cx="740314" cy="9286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07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322764" y="5643578"/>
              <a:ext cx="740314" cy="1214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0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043084" y="6215082"/>
              <a:ext cx="740314" cy="64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0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763403" y="5786454"/>
              <a:ext cx="740314" cy="1071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1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403686" y="4572008"/>
              <a:ext cx="740314" cy="22859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1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81240" y="6072206"/>
              <a:ext cx="740314" cy="785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1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60921" y="6357958"/>
              <a:ext cx="740314" cy="500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13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0602" y="5500702"/>
              <a:ext cx="740314" cy="1357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1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20283" y="6215082"/>
              <a:ext cx="740314" cy="64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15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682481" y="6500834"/>
              <a:ext cx="740314" cy="357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1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521524" y="5715016"/>
              <a:ext cx="740314" cy="1142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99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1643050"/>
            <a:ext cx="2714644" cy="2800767"/>
          </a:xfrm>
          <a:prstGeom prst="rect">
            <a:avLst/>
          </a:prstGeom>
          <a:noFill/>
        </p:spPr>
        <p:txBody>
          <a:bodyPr>
            <a:prstTxWarp prst="textFadeUp">
              <a:avLst/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III</a:t>
            </a:r>
            <a:r>
              <a:rPr lang="ru-RU" sz="8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 ТУР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857884" y="1357298"/>
            <a:ext cx="928694" cy="3416320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/>
                <a:solidFill>
                  <a:schemeClr val="accent3"/>
                </a:solidFill>
                <a:latin typeface="+mn-lt"/>
              </a:rPr>
              <a:t>ЖДЕМ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572396" y="714356"/>
            <a:ext cx="928694" cy="5078313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/>
                <a:solidFill>
                  <a:schemeClr val="accent3"/>
                </a:solidFill>
                <a:latin typeface="+mn-lt"/>
              </a:rPr>
              <a:t>ОТВЕТА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428875" y="214313"/>
            <a:ext cx="3000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i="1">
                <a:latin typeface="Verdana" pitchFamily="34" charset="0"/>
                <a:ea typeface="Verdana" pitchFamily="34" charset="0"/>
                <a:cs typeface="Verdana" pitchFamily="34" charset="0"/>
              </a:rPr>
              <a:t>1. </a:t>
            </a:r>
            <a:r>
              <a:rPr lang="ru-RU" sz="2000" b="1">
                <a:latin typeface="Verdana" pitchFamily="34" charset="0"/>
                <a:ea typeface="Verdana" pitchFamily="34" charset="0"/>
                <a:cs typeface="Verdana" pitchFamily="34" charset="0"/>
              </a:rPr>
              <a:t>Пожарные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5750" y="1071563"/>
            <a:ext cx="7572375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ru-RU" sz="2000" b="1" i="1">
                <a:solidFill>
                  <a:srgbClr val="B23B7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2. </a:t>
            </a:r>
            <a:r>
              <a:rPr lang="ru-RU" sz="2000" b="1">
                <a:solidFill>
                  <a:srgbClr val="B23B7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"01" самый простой и короткий номер, его легко запомнить. Этот номер легко набрать даже в темноте и на ощупь. </a:t>
            </a:r>
            <a:endParaRPr lang="ru-RU" sz="20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85750" y="2571750"/>
            <a:ext cx="75723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i="1">
                <a:latin typeface="Verdana" pitchFamily="34" charset="0"/>
                <a:ea typeface="Verdana" pitchFamily="34" charset="0"/>
                <a:cs typeface="Verdana" pitchFamily="34" charset="0"/>
              </a:rPr>
              <a:t>3. </a:t>
            </a:r>
            <a:r>
              <a:rPr lang="ru-RU" sz="2000" b="1">
                <a:latin typeface="Verdana" pitchFamily="34" charset="0"/>
                <a:ea typeface="Verdana" pitchFamily="34" charset="0"/>
                <a:cs typeface="Verdana" pitchFamily="34" charset="0"/>
              </a:rPr>
              <a:t>Красная, чтобы издалека было видно, что едет пожарный автомобиль, которому необходимо уступить дорогу. Красный цвет - цвет огня.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5750" y="4143375"/>
            <a:ext cx="7572375" cy="1631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ru-RU" sz="2000" b="1" i="1">
                <a:solidFill>
                  <a:srgbClr val="B23B7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4. </a:t>
            </a:r>
            <a:r>
              <a:rPr lang="ru-RU" sz="2000" b="1">
                <a:solidFill>
                  <a:srgbClr val="B23B7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Пожарные надевают брезентовый костюм. Он не горит, не намокает. Голову от ударов защищает каска, на руках рукавицы, на ногах сапоги. Для работы в огне и дыму пожарным необходим аппарат для дыхания.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57188" y="285750"/>
            <a:ext cx="75723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i="1">
                <a:latin typeface="Verdana" pitchFamily="34" charset="0"/>
                <a:ea typeface="Verdana" pitchFamily="34" charset="0"/>
                <a:cs typeface="Verdana" pitchFamily="34" charset="0"/>
              </a:rPr>
              <a:t>5. </a:t>
            </a:r>
            <a:r>
              <a:rPr lang="ru-RU" sz="2000" b="1">
                <a:latin typeface="Verdana" pitchFamily="34" charset="0"/>
                <a:ea typeface="Verdana" pitchFamily="34" charset="0"/>
                <a:cs typeface="Verdana" pitchFamily="34" charset="0"/>
              </a:rPr>
              <a:t>При пожаре могут сгореть вещи, квартира и даже целый дом. Но главное, что при пожаре могут погибнуть люди.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7188" y="1857375"/>
            <a:ext cx="7572375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ru-RU" sz="2000" b="1" i="1">
                <a:solidFill>
                  <a:srgbClr val="B23B7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6. </a:t>
            </a:r>
            <a:r>
              <a:rPr lang="ru-RU" sz="2000" b="1">
                <a:solidFill>
                  <a:srgbClr val="B23B7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Страшнее огня бывает дым. В задымленной комнате легко заблудиться и не найти выход. Трудно дышать. 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14313" y="3500438"/>
            <a:ext cx="75723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i="1">
                <a:latin typeface="Verdana" pitchFamily="34" charset="0"/>
                <a:ea typeface="Verdana" pitchFamily="34" charset="0"/>
                <a:cs typeface="Verdana" pitchFamily="34" charset="0"/>
              </a:rPr>
              <a:t>7. </a:t>
            </a:r>
            <a:r>
              <a:rPr lang="ru-RU" sz="2000" b="1">
                <a:latin typeface="Verdana" pitchFamily="34" charset="0"/>
                <a:ea typeface="Verdana" pitchFamily="34" charset="0"/>
                <a:cs typeface="Verdana" pitchFamily="34" charset="0"/>
              </a:rPr>
              <a:t>Пожар можно тушить огнетушителем, водой, песком, одеялом.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5750" y="4929188"/>
            <a:ext cx="814387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B23B7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8. Игры со спичками и зажигалками являются причиной пожара. 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14313" y="357188"/>
            <a:ext cx="7786687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i="1">
                <a:latin typeface="Verdana" pitchFamily="34" charset="0"/>
                <a:ea typeface="Verdana" pitchFamily="34" charset="0"/>
                <a:cs typeface="Verdana" pitchFamily="34" charset="0"/>
              </a:rPr>
              <a:t>9. </a:t>
            </a:r>
            <a:r>
              <a:rPr lang="ru-RU" sz="2000" b="1">
                <a:latin typeface="Verdana" pitchFamily="34" charset="0"/>
                <a:ea typeface="Verdana" pitchFamily="34" charset="0"/>
                <a:cs typeface="Verdana" pitchFamily="34" charset="0"/>
              </a:rPr>
              <a:t>Пожары возникают, если не соблюдаются правила пожарной безопасности: оставляются без присмотра включенными телевизор, утюг, газовая плита и т.д.; если играть со спичками, шалить с огнем.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4313" y="2286000"/>
            <a:ext cx="7715250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ru-RU" sz="2000" b="1" i="1">
                <a:solidFill>
                  <a:srgbClr val="B23B7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10. </a:t>
            </a:r>
            <a:r>
              <a:rPr lang="ru-RU" sz="2000" b="1">
                <a:solidFill>
                  <a:srgbClr val="B23B7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Необходимо сообщить свой точный адрес, фамилию, имя и что горит. </a:t>
            </a:r>
          </a:p>
          <a:p>
            <a:pPr algn="ctr"/>
            <a:r>
              <a:rPr lang="ru-RU" sz="2000" b="1">
                <a:solidFill>
                  <a:srgbClr val="B23B7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85750" y="3500438"/>
            <a:ext cx="764381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i="1">
                <a:latin typeface="Verdana" pitchFamily="34" charset="0"/>
                <a:ea typeface="Verdana" pitchFamily="34" charset="0"/>
                <a:cs typeface="Verdana" pitchFamily="34" charset="0"/>
              </a:rPr>
              <a:t>11. </a:t>
            </a:r>
            <a:r>
              <a:rPr lang="ru-RU" sz="2000" b="1">
                <a:latin typeface="Verdana" pitchFamily="34" charset="0"/>
                <a:ea typeface="Verdana" pitchFamily="34" charset="0"/>
                <a:cs typeface="Verdana" pitchFamily="34" charset="0"/>
              </a:rPr>
              <a:t>Необходимо смочить водой одежду, покрыть голову мокрой салфеткой, дышать через намоченную ткань, продвигаться к выходу ползком.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313" y="428625"/>
            <a:ext cx="7643812" cy="1631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ru-RU" sz="2000" b="1" i="1">
                <a:solidFill>
                  <a:srgbClr val="B23B7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12. </a:t>
            </a:r>
            <a:r>
              <a:rPr lang="ru-RU" sz="2000" b="1">
                <a:solidFill>
                  <a:srgbClr val="B23B7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Смочить свою одежду и все вокруг себя, ждать помощи. Нельзя пытаться выбежать из дома, если живешь на верхних этажах. Пройдя два-три этажа, можно отравиться продуктами горения. 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57188" y="2428875"/>
            <a:ext cx="750093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i="1">
                <a:latin typeface="Verdana" pitchFamily="34" charset="0"/>
                <a:ea typeface="Verdana" pitchFamily="34" charset="0"/>
                <a:cs typeface="Verdana" pitchFamily="34" charset="0"/>
              </a:rPr>
              <a:t>13.  </a:t>
            </a:r>
            <a:r>
              <a:rPr lang="ru-RU" sz="2000" b="1">
                <a:latin typeface="Verdana" pitchFamily="34" charset="0"/>
                <a:ea typeface="Verdana" pitchFamily="34" charset="0"/>
                <a:cs typeface="Verdana" pitchFamily="34" charset="0"/>
              </a:rPr>
              <a:t>В деревне или на даче детям в отсутствие взрослых нельзя подходить к печке и открывать печную дверцу. От выскочившего уголька может загореться дом.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5750" y="4429125"/>
            <a:ext cx="7643813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en-US" sz="2000" b="1" i="1">
                <a:solidFill>
                  <a:srgbClr val="B23B7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14</a:t>
            </a:r>
            <a:r>
              <a:rPr lang="ru-RU" sz="2000" b="1" i="1">
                <a:solidFill>
                  <a:srgbClr val="B23B7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ru-RU" sz="2000" b="1">
                <a:solidFill>
                  <a:srgbClr val="B23B7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Если печную заслонку закрыть раньше времени, в доме скопится угарный газ и можно задохнуться.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1643050"/>
            <a:ext cx="2714644" cy="2800767"/>
          </a:xfrm>
          <a:prstGeom prst="rect">
            <a:avLst/>
          </a:prstGeom>
          <a:noFill/>
        </p:spPr>
        <p:txBody>
          <a:bodyPr>
            <a:prstTxWarp prst="textFadeUp">
              <a:avLst/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IV</a:t>
            </a:r>
            <a:r>
              <a:rPr lang="ru-RU" sz="8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 ТУР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929190" y="1785926"/>
            <a:ext cx="928694" cy="923330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/>
                <a:solidFill>
                  <a:schemeClr val="accent3"/>
                </a:solidFill>
                <a:latin typeface="+mn-lt"/>
              </a:rPr>
              <a:t>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000892" y="428604"/>
            <a:ext cx="928694" cy="5909310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/>
                <a:solidFill>
                  <a:schemeClr val="accent3"/>
                </a:solidFill>
                <a:latin typeface="+mn-lt"/>
              </a:rPr>
              <a:t>СКАЗКАХ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643570" y="3071810"/>
            <a:ext cx="928694" cy="923330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/>
                <a:solidFill>
                  <a:schemeClr val="accent3"/>
                </a:solidFill>
                <a:latin typeface="+mn-lt"/>
              </a:rPr>
              <a:t>В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072462" y="571480"/>
            <a:ext cx="928694" cy="5078313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/>
                <a:solidFill>
                  <a:schemeClr val="accent3"/>
                </a:solidFill>
                <a:latin typeface="+mn-lt"/>
              </a:rPr>
              <a:t>БЫВАЕТ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928813" y="285750"/>
            <a:ext cx="4643437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Verdana" pitchFamily="34" charset="0"/>
              </a:rPr>
              <a:t>1. Море пламенем горит,</a:t>
            </a:r>
            <a:br>
              <a:rPr lang="ru-RU" sz="2400" b="1">
                <a:latin typeface="Verdana" pitchFamily="34" charset="0"/>
              </a:rPr>
            </a:br>
            <a:r>
              <a:rPr lang="ru-RU" sz="2400" b="1">
                <a:latin typeface="Verdana" pitchFamily="34" charset="0"/>
              </a:rPr>
              <a:t>Выбежал на море кит,</a:t>
            </a:r>
            <a:br>
              <a:rPr lang="ru-RU" sz="2400" b="1">
                <a:latin typeface="Verdana" pitchFamily="34" charset="0"/>
              </a:rPr>
            </a:br>
            <a:r>
              <a:rPr lang="ru-RU" sz="2400" b="1">
                <a:latin typeface="Verdana" pitchFamily="34" charset="0"/>
              </a:rPr>
              <a:t>Эй, пожарные, бегите!</a:t>
            </a:r>
            <a:br>
              <a:rPr lang="ru-RU" sz="2400" b="1">
                <a:latin typeface="Verdana" pitchFamily="34" charset="0"/>
              </a:rPr>
            </a:br>
            <a:r>
              <a:rPr lang="ru-RU" sz="2400" b="1">
                <a:latin typeface="Verdana" pitchFamily="34" charset="0"/>
              </a:rPr>
              <a:t>Помогите, помогите!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71688" y="3786188"/>
            <a:ext cx="4143375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К.Чуковский "Путаница”</a:t>
            </a:r>
          </a:p>
        </p:txBody>
      </p:sp>
      <p:grpSp>
        <p:nvGrpSpPr>
          <p:cNvPr id="18" name="Группа 17"/>
          <p:cNvGrpSpPr>
            <a:grpSpLocks/>
          </p:cNvGrpSpPr>
          <p:nvPr/>
        </p:nvGrpSpPr>
        <p:grpSpPr bwMode="auto">
          <a:xfrm>
            <a:off x="0" y="4572000"/>
            <a:ext cx="9144000" cy="2286000"/>
            <a:chOff x="0" y="4572008"/>
            <a:chExt cx="9144000" cy="2285992"/>
          </a:xfrm>
        </p:grpSpPr>
        <p:pic>
          <p:nvPicPr>
            <p:cNvPr id="3277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241843" y="6215082"/>
              <a:ext cx="740314" cy="64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773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5786454"/>
              <a:ext cx="740314" cy="1071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77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62162" y="5929330"/>
              <a:ext cx="740314" cy="9286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775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322764" y="5643578"/>
              <a:ext cx="740314" cy="1214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77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043084" y="6215082"/>
              <a:ext cx="740314" cy="64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777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763403" y="5786454"/>
              <a:ext cx="740314" cy="1071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77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403686" y="4572008"/>
              <a:ext cx="740314" cy="22859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77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81240" y="6072206"/>
              <a:ext cx="740314" cy="785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78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60921" y="6357958"/>
              <a:ext cx="740314" cy="500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78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0602" y="5500702"/>
              <a:ext cx="740314" cy="1357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78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20283" y="6215082"/>
              <a:ext cx="740314" cy="64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783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682481" y="6500834"/>
              <a:ext cx="740314" cy="357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78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521524" y="5715016"/>
              <a:ext cx="740314" cy="1142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3" descr="Рисунок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6431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071813" y="1285875"/>
            <a:ext cx="5643562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chemeClr val="bg1"/>
                </a:solidFill>
                <a:latin typeface="Trebuchet MS" pitchFamily="34" charset="0"/>
              </a:rPr>
              <a:t>Огонь - одно из самых больших чудес природы, с которым человек познакомился. Огонь дарил человеку тепло, свет, защищал от диких зверей. Он был великим помощником человека.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000125" y="500063"/>
            <a:ext cx="6286500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Verdana" pitchFamily="34" charset="0"/>
              </a:rPr>
              <a:t>2. И вдруг заголосили:</a:t>
            </a:r>
            <a:br>
              <a:rPr lang="ru-RU" sz="2400" b="1">
                <a:latin typeface="Verdana" pitchFamily="34" charset="0"/>
              </a:rPr>
            </a:br>
            <a:r>
              <a:rPr lang="ru-RU" sz="2400" b="1">
                <a:latin typeface="Verdana" pitchFamily="34" charset="0"/>
              </a:rPr>
              <a:t>"Пожар! Горим! Горим!”</a:t>
            </a:r>
            <a:br>
              <a:rPr lang="ru-RU" sz="2400" b="1">
                <a:latin typeface="Verdana" pitchFamily="34" charset="0"/>
              </a:rPr>
            </a:br>
            <a:r>
              <a:rPr lang="ru-RU" sz="2400" b="1">
                <a:latin typeface="Verdana" pitchFamily="34" charset="0"/>
              </a:rPr>
              <a:t>С треском, щелканьем и громом.</a:t>
            </a:r>
            <a:br>
              <a:rPr lang="ru-RU" sz="2400" b="1">
                <a:latin typeface="Verdana" pitchFamily="34" charset="0"/>
              </a:rPr>
            </a:br>
            <a:r>
              <a:rPr lang="ru-RU" sz="2400" b="1">
                <a:latin typeface="Verdana" pitchFamily="34" charset="0"/>
              </a:rPr>
              <a:t>Озирается кругом,</a:t>
            </a:r>
            <a:br>
              <a:rPr lang="ru-RU" sz="2400" b="1">
                <a:latin typeface="Verdana" pitchFamily="34" charset="0"/>
              </a:rPr>
            </a:br>
            <a:r>
              <a:rPr lang="ru-RU" sz="2400" b="1">
                <a:latin typeface="Verdana" pitchFamily="34" charset="0"/>
              </a:rPr>
              <a:t>Машет красным рукавом.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14500" y="4357688"/>
            <a:ext cx="4357688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С. Маршак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 "Кошкин дом”</a:t>
            </a:r>
          </a:p>
        </p:txBody>
      </p:sp>
      <p:grpSp>
        <p:nvGrpSpPr>
          <p:cNvPr id="18" name="Группа 17"/>
          <p:cNvGrpSpPr>
            <a:grpSpLocks/>
          </p:cNvGrpSpPr>
          <p:nvPr/>
        </p:nvGrpSpPr>
        <p:grpSpPr bwMode="auto">
          <a:xfrm>
            <a:off x="0" y="4572000"/>
            <a:ext cx="9144000" cy="2286000"/>
            <a:chOff x="0" y="4572008"/>
            <a:chExt cx="9144000" cy="2285992"/>
          </a:xfrm>
        </p:grpSpPr>
        <p:pic>
          <p:nvPicPr>
            <p:cNvPr id="3379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241843" y="6215082"/>
              <a:ext cx="740314" cy="64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797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5786454"/>
              <a:ext cx="740314" cy="1071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79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62162" y="5929330"/>
              <a:ext cx="740314" cy="9286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79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322764" y="5643578"/>
              <a:ext cx="740314" cy="1214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80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043084" y="6215082"/>
              <a:ext cx="740314" cy="64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80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763403" y="5786454"/>
              <a:ext cx="740314" cy="1071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80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403686" y="4572008"/>
              <a:ext cx="740314" cy="22859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803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81240" y="6072206"/>
              <a:ext cx="740314" cy="785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80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60921" y="6357958"/>
              <a:ext cx="740314" cy="500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805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0602" y="5500702"/>
              <a:ext cx="740314" cy="1357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80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20283" y="6215082"/>
              <a:ext cx="740314" cy="64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807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682481" y="6500834"/>
              <a:ext cx="740314" cy="357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80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521524" y="5715016"/>
              <a:ext cx="740314" cy="1142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000125" y="500063"/>
            <a:ext cx="62865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Verdana" pitchFamily="34" charset="0"/>
              </a:rPr>
              <a:t>3.Что за дым над головой?</a:t>
            </a:r>
            <a:br>
              <a:rPr lang="ru-RU" sz="2400" b="1">
                <a:latin typeface="Verdana" pitchFamily="34" charset="0"/>
              </a:rPr>
            </a:br>
            <a:r>
              <a:rPr lang="ru-RU" sz="2400" b="1">
                <a:latin typeface="Verdana" pitchFamily="34" charset="0"/>
              </a:rPr>
              <a:t>Что за гром над мостовой?</a:t>
            </a:r>
            <a:br>
              <a:rPr lang="ru-RU" sz="2400" b="1">
                <a:latin typeface="Verdana" pitchFamily="34" charset="0"/>
              </a:rPr>
            </a:br>
            <a:r>
              <a:rPr lang="ru-RU" sz="2400" b="1">
                <a:latin typeface="Verdana" pitchFamily="34" charset="0"/>
              </a:rPr>
              <a:t>Дом пылает за углом.</a:t>
            </a:r>
            <a:br>
              <a:rPr lang="ru-RU" sz="2400" b="1">
                <a:latin typeface="Verdana" pitchFamily="34" charset="0"/>
              </a:rPr>
            </a:br>
            <a:r>
              <a:rPr lang="ru-RU" sz="2400" b="1">
                <a:latin typeface="Verdana" pitchFamily="34" charset="0"/>
              </a:rPr>
              <a:t>Что за мрак стоит кругом?</a:t>
            </a:r>
            <a:br>
              <a:rPr lang="ru-RU" sz="2400" b="1">
                <a:latin typeface="Verdana" pitchFamily="34" charset="0"/>
              </a:rPr>
            </a:br>
            <a:r>
              <a:rPr lang="ru-RU" sz="2400" b="1">
                <a:latin typeface="Verdana" pitchFamily="34" charset="0"/>
              </a:rPr>
              <a:t>Ставит лестницы команда,</a:t>
            </a:r>
            <a:br>
              <a:rPr lang="ru-RU" sz="2400" b="1">
                <a:latin typeface="Verdana" pitchFamily="34" charset="0"/>
              </a:rPr>
            </a:br>
            <a:r>
              <a:rPr lang="ru-RU" sz="2400" b="1">
                <a:latin typeface="Verdana" pitchFamily="34" charset="0"/>
              </a:rPr>
              <a:t>От огня спасает дом.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00125" y="3357563"/>
            <a:ext cx="62865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С. Михалков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 "Дядя Стёпа”.</a:t>
            </a:r>
          </a:p>
        </p:txBody>
      </p:sp>
      <p:grpSp>
        <p:nvGrpSpPr>
          <p:cNvPr id="18" name="Группа 17"/>
          <p:cNvGrpSpPr>
            <a:grpSpLocks/>
          </p:cNvGrpSpPr>
          <p:nvPr/>
        </p:nvGrpSpPr>
        <p:grpSpPr bwMode="auto">
          <a:xfrm>
            <a:off x="0" y="4572000"/>
            <a:ext cx="9144000" cy="2286000"/>
            <a:chOff x="0" y="4572008"/>
            <a:chExt cx="9144000" cy="2285992"/>
          </a:xfrm>
        </p:grpSpPr>
        <p:pic>
          <p:nvPicPr>
            <p:cNvPr id="3482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241843" y="6215082"/>
              <a:ext cx="740314" cy="64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82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5786454"/>
              <a:ext cx="740314" cy="1071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82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62162" y="5929330"/>
              <a:ext cx="740314" cy="9286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823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322764" y="5643578"/>
              <a:ext cx="740314" cy="1214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82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043084" y="6215082"/>
              <a:ext cx="740314" cy="64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825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763403" y="5786454"/>
              <a:ext cx="740314" cy="1071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82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403686" y="4572008"/>
              <a:ext cx="740314" cy="22859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827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81240" y="6072206"/>
              <a:ext cx="740314" cy="785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82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60921" y="6357958"/>
              <a:ext cx="740314" cy="500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82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0602" y="5500702"/>
              <a:ext cx="740314" cy="1357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83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20283" y="6215082"/>
              <a:ext cx="740314" cy="64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83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682481" y="6500834"/>
              <a:ext cx="740314" cy="357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83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521524" y="5715016"/>
              <a:ext cx="740314" cy="1142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57188" y="428625"/>
            <a:ext cx="7500937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4. ”И сейчас же все, кого коснулась волшебная палочка феи, заснули… Заснули даже куропатки и фазаны, которые поджаривались на огне. Заснул вертел, на котором они вертелись. Заснул огонь, который их поджаривал.”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28688" y="4286250"/>
            <a:ext cx="62865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A34B7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Шарль Перро  “Спящая красавица”</a:t>
            </a:r>
            <a:endParaRPr lang="ru-RU" sz="3600">
              <a:solidFill>
                <a:srgbClr val="A34B73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9" name="Группа 18"/>
          <p:cNvGrpSpPr>
            <a:grpSpLocks/>
          </p:cNvGrpSpPr>
          <p:nvPr/>
        </p:nvGrpSpPr>
        <p:grpSpPr bwMode="auto">
          <a:xfrm>
            <a:off x="0" y="4572000"/>
            <a:ext cx="9144000" cy="2286000"/>
            <a:chOff x="0" y="4572008"/>
            <a:chExt cx="9144000" cy="2285992"/>
          </a:xfrm>
        </p:grpSpPr>
        <p:pic>
          <p:nvPicPr>
            <p:cNvPr id="3584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241843" y="6215082"/>
              <a:ext cx="740314" cy="64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845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5786454"/>
              <a:ext cx="740314" cy="1071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84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62162" y="5929330"/>
              <a:ext cx="740314" cy="9286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847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322764" y="5643578"/>
              <a:ext cx="740314" cy="1214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84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043084" y="6215082"/>
              <a:ext cx="740314" cy="64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84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763403" y="5786454"/>
              <a:ext cx="740314" cy="1071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85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403686" y="4572008"/>
              <a:ext cx="740314" cy="22859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85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81240" y="6072206"/>
              <a:ext cx="740314" cy="785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85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60921" y="6357958"/>
              <a:ext cx="740314" cy="500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853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0602" y="5500702"/>
              <a:ext cx="740314" cy="1357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85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20283" y="6215082"/>
              <a:ext cx="740314" cy="64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855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682481" y="6500834"/>
              <a:ext cx="740314" cy="357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85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521524" y="5715016"/>
              <a:ext cx="740314" cy="1142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500063" y="285750"/>
            <a:ext cx="7215187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5. ”Раз как-то вечером сидел солдат в своей каморке; совсем уже стемнело, а у него не было денег даже на свечку. Тут он и вспомнил про ведьмину вещицу. Достал солдат ее из кармана и стал высекать огонь. Только он по кремню, дверь распахнулась, и вбежала собака с глазами, точно чайные блюдца”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00250" y="4071938"/>
            <a:ext cx="475615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A34B7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Г.Х.Андерсен</a:t>
            </a:r>
          </a:p>
          <a:p>
            <a:pPr algn="ctr"/>
            <a:r>
              <a:rPr lang="ru-RU" sz="3600" b="1">
                <a:solidFill>
                  <a:srgbClr val="A34B7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“Огниво”</a:t>
            </a:r>
            <a:endParaRPr lang="ru-RU" sz="3600">
              <a:solidFill>
                <a:srgbClr val="A34B73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9" name="Группа 18"/>
          <p:cNvGrpSpPr>
            <a:grpSpLocks/>
          </p:cNvGrpSpPr>
          <p:nvPr/>
        </p:nvGrpSpPr>
        <p:grpSpPr bwMode="auto">
          <a:xfrm>
            <a:off x="0" y="4572000"/>
            <a:ext cx="9144000" cy="2286000"/>
            <a:chOff x="0" y="4572008"/>
            <a:chExt cx="9144000" cy="2285992"/>
          </a:xfrm>
        </p:grpSpPr>
        <p:pic>
          <p:nvPicPr>
            <p:cNvPr id="3686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241843" y="6215082"/>
              <a:ext cx="740314" cy="64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86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5786454"/>
              <a:ext cx="740314" cy="1071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87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62162" y="5929330"/>
              <a:ext cx="740314" cy="9286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87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322764" y="5643578"/>
              <a:ext cx="740314" cy="1214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87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043084" y="6215082"/>
              <a:ext cx="740314" cy="64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873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763403" y="5786454"/>
              <a:ext cx="740314" cy="1071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87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403686" y="4572008"/>
              <a:ext cx="740314" cy="22859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875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81240" y="6072206"/>
              <a:ext cx="740314" cy="785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87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60921" y="6357958"/>
              <a:ext cx="740314" cy="500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877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0602" y="5500702"/>
              <a:ext cx="740314" cy="1357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87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20283" y="6215082"/>
              <a:ext cx="740314" cy="64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87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682481" y="6500834"/>
              <a:ext cx="740314" cy="357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88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521524" y="5715016"/>
              <a:ext cx="740314" cy="1142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85750" y="285750"/>
            <a:ext cx="7858125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6. “В то же мгновение вся комната наполнилась едким черным дымом, и что-то вроде бесшумного взрыва большой силы подбросило Вольку к потолку, где он и повис, зацепившись штанами за крюк, на который предполагалось повесить бабушкину люстру”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14500" y="4143375"/>
            <a:ext cx="5500688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A34B7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Лазарь Лагин</a:t>
            </a:r>
          </a:p>
          <a:p>
            <a:pPr algn="ctr"/>
            <a:r>
              <a:rPr lang="ru-RU" sz="3600" b="1">
                <a:solidFill>
                  <a:srgbClr val="A34B7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“Старик Хоттабыч”</a:t>
            </a:r>
            <a:endParaRPr lang="ru-RU" sz="3600">
              <a:solidFill>
                <a:srgbClr val="A34B73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9" name="Группа 18"/>
          <p:cNvGrpSpPr>
            <a:grpSpLocks/>
          </p:cNvGrpSpPr>
          <p:nvPr/>
        </p:nvGrpSpPr>
        <p:grpSpPr bwMode="auto">
          <a:xfrm>
            <a:off x="0" y="4572000"/>
            <a:ext cx="9144000" cy="2286000"/>
            <a:chOff x="0" y="4572008"/>
            <a:chExt cx="9144000" cy="2285992"/>
          </a:xfrm>
        </p:grpSpPr>
        <p:pic>
          <p:nvPicPr>
            <p:cNvPr id="3789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241843" y="6215082"/>
              <a:ext cx="740314" cy="64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7893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5786454"/>
              <a:ext cx="740314" cy="1071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789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62162" y="5929330"/>
              <a:ext cx="740314" cy="9286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7895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322764" y="5643578"/>
              <a:ext cx="740314" cy="1214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789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043084" y="6215082"/>
              <a:ext cx="740314" cy="64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7897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763403" y="5786454"/>
              <a:ext cx="740314" cy="1071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789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403686" y="4572008"/>
              <a:ext cx="740314" cy="22859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789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81240" y="6072206"/>
              <a:ext cx="740314" cy="785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790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60921" y="6357958"/>
              <a:ext cx="740314" cy="500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790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0602" y="5500702"/>
              <a:ext cx="740314" cy="1357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790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20283" y="6215082"/>
              <a:ext cx="740314" cy="64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7903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682481" y="6500834"/>
              <a:ext cx="740314" cy="357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790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521524" y="5715016"/>
              <a:ext cx="740314" cy="1142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85750" y="142875"/>
            <a:ext cx="7858125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7.  “Огонь под плитой разгорался все сильней, на сковородках что-то шипело и дымилось, по комнате разносился приятный, вкусный запах. Старуха металась то туда, то сюда и то и дело совала в горшок с супом свой длинный нос, чтобы посмотреть, не готово ли кушанье. Наконец в горшке что-то заклокотало и забулькало, из него повалил пар, и на огонь полилась густая пена. Тогда старуха сняла горшок с плиты, отлила из него супу в серебряную миску и поставила миску перед Яковом”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28813" y="4857750"/>
            <a:ext cx="475615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A34B7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Вильгельм Гауф</a:t>
            </a:r>
          </a:p>
          <a:p>
            <a:pPr algn="ctr"/>
            <a:r>
              <a:rPr lang="ru-RU" sz="3600" b="1">
                <a:solidFill>
                  <a:srgbClr val="A34B7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“Карлик Нос”</a:t>
            </a:r>
            <a:endParaRPr lang="ru-RU" sz="3600">
              <a:solidFill>
                <a:srgbClr val="A34B73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9" name="Группа 18"/>
          <p:cNvGrpSpPr>
            <a:grpSpLocks/>
          </p:cNvGrpSpPr>
          <p:nvPr/>
        </p:nvGrpSpPr>
        <p:grpSpPr bwMode="auto">
          <a:xfrm>
            <a:off x="0" y="4572000"/>
            <a:ext cx="9144000" cy="2286000"/>
            <a:chOff x="0" y="4572008"/>
            <a:chExt cx="9144000" cy="2285992"/>
          </a:xfrm>
        </p:grpSpPr>
        <p:pic>
          <p:nvPicPr>
            <p:cNvPr id="3891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241843" y="6215082"/>
              <a:ext cx="740314" cy="64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8917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5786454"/>
              <a:ext cx="740314" cy="1071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891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62162" y="5929330"/>
              <a:ext cx="740314" cy="9286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891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322764" y="5643578"/>
              <a:ext cx="740314" cy="1214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892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043084" y="6215082"/>
              <a:ext cx="740314" cy="64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892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763403" y="5786454"/>
              <a:ext cx="740314" cy="1071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892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403686" y="4572008"/>
              <a:ext cx="740314" cy="22859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8923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81240" y="6072206"/>
              <a:ext cx="740314" cy="785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892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60921" y="6357958"/>
              <a:ext cx="740314" cy="500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8925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0602" y="5500702"/>
              <a:ext cx="740314" cy="1357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892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20283" y="6215082"/>
              <a:ext cx="740314" cy="64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8927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682481" y="6500834"/>
              <a:ext cx="740314" cy="357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892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521524" y="5715016"/>
              <a:ext cx="740314" cy="1142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85750" y="285750"/>
            <a:ext cx="7858125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8. “Сам принес воды, сам набрал веток и сосновых шишек, сам развел у входа в пещеру костер, такой шумный, что закачались ветки на высокой сосне. Сам сварил какао на воде:</a:t>
            </a:r>
          </a:p>
          <a:p>
            <a:pPr algn="ctr"/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- Живо! Садись завтракать.</a:t>
            </a:r>
          </a:p>
          <a:p>
            <a:pPr algn="ctr"/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Они видели дымок костра у корней старой сосны, но им и в голову не пришло, что в этой пещере скрывались деревянные человечки, да еще зажгли костер”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5750" y="4143375"/>
            <a:ext cx="7786688" cy="1754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A34B7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А.Н.Толстой</a:t>
            </a:r>
          </a:p>
          <a:p>
            <a:pPr algn="ctr"/>
            <a:r>
              <a:rPr lang="ru-RU" sz="3600" b="1">
                <a:solidFill>
                  <a:srgbClr val="A34B7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“Золотой ключик или приключения Буратино”</a:t>
            </a:r>
            <a:endParaRPr lang="ru-RU" sz="3600">
              <a:solidFill>
                <a:srgbClr val="A34B73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9" name="Группа 18"/>
          <p:cNvGrpSpPr>
            <a:grpSpLocks/>
          </p:cNvGrpSpPr>
          <p:nvPr/>
        </p:nvGrpSpPr>
        <p:grpSpPr bwMode="auto">
          <a:xfrm>
            <a:off x="0" y="4572000"/>
            <a:ext cx="9144000" cy="2286000"/>
            <a:chOff x="0" y="4572008"/>
            <a:chExt cx="9144000" cy="2285992"/>
          </a:xfrm>
        </p:grpSpPr>
        <p:pic>
          <p:nvPicPr>
            <p:cNvPr id="3994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241843" y="6215082"/>
              <a:ext cx="740314" cy="64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994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5786454"/>
              <a:ext cx="740314" cy="1071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994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62162" y="5929330"/>
              <a:ext cx="740314" cy="9286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9943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322764" y="5643578"/>
              <a:ext cx="740314" cy="1214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994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043084" y="6215082"/>
              <a:ext cx="740314" cy="64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9945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763403" y="5786454"/>
              <a:ext cx="740314" cy="1071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994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403686" y="4572008"/>
              <a:ext cx="740314" cy="22859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9947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81240" y="6072206"/>
              <a:ext cx="740314" cy="785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994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60921" y="6357958"/>
              <a:ext cx="740314" cy="500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994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0602" y="5500702"/>
              <a:ext cx="740314" cy="1357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995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20283" y="6215082"/>
              <a:ext cx="740314" cy="64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995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682481" y="6500834"/>
              <a:ext cx="740314" cy="357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995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521524" y="5715016"/>
              <a:ext cx="740314" cy="1142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1643050"/>
            <a:ext cx="2714644" cy="2800767"/>
          </a:xfrm>
          <a:prstGeom prst="rect">
            <a:avLst/>
          </a:prstGeom>
          <a:noFill/>
        </p:spPr>
        <p:txBody>
          <a:bodyPr>
            <a:prstTxWarp prst="textFadeUp">
              <a:avLst/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v</a:t>
            </a:r>
            <a:r>
              <a:rPr lang="ru-RU" sz="8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 ТУР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929322" y="357166"/>
            <a:ext cx="928694" cy="6001643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/>
                <a:solidFill>
                  <a:schemeClr val="accent3"/>
                </a:solidFill>
                <a:latin typeface="+mn-lt"/>
              </a:rPr>
              <a:t>НАРОДНАЯ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500958" y="285728"/>
            <a:ext cx="928694" cy="6001643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/>
                <a:solidFill>
                  <a:schemeClr val="accent3"/>
                </a:solidFill>
                <a:latin typeface="+mn-lt"/>
              </a:rPr>
              <a:t>МУДРОСТЬ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625" y="285750"/>
            <a:ext cx="7572375" cy="6002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 </a:t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Искру туши до пожара,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беду отводи до удара. </a:t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 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Спички не тронь,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в спичках огонь.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  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Спички не игрушка,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огонь не забава.</a:t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 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Огонь - не вода,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схватит – не выплывешь.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  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Спичка – невеличка, а огонь великан.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  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Не шути с огнём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-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можно сгореть.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 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Дорого при пожаре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и ведро воды.</a:t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endParaRPr lang="ru-RU" sz="2400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grpSp>
        <p:nvGrpSpPr>
          <p:cNvPr id="17" name="Группа 16"/>
          <p:cNvGrpSpPr>
            <a:grpSpLocks/>
          </p:cNvGrpSpPr>
          <p:nvPr/>
        </p:nvGrpSpPr>
        <p:grpSpPr bwMode="auto">
          <a:xfrm>
            <a:off x="0" y="4572000"/>
            <a:ext cx="9144000" cy="2286000"/>
            <a:chOff x="0" y="4572008"/>
            <a:chExt cx="9144000" cy="2285992"/>
          </a:xfrm>
        </p:grpSpPr>
        <p:pic>
          <p:nvPicPr>
            <p:cNvPr id="41987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241843" y="6215082"/>
              <a:ext cx="740314" cy="64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98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5786454"/>
              <a:ext cx="740314" cy="1071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98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62162" y="5929330"/>
              <a:ext cx="740314" cy="9286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99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322764" y="5643578"/>
              <a:ext cx="740314" cy="1214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99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043084" y="6215082"/>
              <a:ext cx="740314" cy="64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99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763403" y="5786454"/>
              <a:ext cx="740314" cy="1071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993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403686" y="4572008"/>
              <a:ext cx="740314" cy="22859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99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81240" y="6072206"/>
              <a:ext cx="740314" cy="785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995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60921" y="6357958"/>
              <a:ext cx="740314" cy="500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99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0602" y="5500702"/>
              <a:ext cx="740314" cy="1357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997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20283" y="6215082"/>
              <a:ext cx="740314" cy="64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99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682481" y="6500834"/>
              <a:ext cx="740314" cy="357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99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521524" y="5715016"/>
              <a:ext cx="740314" cy="1142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000375" y="1285875"/>
            <a:ext cx="5643563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chemeClr val="bg1"/>
                </a:solidFill>
                <a:latin typeface="Verdana" pitchFamily="34" charset="0"/>
              </a:rPr>
              <a:t>Правила пожарные без запинки знайте, </a:t>
            </a:r>
          </a:p>
          <a:p>
            <a:pPr algn="ctr"/>
            <a:r>
              <a:rPr lang="ru-RU" sz="3200" b="1">
                <a:solidFill>
                  <a:schemeClr val="bg1"/>
                </a:solidFill>
                <a:latin typeface="Verdana" pitchFamily="34" charset="0"/>
              </a:rPr>
              <a:t>Правила пожарные строго соблюдайте!</a:t>
            </a:r>
          </a:p>
          <a:p>
            <a:pPr algn="ctr"/>
            <a:r>
              <a:rPr lang="ru-RU" sz="3200" b="1">
                <a:solidFill>
                  <a:schemeClr val="bg1"/>
                </a:solidFill>
                <a:latin typeface="Verdana" pitchFamily="34" charset="0"/>
              </a:rPr>
              <a:t>Утром, вечером и днем</a:t>
            </a:r>
          </a:p>
          <a:p>
            <a:pPr algn="ctr"/>
            <a:r>
              <a:rPr lang="ru-RU" sz="3200" b="1">
                <a:solidFill>
                  <a:schemeClr val="bg1"/>
                </a:solidFill>
                <a:latin typeface="Verdana" pitchFamily="34" charset="0"/>
              </a:rPr>
              <a:t>Осторожен будь с огнем! </a:t>
            </a:r>
          </a:p>
        </p:txBody>
      </p:sp>
      <p:pic>
        <p:nvPicPr>
          <p:cNvPr id="5" name="Picture 13" descr="Рисунок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6431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643313" y="285750"/>
            <a:ext cx="5072062" cy="637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chemeClr val="bg1"/>
                </a:solidFill>
                <a:latin typeface="Trebuchet MS" pitchFamily="34" charset="0"/>
              </a:rPr>
              <a:t>Подарил  Прометей</a:t>
            </a:r>
          </a:p>
          <a:p>
            <a:r>
              <a:rPr lang="ru-RU" sz="2400">
                <a:solidFill>
                  <a:schemeClr val="bg1"/>
                </a:solidFill>
                <a:latin typeface="Trebuchet MS" pitchFamily="34" charset="0"/>
              </a:rPr>
              <a:t>Красный факел для людей,</a:t>
            </a:r>
          </a:p>
          <a:p>
            <a:r>
              <a:rPr lang="ru-RU" sz="2400">
                <a:solidFill>
                  <a:schemeClr val="bg1"/>
                </a:solidFill>
                <a:latin typeface="Trebuchet MS" pitchFamily="34" charset="0"/>
              </a:rPr>
              <a:t>Чтобы жаром всех он грел,</a:t>
            </a:r>
          </a:p>
          <a:p>
            <a:r>
              <a:rPr lang="ru-RU" sz="2400">
                <a:solidFill>
                  <a:schemeClr val="bg1"/>
                </a:solidFill>
                <a:latin typeface="Trebuchet MS" pitchFamily="34" charset="0"/>
              </a:rPr>
              <a:t>Чтоб в светильнике горел,</a:t>
            </a:r>
          </a:p>
          <a:p>
            <a:r>
              <a:rPr lang="ru-RU" sz="2400">
                <a:solidFill>
                  <a:schemeClr val="bg1"/>
                </a:solidFill>
                <a:latin typeface="Trebuchet MS" pitchFamily="34" charset="0"/>
              </a:rPr>
              <a:t>Мясо жарил и варил,</a:t>
            </a:r>
          </a:p>
          <a:p>
            <a:r>
              <a:rPr lang="ru-RU" sz="2400">
                <a:solidFill>
                  <a:schemeClr val="bg1"/>
                </a:solidFill>
                <a:latin typeface="Trebuchet MS" pitchFamily="34" charset="0"/>
              </a:rPr>
              <a:t>Страх на зверя наводил,</a:t>
            </a:r>
          </a:p>
          <a:p>
            <a:r>
              <a:rPr lang="ru-RU" sz="2400">
                <a:solidFill>
                  <a:schemeClr val="bg1"/>
                </a:solidFill>
                <a:latin typeface="Trebuchet MS" pitchFamily="34" charset="0"/>
              </a:rPr>
              <a:t>Обжигал горшки, игрушки,</a:t>
            </a:r>
          </a:p>
          <a:p>
            <a:r>
              <a:rPr lang="ru-RU" sz="2400">
                <a:solidFill>
                  <a:schemeClr val="bg1"/>
                </a:solidFill>
                <a:latin typeface="Trebuchet MS" pitchFamily="34" charset="0"/>
              </a:rPr>
              <a:t>Правил бронзовые пушки.</a:t>
            </a:r>
          </a:p>
          <a:p>
            <a:r>
              <a:rPr lang="ru-RU" sz="2400">
                <a:solidFill>
                  <a:schemeClr val="bg1"/>
                </a:solidFill>
                <a:latin typeface="Trebuchet MS" pitchFamily="34" charset="0"/>
              </a:rPr>
              <a:t>Но, к несчастью, этот дар</a:t>
            </a:r>
          </a:p>
          <a:p>
            <a:r>
              <a:rPr lang="ru-RU" sz="2400">
                <a:solidFill>
                  <a:schemeClr val="bg1"/>
                </a:solidFill>
                <a:latin typeface="Trebuchet MS" pitchFamily="34" charset="0"/>
              </a:rPr>
              <a:t>Вызывал не раз пожар.</a:t>
            </a:r>
          </a:p>
          <a:p>
            <a:r>
              <a:rPr lang="ru-RU" sz="2400">
                <a:solidFill>
                  <a:schemeClr val="bg1"/>
                </a:solidFill>
                <a:latin typeface="Trebuchet MS" pitchFamily="34" charset="0"/>
              </a:rPr>
              <a:t>Как в костре трещат дрова,</a:t>
            </a:r>
          </a:p>
          <a:p>
            <a:r>
              <a:rPr lang="ru-RU" sz="2400">
                <a:solidFill>
                  <a:schemeClr val="bg1"/>
                </a:solidFill>
                <a:latin typeface="Trebuchet MS" pitchFamily="34" charset="0"/>
              </a:rPr>
              <a:t>Загорелись лес, дома.</a:t>
            </a:r>
          </a:p>
          <a:p>
            <a:r>
              <a:rPr lang="ru-RU" sz="2400">
                <a:solidFill>
                  <a:schemeClr val="bg1"/>
                </a:solidFill>
                <a:latin typeface="Trebuchet MS" pitchFamily="34" charset="0"/>
              </a:rPr>
              <a:t>И кидалось то огнище</a:t>
            </a:r>
          </a:p>
          <a:p>
            <a:r>
              <a:rPr lang="ru-RU" sz="2400">
                <a:solidFill>
                  <a:schemeClr val="bg1"/>
                </a:solidFill>
                <a:latin typeface="Trebuchet MS" pitchFamily="34" charset="0"/>
              </a:rPr>
              <a:t>С адским ревом на жилище.</a:t>
            </a:r>
          </a:p>
          <a:p>
            <a:r>
              <a:rPr lang="ru-RU" sz="2400">
                <a:solidFill>
                  <a:schemeClr val="bg1"/>
                </a:solidFill>
                <a:latin typeface="Trebuchet MS" pitchFamily="34" charset="0"/>
              </a:rPr>
              <a:t>Легче не пожар тушить, </a:t>
            </a:r>
          </a:p>
          <a:p>
            <a:r>
              <a:rPr lang="ru-RU" sz="2400">
                <a:solidFill>
                  <a:schemeClr val="bg1"/>
                </a:solidFill>
                <a:latin typeface="Trebuchet MS" pitchFamily="34" charset="0"/>
              </a:rPr>
              <a:t>А его предупредить!</a:t>
            </a:r>
          </a:p>
          <a:p>
            <a:endParaRPr lang="ru-RU" sz="2400">
              <a:solidFill>
                <a:schemeClr val="bg1"/>
              </a:solidFill>
              <a:latin typeface="Trebuchet MS" pitchFamily="34" charset="0"/>
            </a:endParaRPr>
          </a:p>
        </p:txBody>
      </p:sp>
      <p:pic>
        <p:nvPicPr>
          <p:cNvPr id="7" name="Picture 13" descr="Рисунок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6431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57554" y="1428736"/>
            <a:ext cx="4857784" cy="3500462"/>
          </a:xfrm>
          <a:prstGeom prst="rect">
            <a:avLst/>
          </a:prstGeom>
          <a:noFill/>
        </p:spPr>
        <p:txBody>
          <a:bodyPr wrap="none">
            <a:prstTxWarp prst="textInflateBottom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Спасибо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за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игру</a:t>
            </a:r>
          </a:p>
        </p:txBody>
      </p:sp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500188"/>
            <a:ext cx="2214562" cy="354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429000" y="857250"/>
            <a:ext cx="500062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>
                <a:solidFill>
                  <a:srgbClr val="FFC000"/>
                </a:solidFill>
                <a:latin typeface="Trebuchet MS" pitchFamily="34" charset="0"/>
              </a:rPr>
              <a:t>Огонь</a:t>
            </a:r>
          </a:p>
          <a:p>
            <a:pPr algn="ctr"/>
            <a:r>
              <a:rPr lang="ru-RU" sz="4800" b="1">
                <a:solidFill>
                  <a:srgbClr val="FFC000"/>
                </a:solidFill>
                <a:latin typeface="Trebuchet MS" pitchFamily="34" charset="0"/>
              </a:rPr>
              <a:t> хороший слуга, </a:t>
            </a:r>
          </a:p>
          <a:p>
            <a:pPr algn="ctr"/>
            <a:r>
              <a:rPr lang="ru-RU" sz="4800" b="1">
                <a:solidFill>
                  <a:srgbClr val="FFC000"/>
                </a:solidFill>
                <a:latin typeface="Trebuchet MS" pitchFamily="34" charset="0"/>
              </a:rPr>
              <a:t>но </a:t>
            </a:r>
          </a:p>
          <a:p>
            <a:pPr algn="ctr"/>
            <a:r>
              <a:rPr lang="ru-RU" sz="4800" b="1">
                <a:solidFill>
                  <a:srgbClr val="FFC000"/>
                </a:solidFill>
                <a:latin typeface="Trebuchet MS" pitchFamily="34" charset="0"/>
              </a:rPr>
              <a:t>плохой </a:t>
            </a:r>
          </a:p>
          <a:p>
            <a:pPr algn="ctr"/>
            <a:r>
              <a:rPr lang="ru-RU" sz="4800" b="1">
                <a:solidFill>
                  <a:srgbClr val="FFC000"/>
                </a:solidFill>
                <a:latin typeface="Trebuchet MS" pitchFamily="34" charset="0"/>
              </a:rPr>
              <a:t>хозяин.</a:t>
            </a:r>
          </a:p>
        </p:txBody>
      </p:sp>
      <p:pic>
        <p:nvPicPr>
          <p:cNvPr id="4" name="Picture 13" descr="Рисунок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6431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1643050"/>
            <a:ext cx="2714644" cy="2800767"/>
          </a:xfrm>
          <a:prstGeom prst="rect">
            <a:avLst/>
          </a:prstGeom>
          <a:noFill/>
        </p:spPr>
        <p:txBody>
          <a:bodyPr>
            <a:prstTxWarp prst="textFadeUp">
              <a:avLst/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I</a:t>
            </a:r>
            <a:r>
              <a:rPr lang="ru-RU" sz="8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 ТУР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072330" y="0"/>
            <a:ext cx="928694" cy="6740307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/>
                <a:solidFill>
                  <a:schemeClr val="accent3"/>
                </a:solidFill>
                <a:latin typeface="+mn-lt"/>
              </a:rPr>
              <a:t>РАЗМИНКА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1"/>
          <p:cNvSpPr txBox="1">
            <a:spLocks noChangeArrowheads="1"/>
          </p:cNvSpPr>
          <p:nvPr/>
        </p:nvSpPr>
        <p:spPr bwMode="auto">
          <a:xfrm>
            <a:off x="1428750" y="571500"/>
            <a:ext cx="5143500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rebuchet MS" pitchFamily="34" charset="0"/>
              </a:rPr>
              <a:t>Дым столбом поднялся вдруг.</a:t>
            </a:r>
          </a:p>
          <a:p>
            <a:r>
              <a:rPr lang="ru-RU" sz="2400">
                <a:latin typeface="Trebuchet MS" pitchFamily="34" charset="0"/>
              </a:rPr>
              <a:t>Кто не выключил...?</a:t>
            </a:r>
            <a:endParaRPr lang="en-US" sz="2400">
              <a:latin typeface="Trebuchet MS" pitchFamily="34" charset="0"/>
            </a:endParaRPr>
          </a:p>
          <a:p>
            <a:r>
              <a:rPr lang="ru-RU" sz="2400">
                <a:latin typeface="Trebuchet MS" pitchFamily="34" charset="0"/>
              </a:rPr>
              <a:t>Красный отблеск побежал. </a:t>
            </a:r>
          </a:p>
          <a:p>
            <a:r>
              <a:rPr lang="ru-RU" sz="2400">
                <a:latin typeface="Trebuchet MS" pitchFamily="34" charset="0"/>
              </a:rPr>
              <a:t>Кто со спичками...?</a:t>
            </a:r>
          </a:p>
          <a:p>
            <a:r>
              <a:rPr lang="ru-RU" sz="2400">
                <a:latin typeface="Trebuchet MS" pitchFamily="34" charset="0"/>
              </a:rPr>
              <a:t>Стол и шкаф сгорели разом. </a:t>
            </a:r>
          </a:p>
          <a:p>
            <a:r>
              <a:rPr lang="ru-RU" sz="2400">
                <a:latin typeface="Trebuchet MS" pitchFamily="34" charset="0"/>
              </a:rPr>
              <a:t>Кто сушил белье над...?</a:t>
            </a:r>
          </a:p>
          <a:p>
            <a:r>
              <a:rPr lang="ru-RU" sz="2400">
                <a:latin typeface="Trebuchet MS" pitchFamily="34" charset="0"/>
              </a:rPr>
              <a:t>Пламя прыгнуло в листву. </a:t>
            </a:r>
          </a:p>
          <a:p>
            <a:r>
              <a:rPr lang="ru-RU" sz="2400">
                <a:latin typeface="Trebuchet MS" pitchFamily="34" charset="0"/>
              </a:rPr>
              <a:t>Кто у дома жег...?</a:t>
            </a:r>
          </a:p>
          <a:p>
            <a:r>
              <a:rPr lang="ru-RU" sz="2400">
                <a:latin typeface="Trebuchet MS" pitchFamily="34" charset="0"/>
              </a:rPr>
              <a:t>Кто в огонь бросал при этом </a:t>
            </a:r>
          </a:p>
          <a:p>
            <a:r>
              <a:rPr lang="ru-RU" sz="2400">
                <a:latin typeface="Trebuchet MS" pitchFamily="34" charset="0"/>
              </a:rPr>
              <a:t>Незнакомые...?</a:t>
            </a:r>
          </a:p>
          <a:p>
            <a:r>
              <a:rPr lang="ru-RU" sz="2400">
                <a:latin typeface="Trebuchet MS" pitchFamily="34" charset="0"/>
              </a:rPr>
              <a:t>Дым увидел - не зевай </a:t>
            </a:r>
          </a:p>
          <a:p>
            <a:r>
              <a:rPr lang="ru-RU" sz="2400">
                <a:latin typeface="Trebuchet MS" pitchFamily="34" charset="0"/>
              </a:rPr>
              <a:t>И пожарных... .</a:t>
            </a:r>
          </a:p>
          <a:p>
            <a:r>
              <a:rPr lang="ru-RU" sz="2400">
                <a:latin typeface="Trebuchet MS" pitchFamily="34" charset="0"/>
              </a:rPr>
              <a:t>Помни, каждый гражданин, </a:t>
            </a:r>
          </a:p>
          <a:p>
            <a:r>
              <a:rPr lang="ru-RU" sz="2400">
                <a:latin typeface="Trebuchet MS" pitchFamily="34" charset="0"/>
              </a:rPr>
              <a:t>Что их номер…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1643050"/>
            <a:ext cx="2714644" cy="2800767"/>
          </a:xfrm>
          <a:prstGeom prst="rect">
            <a:avLst/>
          </a:prstGeom>
          <a:noFill/>
        </p:spPr>
        <p:txBody>
          <a:bodyPr>
            <a:prstTxWarp prst="textFadeUp">
              <a:avLst/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II</a:t>
            </a:r>
            <a:r>
              <a:rPr lang="ru-RU" sz="8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 ТУР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857884" y="117693"/>
            <a:ext cx="928694" cy="6740307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/>
                <a:solidFill>
                  <a:schemeClr val="accent3"/>
                </a:solidFill>
                <a:latin typeface="+mn-lt"/>
              </a:rPr>
              <a:t>ИЗВЕСТНО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358082" y="571480"/>
            <a:ext cx="928694" cy="1754326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/>
                <a:solidFill>
                  <a:schemeClr val="accent3"/>
                </a:solidFill>
                <a:latin typeface="+mn-lt"/>
              </a:rPr>
              <a:t>ЛИ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429520" y="3357562"/>
            <a:ext cx="928694" cy="2585323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/>
                <a:solidFill>
                  <a:schemeClr val="accent3"/>
                </a:solidFill>
                <a:latin typeface="+mn-lt"/>
              </a:rPr>
              <a:t>ВАМ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50" y="285750"/>
            <a:ext cx="6929438" cy="1754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D788A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1) Когда люди научились искусственно добывать огонь?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357313" y="3000375"/>
            <a:ext cx="600075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002060"/>
                </a:solidFill>
                <a:latin typeface="Trebuchet MS" pitchFamily="34" charset="0"/>
              </a:rPr>
              <a:t>10 – 5 тыс. лет до н.э.</a:t>
            </a:r>
          </a:p>
          <a:p>
            <a:pPr algn="ctr"/>
            <a:r>
              <a:rPr lang="ru-RU" sz="3600" b="1">
                <a:solidFill>
                  <a:srgbClr val="002060"/>
                </a:solidFill>
                <a:latin typeface="Trebuchet MS" pitchFamily="34" charset="0"/>
              </a:rPr>
              <a:t>1 – 5 тыс. лет до н.э. </a:t>
            </a:r>
          </a:p>
          <a:p>
            <a:pPr algn="ctr"/>
            <a:r>
              <a:rPr lang="ru-RU" sz="3600" b="1">
                <a:solidFill>
                  <a:srgbClr val="002060"/>
                </a:solidFill>
                <a:latin typeface="Trebuchet MS" pitchFamily="34" charset="0"/>
              </a:rPr>
              <a:t>100 – 50 тыс. лет до н.э.</a:t>
            </a:r>
          </a:p>
          <a:p>
            <a:pPr algn="ctr"/>
            <a:r>
              <a:rPr lang="ru-RU" sz="3600" b="1">
                <a:solidFill>
                  <a:srgbClr val="002060"/>
                </a:solidFill>
                <a:latin typeface="Trebuchet MS" pitchFamily="34" charset="0"/>
              </a:rPr>
              <a:t> 50 – 20 тыс.лет до н.э.</a:t>
            </a:r>
          </a:p>
        </p:txBody>
      </p:sp>
      <p:grpSp>
        <p:nvGrpSpPr>
          <p:cNvPr id="22" name="Группа 21"/>
          <p:cNvGrpSpPr>
            <a:grpSpLocks/>
          </p:cNvGrpSpPr>
          <p:nvPr/>
        </p:nvGrpSpPr>
        <p:grpSpPr bwMode="auto">
          <a:xfrm>
            <a:off x="0" y="4572000"/>
            <a:ext cx="9144000" cy="2286000"/>
            <a:chOff x="0" y="4572008"/>
            <a:chExt cx="9144000" cy="2285992"/>
          </a:xfrm>
        </p:grpSpPr>
        <p:pic>
          <p:nvPicPr>
            <p:cNvPr id="2150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241843" y="6215082"/>
              <a:ext cx="740314" cy="64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0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5786454"/>
              <a:ext cx="740314" cy="1071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1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62162" y="5929330"/>
              <a:ext cx="740314" cy="9286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1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322764" y="5643578"/>
              <a:ext cx="740314" cy="1214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1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043084" y="6215082"/>
              <a:ext cx="740314" cy="64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13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763403" y="5786454"/>
              <a:ext cx="740314" cy="1071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1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403686" y="4572008"/>
              <a:ext cx="740314" cy="22859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15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81240" y="6072206"/>
              <a:ext cx="740314" cy="785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1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60921" y="6357958"/>
              <a:ext cx="740314" cy="500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17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0602" y="5500702"/>
              <a:ext cx="740314" cy="1357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1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20283" y="6215082"/>
              <a:ext cx="740314" cy="64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1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682481" y="6500834"/>
              <a:ext cx="740314" cy="357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2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521524" y="5715016"/>
              <a:ext cx="740314" cy="1142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99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75" y="214313"/>
            <a:ext cx="6858000" cy="2862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D788A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2) Как назывался боец, который в далёком прошлом скакал впереди пожарного обоза?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000250" y="3714750"/>
            <a:ext cx="3643313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002060"/>
                </a:solidFill>
                <a:latin typeface="Trebuchet MS" pitchFamily="34" charset="0"/>
              </a:rPr>
              <a:t>Вестовой</a:t>
            </a:r>
          </a:p>
          <a:p>
            <a:pPr algn="ctr"/>
            <a:r>
              <a:rPr lang="ru-RU" sz="3600" b="1">
                <a:solidFill>
                  <a:srgbClr val="002060"/>
                </a:solidFill>
                <a:latin typeface="Trebuchet MS" pitchFamily="34" charset="0"/>
              </a:rPr>
              <a:t>Всадник </a:t>
            </a:r>
          </a:p>
          <a:p>
            <a:pPr algn="ctr"/>
            <a:r>
              <a:rPr lang="ru-RU" sz="3600" b="1">
                <a:solidFill>
                  <a:srgbClr val="002060"/>
                </a:solidFill>
                <a:latin typeface="Trebuchet MS" pitchFamily="34" charset="0"/>
              </a:rPr>
              <a:t>Курьер</a:t>
            </a:r>
          </a:p>
          <a:p>
            <a:pPr algn="ctr"/>
            <a:r>
              <a:rPr lang="ru-RU" sz="3600" b="1">
                <a:solidFill>
                  <a:srgbClr val="002060"/>
                </a:solidFill>
                <a:latin typeface="Trebuchet MS" pitchFamily="34" charset="0"/>
              </a:rPr>
              <a:t>Скачок</a:t>
            </a:r>
          </a:p>
        </p:txBody>
      </p:sp>
      <p:grpSp>
        <p:nvGrpSpPr>
          <p:cNvPr id="18" name="Группа 17"/>
          <p:cNvGrpSpPr>
            <a:grpSpLocks/>
          </p:cNvGrpSpPr>
          <p:nvPr/>
        </p:nvGrpSpPr>
        <p:grpSpPr bwMode="auto">
          <a:xfrm>
            <a:off x="0" y="4572000"/>
            <a:ext cx="9144000" cy="2286000"/>
            <a:chOff x="0" y="4572008"/>
            <a:chExt cx="9144000" cy="2285992"/>
          </a:xfrm>
        </p:grpSpPr>
        <p:pic>
          <p:nvPicPr>
            <p:cNvPr id="2253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241843" y="6215082"/>
              <a:ext cx="740314" cy="64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33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5786454"/>
              <a:ext cx="740314" cy="1071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3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62162" y="5929330"/>
              <a:ext cx="740314" cy="9286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35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322764" y="5643578"/>
              <a:ext cx="740314" cy="1214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3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043084" y="6215082"/>
              <a:ext cx="740314" cy="64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37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763403" y="5786454"/>
              <a:ext cx="740314" cy="1071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3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403686" y="4572008"/>
              <a:ext cx="740314" cy="22859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3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81240" y="6072206"/>
              <a:ext cx="740314" cy="785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4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60921" y="6357958"/>
              <a:ext cx="740314" cy="500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4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0602" y="5500702"/>
              <a:ext cx="740314" cy="1357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4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20283" y="6215082"/>
              <a:ext cx="740314" cy="64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43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682481" y="6500834"/>
              <a:ext cx="740314" cy="357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4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521524" y="5715016"/>
              <a:ext cx="740314" cy="1142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99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670</TotalTime>
  <Words>1034</Words>
  <Application>Microsoft Office PowerPoint</Application>
  <PresentationFormat>Экран (4:3)</PresentationFormat>
  <Paragraphs>139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Эркер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Сергей</dc:creator>
  <cp:lastModifiedBy>1</cp:lastModifiedBy>
  <cp:revision>61</cp:revision>
  <dcterms:created xsi:type="dcterms:W3CDTF">2011-01-25T06:49:20Z</dcterms:created>
  <dcterms:modified xsi:type="dcterms:W3CDTF">2013-10-16T11:19:42Z</dcterms:modified>
</cp:coreProperties>
</file>