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  <p:sldMasterId id="2147483960" r:id="rId4"/>
    <p:sldMasterId id="2147483984" r:id="rId5"/>
    <p:sldMasterId id="2147483996" r:id="rId6"/>
  </p:sldMasterIdLst>
  <p:notesMasterIdLst>
    <p:notesMasterId r:id="rId25"/>
  </p:notesMasterIdLst>
  <p:sldIdLst>
    <p:sldId id="268" r:id="rId7"/>
    <p:sldId id="282" r:id="rId8"/>
    <p:sldId id="270" r:id="rId9"/>
    <p:sldId id="269" r:id="rId10"/>
    <p:sldId id="271" r:id="rId11"/>
    <p:sldId id="272" r:id="rId12"/>
    <p:sldId id="283" r:id="rId13"/>
    <p:sldId id="284" r:id="rId14"/>
    <p:sldId id="273" r:id="rId15"/>
    <p:sldId id="274" r:id="rId16"/>
    <p:sldId id="275" r:id="rId17"/>
    <p:sldId id="256" r:id="rId18"/>
    <p:sldId id="276" r:id="rId19"/>
    <p:sldId id="278" r:id="rId20"/>
    <p:sldId id="279" r:id="rId21"/>
    <p:sldId id="280" r:id="rId22"/>
    <p:sldId id="28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36F3-45B1-4DA8-BC84-69593426A316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1D44-8157-4686-A2BD-A2B867A93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D44-8157-4686-A2BD-A2B867A939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D44-8157-4686-A2BD-A2B867A939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4214842" cy="3500462"/>
          </a:xfrm>
          <a:prstGeom prst="rect">
            <a:avLst/>
          </a:prstGeom>
        </p:spPr>
        <p:txBody>
          <a:bodyPr>
            <a:prstTxWarp prst="textButtonPour">
              <a:avLst>
                <a:gd name="adj1" fmla="val 9368667"/>
                <a:gd name="adj2" fmla="val 75724"/>
              </a:avLst>
            </a:prstTxWarp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«Нетрадиционные 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техники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рисования» </a:t>
            </a:r>
            <a:endParaRPr lang="ru-RU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ru-RU" sz="2400" dirty="0" smtClean="0"/>
              <a:t>способствовать развитию интереса к художественно – эстетической деятельности через нетрадиционные техники рисования;</a:t>
            </a:r>
          </a:p>
          <a:p>
            <a:r>
              <a:rPr lang="ru-RU" sz="2400" dirty="0" smtClean="0"/>
              <a:t>развивать чувство композиции и колорита;</a:t>
            </a:r>
          </a:p>
          <a:p>
            <a:r>
              <a:rPr lang="ru-RU" sz="2400" dirty="0" smtClean="0"/>
              <a:t>развивать творческое воображение, фантазию, мышление дошкольников через занятия по освоению нетрадиционной техники рисования;</a:t>
            </a:r>
          </a:p>
          <a:p>
            <a:r>
              <a:rPr lang="ru-RU" sz="2400" dirty="0" smtClean="0"/>
              <a:t>развивать цветовосприятие и зрительно – двигательную координацию;</a:t>
            </a:r>
          </a:p>
          <a:p>
            <a:r>
              <a:rPr lang="ru-RU" sz="2400" dirty="0" smtClean="0"/>
              <a:t>воспитывать чувство прекрасного.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 изобразительной деятельности с применением нетрадиционных материалов и техник:</a:t>
            </a:r>
            <a:endParaRPr lang="ru-RU" sz="32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617" r="30617"/>
          <a:stretch>
            <a:fillRect/>
          </a:stretch>
        </p:blipFill>
        <p:spPr>
          <a:xfrm>
            <a:off x="214282" y="1643050"/>
            <a:ext cx="8686800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13811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песок с помощью соли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3600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Хэппинг</a:t>
            </a:r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7333"/>
          </a:xfrm>
          <a:prstGeom prst="smileyFace">
            <a:avLst/>
          </a:prstGeom>
        </p:spPr>
      </p:sp>
      <p:pic>
        <p:nvPicPr>
          <p:cNvPr id="1026" name="Picture 2" descr="C:\Documents and Settings\Admin\Мои документы\Мои результаты сканирования\2011-10 (окт)\Копия 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589">
            <a:off x="1162055" y="1123806"/>
            <a:ext cx="7068185" cy="48195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езультаты сканирования\2011-10 (окт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0300" y="3286100"/>
            <a:ext cx="20344300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1643050"/>
            <a:ext cx="6786610" cy="646331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lvl="0"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«Печатание пробкой»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3600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1928794" y="1285860"/>
            <a:ext cx="5486400" cy="4114800"/>
          </a:xfrm>
        </p:spPr>
      </p:sp>
      <p:pic>
        <p:nvPicPr>
          <p:cNvPr id="3077" name="Picture 5" descr="C:\Documents and Settings\Admin\Мои документы\Мои результаты сканирования\2011-10 (окт)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749">
            <a:off x="4572000" y="1285860"/>
            <a:ext cx="3722031" cy="541496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Мои результаты сканирования\2011-10 (окт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632">
            <a:off x="928662" y="1285860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«Рисование ребром картона»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928794" y="1857364"/>
            <a:ext cx="5486400" cy="4114800"/>
          </a:xfrm>
        </p:spPr>
      </p:sp>
      <p:pic>
        <p:nvPicPr>
          <p:cNvPr id="4098" name="Picture 2" descr="C:\Documents and Settings\Admin\Мои документы\Мои результаты сканирования\2011-10 (окт)\Копия 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3071834" cy="521497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езультаты сканирования\2011-10 (окт)\Копия Копия 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18416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26 -0.00601 L 0.21927 -0.0592 C 0.23334 -0.07123 0.25434 -0.07793 0.27622 -0.07793 C 0.30122 -0.07793 0.32118 -0.07123 0.33525 -0.0592 L 0.40226 -0.0060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0.3247 C 0.11372 0.31984 0.11146 0.31522 0.1073 0.31152 C 0.1007 0.30018 0.09306 0.29001 0.08629 0.27868 C 0.08351 0.27451 0.08073 0.27104 0.07778 0.26711 C 0.07691 0.26596 0.07518 0.26388 0.07518 0.26411 C 0.0724 0.25324 0.07622 0.26388 0.06893 0.25555 C 0.06667 0.25277 0.06511 0.24884 0.06285 0.24561 C 0.05747 0.23797 0.05209 0.23289 0.04688 0.22595 C 0.0415 0.21901 0.03837 0.21277 0.03073 0.20953 C 0.02223 0.1982 0.01198 0.18941 0.00244 0.17993 C -0.0026 0.17507 -0.00329 0.17091 -0.00885 0.16836 C -0.01475 0.16027 -0.0217 0.15541 -0.02847 0.1487 C -0.0375 0.13969 -0.04149 0.13159 -0.05312 0.12905 C -0.06441 0.1198 -0.07847 0.11332 -0.09149 0.11078 C -0.0993 0.10731 -0.10816 0.10638 -0.11614 0.1043 C -0.11822 0.10384 -0.12222 0.10268 -0.12222 0.10291 C -0.13402 0.10384 -0.14548 0.10407 -0.15677 0.10916 C -0.16631 0.12095 -0.171 0.13182 -0.17413 0.1487 C -0.17309 0.17067 -0.17309 0.18339 -0.16423 0.2012 C -0.16163 0.21184 -0.16493 0.20074 -0.15937 0.21115 C -0.15833 0.21323 -0.15798 0.216 -0.15677 0.21785 C -0.14635 0.23474 -0.13246 0.24399 -0.11736 0.25069 C -0.10486 0.24977 -0.09461 0.24931 -0.08281 0.24561 C -0.06857 0.23635 -0.08645 0.24746 -0.07291 0.24075 C -0.07118 0.23982 -0.06944 0.2389 -0.06788 0.23751 C -0.06631 0.23612 -0.06493 0.23381 -0.06302 0.23265 C -0.05729 0.22942 -0.04131 0.22063 -0.03472 0.21785 C -0.02326 0.20629 -0.02673 0.21277 -0.02222 0.2012 C -0.01961 0.18709 -0.02291 0.20166 -0.01857 0.18987 C -0.01649 0.18432 -0.01649 0.17761 -0.0151 0.1716 C -0.01527 0.15472 -0.0151 0.1376 -0.01614 0.12072 C -0.01649 0.11841 -0.01788 0.11656 -0.01857 0.11425 C -0.021 0.10546 -0.02291 0.09806 -0.02604 0.0895 C -0.02777 0.08534 -0.02777 0.08025 -0.02986 0.07632 C -0.03819 0.05944 -0.0585 0.02683 -0.07291 0.02035 C -0.07986 0.00809 -0.09253 0.00116 -0.10381 -0.00254 C -0.11041 -0.00879 -0.11805 -0.01156 -0.12604 -0.01411 C -0.13697 -0.02382 -0.15243 -0.02798 -0.16545 -0.03053 C -0.17552 -0.03469 -0.18593 -0.03654 -0.19635 -0.03885 C -0.20225 -0.0414 -0.20816 -0.04186 -0.21371 -0.04371 C -0.21788 -0.04487 -0.22604 -0.04695 -0.22604 -0.04672 C -0.22743 -0.0481 -0.22847 -0.04949 -0.22986 -0.05042 C -0.23125 -0.05157 -0.23298 -0.05227 -0.23454 -0.05365 C -0.2401 -0.05851 -0.24531 -0.06522 -0.25086 -0.07007 C -0.25555 -0.07979 -0.25017 -0.071 -0.25816 -0.07655 C -0.2592 -0.07724 -0.25954 -0.07933 -0.26059 -0.08002 C -0.26215 -0.08094 -0.26388 -0.08118 -0.26562 -0.08164 C -0.27673 -0.1043 -0.32743 -0.08649 -0.32847 -0.08649 C -0.34079 -0.08488 -0.35312 -0.08349 -0.36545 -0.08164 C -0.37118 -0.08071 -0.37482 -0.07586 -0.38038 -0.07493 C -0.38489 -0.07401 -0.38941 -0.07377 -0.39392 -0.07331 C -0.40399 -0.06892 -0.39861 -0.07054 -0.40989 -0.06846 C -0.41493 -0.06637 -0.41979 -0.06383 -0.42482 -0.06175 C -0.43524 -0.05134 -0.44288 -0.03469 -0.45069 -0.02081 C -0.45468 -0.01365 -0.45607 -0.00694 -0.46059 -0.00093 C -0.46163 0.00439 -0.46232 0.00971 -0.46545 0.01388 " pathEditMode="relative" rAng="0" ptsTypes="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«Рисуем свечой»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92288" y="1714487"/>
            <a:ext cx="4994290" cy="3013087"/>
          </a:xfrm>
        </p:spPr>
      </p:sp>
      <p:pic>
        <p:nvPicPr>
          <p:cNvPr id="5122" name="Picture 2" descr="C:\Documents and Settings\Admin\Мои документы\Мои результаты сканирования\2011-10 (окт)\сканирование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489">
            <a:off x="142844" y="2643182"/>
            <a:ext cx="8799544" cy="2500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5984" y="1357298"/>
            <a:ext cx="5572164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Admin\Мои документы\Мои результаты сканирования\2011-10 (окт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357826"/>
            <a:ext cx="6500858" cy="71438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ои результаты сканирования\2011-10 (окт)\Копия 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097840" cy="3929090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Мои результаты сканирования\2011-10 (окт)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75807"/>
            <a:ext cx="1500166" cy="3215605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Мои документы\Мои результаты сканирования\2011-10 (окт)\Копия Копия сканирование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6165" cy="3000372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Мои документы\Мои результаты сканирования\2011-10 (окт)\сканирование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143248"/>
            <a:ext cx="1571604" cy="3071834"/>
          </a:xfrm>
          <a:prstGeom prst="rect">
            <a:avLst/>
          </a:prstGeom>
          <a:noFill/>
        </p:spPr>
      </p:pic>
      <p:pic>
        <p:nvPicPr>
          <p:cNvPr id="6152" name="Picture 8" descr="C:\Documents and Settings\Admin\Мои документы\Мои результаты сканирования\2011-10 (окт)\Копия сканирование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"/>
            <a:ext cx="1571604" cy="3143247"/>
          </a:xfrm>
          <a:prstGeom prst="rect">
            <a:avLst/>
          </a:prstGeom>
          <a:noFill/>
        </p:spPr>
      </p:pic>
      <p:pic>
        <p:nvPicPr>
          <p:cNvPr id="6153" name="Picture 9" descr="C:\Documents and Settings\Admin\Мои документы\Мои результаты сканирования\2011-10 (окт)\сканирование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0"/>
            <a:ext cx="6000792" cy="1428736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Мои результаты сканирования\2011-10 (окт)\сканирование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5929330"/>
            <a:ext cx="9144001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4214842" cy="3500462"/>
          </a:xfrm>
          <a:prstGeom prst="rect">
            <a:avLst/>
          </a:prstGeom>
        </p:spPr>
        <p:txBody>
          <a:bodyPr>
            <a:prstTxWarp prst="textButtonPour">
              <a:avLst>
                <a:gd name="adj1" fmla="val 9368667"/>
                <a:gd name="adj2" fmla="val 75724"/>
              </a:avLst>
            </a:prstTxWarp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«Нетрадиционные 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техники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рисования» </a:t>
            </a:r>
            <a:endParaRPr lang="ru-RU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мастер - класса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364333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занятиях по рисованию решаются задачи всестороннего развития детей, которое необходимо для успешного обучения в школе.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работы у детей формируются мыслительные операции (анализ, синтез, сравнение и др.), навыки работы в коллективе, умение согласовывать свои действия с действиями сверстников.</a:t>
            </a:r>
            <a:endParaRPr lang="ru-RU" sz="25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/>
              <a:t> </a:t>
            </a:r>
          </a:p>
          <a:p>
            <a:pPr algn="just">
              <a:buNone/>
            </a:pPr>
            <a:r>
              <a:rPr lang="ru-RU" sz="2300" dirty="0" smtClean="0"/>
              <a:t>   </a:t>
            </a:r>
            <a:r>
              <a:rPr lang="ru-RU" sz="2300" b="1" i="1" dirty="0" smtClean="0"/>
              <a:t>формирование у детей дошкольного возраста художественно-творческих способностей через творческие задания с использованием в работе интересной и необычной изобразительной техники, неизвестного материала.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Цель: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познакомить участников мастер – класса с различными техниками рисования;</a:t>
            </a:r>
          </a:p>
          <a:p>
            <a:r>
              <a:rPr lang="ru-RU" sz="2600" dirty="0" smtClean="0"/>
              <a:t>развивать интерес к различным нетрадиционным способам изображения предметов на бумаге, картоне, ткани и </a:t>
            </a:r>
            <a:r>
              <a:rPr lang="ru-RU" sz="2600" dirty="0" err="1" smtClean="0"/>
              <a:t>тд</a:t>
            </a:r>
            <a:r>
              <a:rPr lang="ru-RU" sz="2600" dirty="0" smtClean="0"/>
              <a:t>.;</a:t>
            </a:r>
          </a:p>
          <a:p>
            <a:r>
              <a:rPr lang="ru-RU" sz="2600" dirty="0" smtClean="0"/>
              <a:t>способствовать развитию интересов к художественно – эстетической деятельности;</a:t>
            </a:r>
          </a:p>
          <a:p>
            <a:r>
              <a:rPr lang="ru-RU" sz="2600" dirty="0" smtClean="0"/>
              <a:t>развивать творческие способности и экспериментирование;</a:t>
            </a:r>
          </a:p>
          <a:p>
            <a:r>
              <a:rPr lang="ru-RU" sz="2600" dirty="0" smtClean="0"/>
              <a:t>воспитывать чувство прекрасного.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подходы: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928794" y="1071546"/>
            <a:ext cx="5286412" cy="431451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ru-RU" b="1" i="1" u="sng" dirty="0" smtClean="0"/>
          </a:p>
          <a:p>
            <a:pPr algn="ctr">
              <a:lnSpc>
                <a:spcPct val="120000"/>
              </a:lnSpc>
            </a:pPr>
            <a:endParaRPr lang="ru-RU" b="1" i="1" u="sng" dirty="0" smtClean="0"/>
          </a:p>
          <a:p>
            <a:pPr algn="ctr">
              <a:lnSpc>
                <a:spcPct val="120000"/>
              </a:lnSpc>
            </a:pPr>
            <a:r>
              <a:rPr lang="ru-RU" b="1" i="1" u="sng" dirty="0" smtClean="0"/>
              <a:t>Академическое обучение</a:t>
            </a:r>
          </a:p>
          <a:p>
            <a:pPr algn="ctr">
              <a:lnSpc>
                <a:spcPct val="120000"/>
              </a:lnSpc>
              <a:buNone/>
            </a:pPr>
            <a:endParaRPr lang="ru-RU" b="1" i="1" dirty="0" smtClean="0"/>
          </a:p>
          <a:p>
            <a:pPr algn="ctr"/>
            <a:r>
              <a:rPr lang="ru-RU" b="1" i="1" u="sng" dirty="0" smtClean="0"/>
              <a:t>Свободное воспитание</a:t>
            </a:r>
          </a:p>
          <a:p>
            <a:pPr algn="ctr"/>
            <a:endParaRPr lang="ru-RU" b="1" i="1" u="sng" dirty="0" smtClean="0"/>
          </a:p>
          <a:p>
            <a:pPr algn="ctr"/>
            <a:r>
              <a:rPr lang="ru-RU" b="1" i="1" u="sng" dirty="0" smtClean="0"/>
              <a:t>Третий путь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Академическое обучение</a:t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14950"/>
            <a:ext cx="8329642" cy="12858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Таким образом </a:t>
            </a:r>
            <a:r>
              <a:rPr lang="ru-RU" i="1" u="sng" dirty="0" smtClean="0"/>
              <a:t>академическое обучение </a:t>
            </a:r>
            <a:r>
              <a:rPr lang="ru-RU" dirty="0" smtClean="0"/>
              <a:t>- это обучение без творчества.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8472518" cy="392909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endParaRPr lang="ru-RU" b="1" i="1" dirty="0" smtClean="0"/>
          </a:p>
          <a:p>
            <a:pPr marL="265113" indent="-155575" algn="ctr">
              <a:buFont typeface="Wingdings" pitchFamily="2" charset="2"/>
              <a:buChar char="ü"/>
            </a:pPr>
            <a:r>
              <a:rPr lang="ru-RU" dirty="0" smtClean="0"/>
              <a:t>  Детей учат изображать объекты в соответствии с требованиями реалистического изобразительного искусства.</a:t>
            </a:r>
          </a:p>
          <a:p>
            <a:pPr marL="265113" indent="-155575" algn="ctr">
              <a:buNone/>
            </a:pPr>
            <a:endParaRPr lang="ru-RU" dirty="0" smtClean="0"/>
          </a:p>
          <a:p>
            <a:pPr marL="265113" indent="-155575" algn="ctr">
              <a:buFont typeface="Wingdings" pitchFamily="2" charset="2"/>
              <a:buChar char="ü"/>
            </a:pPr>
            <a:r>
              <a:rPr lang="ru-RU" dirty="0" smtClean="0"/>
              <a:t>При такой системе обучения дети могут приобрести некоторые навыки, полезные во многих специальностях и житейских ситуациях, но не приобретают опыта решения художественных задач, не приобщаются к искусству.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u="sng" dirty="0" smtClean="0"/>
              <a:t>Свободное воспитание</a:t>
            </a:r>
            <a:br>
              <a:rPr lang="ru-RU" sz="4400" i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10191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Таким образом </a:t>
            </a:r>
            <a:r>
              <a:rPr lang="ru-RU" i="1" u="sng" dirty="0" smtClean="0"/>
              <a:t>свободное воспитание </a:t>
            </a:r>
            <a:r>
              <a:rPr lang="ru-RU" dirty="0" smtClean="0"/>
              <a:t>- это творчество без обучения.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58204" cy="37706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Для детей создаётся благоприятная среда и условия для творчества без оказания целенаправленного педагогического воздействия.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Дети приобретают опыт свободного самовыражения, общения с художественными материалами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/>
          <a:lstStyle/>
          <a:p>
            <a:r>
              <a:rPr lang="ru-RU" dirty="0" smtClean="0"/>
              <a:t>Третий путь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14422"/>
            <a:ext cx="7772400" cy="35968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Путь целенаправленного руководства творческим развитием детей. 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Следует помнить, что ребенок – субъект творчества.</a:t>
            </a:r>
            <a:endParaRPr lang="ru-RU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3D60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3D60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8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377</TotalTime>
  <Words>356</Words>
  <Application>Microsoft Office PowerPoint</Application>
  <PresentationFormat>Экран (4:3)</PresentationFormat>
  <Paragraphs>61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2_Открытая</vt:lpstr>
      <vt:lpstr>1_Открытая</vt:lpstr>
      <vt:lpstr>3_Открытая</vt:lpstr>
      <vt:lpstr>1_Аспект</vt:lpstr>
      <vt:lpstr>Тема Office</vt:lpstr>
      <vt:lpstr>Поток</vt:lpstr>
      <vt:lpstr>Мастер - класс</vt:lpstr>
      <vt:lpstr>Мастер - класс</vt:lpstr>
      <vt:lpstr>Актуальность мастер - класса</vt:lpstr>
      <vt:lpstr> Цель: </vt:lpstr>
      <vt:lpstr>Задачи:</vt:lpstr>
      <vt:lpstr>Основные подходы:</vt:lpstr>
      <vt:lpstr>Академическое обучение </vt:lpstr>
      <vt:lpstr>Свободное воспитание </vt:lpstr>
      <vt:lpstr>Третий путь</vt:lpstr>
      <vt:lpstr>Задачи изобразительной деятельности с применением нетрадиционных материалов и техник:</vt:lpstr>
      <vt:lpstr>Музыка </vt:lpstr>
      <vt:lpstr>Рисуем песок с помощью соли</vt:lpstr>
      <vt:lpstr>Техника «Хэппинг»</vt:lpstr>
      <vt:lpstr>Слайд 14</vt:lpstr>
      <vt:lpstr>Техника «Кляксография»</vt:lpstr>
      <vt:lpstr>Техника «Рисование ребром картона»</vt:lpstr>
      <vt:lpstr>Техника «Рисуем свечой»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48</cp:revision>
  <dcterms:modified xsi:type="dcterms:W3CDTF">2012-02-07T20:47:15Z</dcterms:modified>
</cp:coreProperties>
</file>