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4" r:id="rId2"/>
    <p:sldId id="256" r:id="rId3"/>
    <p:sldId id="272" r:id="rId4"/>
    <p:sldId id="260" r:id="rId5"/>
    <p:sldId id="259" r:id="rId6"/>
    <p:sldId id="280" r:id="rId7"/>
    <p:sldId id="276" r:id="rId8"/>
    <p:sldId id="261" r:id="rId9"/>
    <p:sldId id="268" r:id="rId10"/>
    <p:sldId id="278" r:id="rId11"/>
    <p:sldId id="277" r:id="rId12"/>
    <p:sldId id="282" r:id="rId13"/>
    <p:sldId id="264" r:id="rId14"/>
    <p:sldId id="279" r:id="rId15"/>
    <p:sldId id="274" r:id="rId16"/>
    <p:sldId id="265" r:id="rId17"/>
    <p:sldId id="275" r:id="rId18"/>
    <p:sldId id="266" r:id="rId19"/>
    <p:sldId id="271" r:id="rId20"/>
    <p:sldId id="283" r:id="rId21"/>
    <p:sldId id="258" r:id="rId22"/>
    <p:sldId id="273" r:id="rId23"/>
    <p:sldId id="270" r:id="rId24"/>
    <p:sldId id="25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88" autoAdjust="0"/>
    <p:restoredTop sz="94660"/>
  </p:normalViewPr>
  <p:slideViewPr>
    <p:cSldViewPr>
      <p:cViewPr>
        <p:scale>
          <a:sx n="66" d="100"/>
          <a:sy n="66" d="100"/>
        </p:scale>
        <p:origin x="-126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Сколько времени проводит ваш ребёнок у телевизора?</c:v>
                </c:pt>
                <c:pt idx="1">
                  <c:v>Сколько времени проводит времени у компьютера?</c:v>
                </c:pt>
                <c:pt idx="2">
                  <c:v>Изменилось ли поведение вашего ребёнка после того, как он начал общаться с компьютером?</c:v>
                </c:pt>
                <c:pt idx="3">
                  <c:v>Боитесь ли вы общения ребёнка с компьютером?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9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Сколько времени проводит ваш ребёнок у телевизора?</c:v>
                </c:pt>
                <c:pt idx="1">
                  <c:v>Сколько времени проводит времени у компьютера?</c:v>
                </c:pt>
                <c:pt idx="2">
                  <c:v>Изменилось ли поведение вашего ребёнка после того, как он начал общаться с компьютером?</c:v>
                </c:pt>
                <c:pt idx="3">
                  <c:v>Боитесь ли вы общения ребёнка с компьютером?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16</c:v>
                </c:pt>
                <c:pt idx="1">
                  <c:v>13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Сколько времени проводит ваш ребёнок у телевизора?</c:v>
                </c:pt>
                <c:pt idx="1">
                  <c:v>Сколько времени проводит времени у компьютера?</c:v>
                </c:pt>
                <c:pt idx="2">
                  <c:v>Изменилось ли поведение вашего ребёнка после того, как он начал общаться с компьютером?</c:v>
                </c:pt>
                <c:pt idx="3">
                  <c:v>Боитесь ли вы общения ребёнка с компьютером?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axId val="68986368"/>
        <c:axId val="68987904"/>
      </c:barChart>
      <c:catAx>
        <c:axId val="68986368"/>
        <c:scaling>
          <c:orientation val="minMax"/>
        </c:scaling>
        <c:axPos val="b"/>
        <c:tickLblPos val="nextTo"/>
        <c:crossAx val="68987904"/>
        <c:crosses val="autoZero"/>
        <c:auto val="1"/>
        <c:lblAlgn val="ctr"/>
        <c:lblOffset val="100"/>
      </c:catAx>
      <c:valAx>
        <c:axId val="68987904"/>
        <c:scaling>
          <c:orientation val="minMax"/>
        </c:scaling>
        <c:axPos val="l"/>
        <c:majorGridlines/>
        <c:numFmt formatCode="General" sourceLinked="1"/>
        <c:tickLblPos val="nextTo"/>
        <c:crossAx val="689863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Сколько ты проводишь времени у телевизора?</c:v>
                </c:pt>
                <c:pt idx="1">
                  <c:v>Сколько ты проводишь времени у компьютера?</c:v>
                </c:pt>
                <c:pt idx="2">
                  <c:v>Ты смотришь любимые передачи или всё подряд?</c:v>
                </c:pt>
                <c:pt idx="3">
                  <c:v>Чтобы ты попросил у волшебника, оказавшись на необитаемом острове?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8</c:v>
                </c:pt>
                <c:pt idx="2">
                  <c:v>12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Сколько ты проводишь времени у телевизора?</c:v>
                </c:pt>
                <c:pt idx="1">
                  <c:v>Сколько ты проводишь времени у компьютера?</c:v>
                </c:pt>
                <c:pt idx="2">
                  <c:v>Ты смотришь любимые передачи или всё подряд?</c:v>
                </c:pt>
                <c:pt idx="3">
                  <c:v>Чтобы ты попросил у волшебника, оказавшись на необитаемом острове?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Сколько ты проводишь времени у телевизора?</c:v>
                </c:pt>
                <c:pt idx="1">
                  <c:v>Сколько ты проводишь времени у компьютера?</c:v>
                </c:pt>
                <c:pt idx="2">
                  <c:v>Ты смотришь любимые передачи или всё подряд?</c:v>
                </c:pt>
                <c:pt idx="3">
                  <c:v>Чтобы ты попросил у волшебника, оказавшись на необитаемом острове?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6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</c:ser>
        <c:axId val="70036480"/>
        <c:axId val="70042368"/>
      </c:barChart>
      <c:catAx>
        <c:axId val="70036480"/>
        <c:scaling>
          <c:orientation val="minMax"/>
        </c:scaling>
        <c:axPos val="b"/>
        <c:tickLblPos val="nextTo"/>
        <c:crossAx val="70042368"/>
        <c:crosses val="autoZero"/>
        <c:auto val="1"/>
        <c:lblAlgn val="ctr"/>
        <c:lblOffset val="100"/>
      </c:catAx>
      <c:valAx>
        <c:axId val="70042368"/>
        <c:scaling>
          <c:orientation val="minMax"/>
        </c:scaling>
        <c:axPos val="l"/>
        <c:majorGridlines/>
        <c:numFmt formatCode="General" sourceLinked="1"/>
        <c:tickLblPos val="nextTo"/>
        <c:crossAx val="700364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67F51-C884-42E6-8DCB-920694DAF48F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B5D5F-F85C-4AFE-BA25-E605D6AE62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..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24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B5D5F-F85C-4AFE-BA25-E605D6AE62A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70551B-7A20-452F-85C8-417103CC2B5D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93A112-7D9C-4300-B7DF-959A09D012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mages.yandex.ru/search?p=120&amp;ed=1&amp;text=%D0%BA%D0%B0%D1%80%D1%82%D0%B8%D0%BD%D0%BA%D0%B8%20%D0%BD%D0%B5%D0%BE%D0%B1%D0%B8%D1%82%D0%B0%D0%B5%D0%BC%D1%8B%D0%B9%20%D0%BE%D1%81%D1%82%D1%80%D0%BE%D0%B2%20%D1%81%20%D0%BA%D0%BE%D0%BC%D0%BF%D1%8C%D1%8E%D1%82%D0%B5%D1%80%D0%BE%D0%BC&amp;spsite=stranamasterov.ru&amp;img_url=stranamasterov.ru/files/imagecache/orig_with_logo/i/Izobrazhenie_1564.jpg&amp;rpt=simage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images.yandex.ru/search?p=179&amp;ed=1&amp;text=%D0%BA%D0%B0%D1%80%D1%82%D0%B8%D0%BD%D0%BA%D0%B8%20%D0%BD%D0%B5%D0%BE%D0%B1%D0%B8%D1%82%D0%B0%D0%B5%D0%BC%D1%8B%D0%B9%20%D0%BE%D1%81%D1%82%D1%80%D0%BE%D0%B2%20%D1%81%20%D0%BA%D0%BE%D0%BC%D0%BF%D1%8C%D1%8E%D1%82%D0%B5%D1%80%D0%BE%D0%BC&amp;spsite=fake-009-8781096.ru&amp;img_url=multiki.arjlover.net/ap/ras.star.moriaka.neob.ostrov.avi/ras.star.moriaka.neob.ostrov.avi.image6.jpg&amp;rpt=simag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search?p=603&amp;ed=1&amp;text=%D0%BA%D0%B0%D1%80%D1%82%D0%B8%D0%BD%D0%BA%D0%B8%20%D0%BA%D0%BE%D0%BC%D0%BF%D1%8C%D1%8E%D1%82%D0%B5%D1%80%D0%BE%D0%B2&amp;spsite=upload.torg.mail.ru&amp;img_url=www.podkat.ru/uploads/posts/1258922399_rebenok.jpg&amp;rpt=simag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mages.yandex.ru/search?p=120&amp;ed=1&amp;text=%D0%BA%D0%B0%D1%80%D1%82%D0%B8%D0%BD%D0%BA%D0%B8%20%D0%BD%D0%B5%D0%BE%D0%B1%D0%B8%D1%82%D0%B0%D0%B5%D0%BC%D1%8B%D0%B9%20%D0%BE%D1%81%D1%82%D1%80%D0%BE%D0%B2%20%D1%81%20%D0%BA%D0%BE%D0%BC%D0%BF%D1%8C%D1%8E%D1%82%D0%B5%D1%80%D0%BE%D0%BC&amp;spsite=stranamasterov.ru&amp;img_url=stranamasterov.ru/files/imagecache/orig_with_logo/i/Izobrazhenie_1564.jpg&amp;rpt=simage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images.yandex.ru/search?p=179&amp;ed=1&amp;text=%D0%BA%D0%B0%D1%80%D1%82%D0%B8%D0%BD%D0%BA%D0%B8%20%D0%BD%D0%B5%D0%BE%D0%B1%D0%B8%D1%82%D0%B0%D0%B5%D0%BC%D1%8B%D0%B9%20%D0%BE%D1%81%D1%82%D1%80%D0%BE%D0%B2%20%D1%81%20%D0%BA%D0%BE%D0%BC%D0%BF%D1%8C%D1%8E%D1%82%D0%B5%D1%80%D0%BE%D0%BC&amp;spsite=fake-009-8781096.ru&amp;img_url=multiki.arjlover.net/ap/ras.star.moriaka.neob.ostrov.avi/ras.star.moriaka.neob.ostrov.avi.image6.jpg&amp;rpt=simage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images.yandex.ru/search?p=530&amp;ed=1&amp;text=%D0%BA%D0%B0%D1%80%D1%82%D0%B8%D0%BD%D0%BA%D0%B8%20%D0%BA%D0%BE%D0%BC%D0%BF%D1%8C%D1%8E%D1%82%D0%B5%D1%80%D0%BE%D0%B2&amp;spsite=fake-013-1016488.ru&amp;img_url=i375.photobucket.com/albums/oo200/busterchow/child_with_computer.jpg&amp;rpt=simage" TargetMode="External"/><Relationship Id="rId7" Type="http://schemas.openxmlformats.org/officeDocument/2006/relationships/hyperlink" Target="http://images.yandex.ru/search?p=50&amp;stype=simage&amp;text=%D0%BA%D0%B0%D1%80%D1%82%D0%B8%D0%BD%D0%BA%D0%B8%20%D1%81%D0%BC%D0%BE%D1%82%D1%80%D0%B5%D1%82%D1%8C%20%D1%82%D0%B5%D0%BB%D0%B5%D0%B2%D0%B8%D0%B7%D0%BE%D1%80&amp;spsite=fake-023-712224.ru&amp;img_url=img.oboz.obozrevatel.com/files/NewsPhoto/2009/04/14/297841/155948_image_large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images.yandex.ru/search?p=634&amp;ed=1&amp;text=%D0%BA%D0%B0%D1%80%D1%82%D0%B8%D0%BD%D0%BA%D0%B8%20%D0%BA%D0%BE%D0%BC%D0%BF%D1%8C%D1%8E%D1%82%D0%B5%D1%80%D0%BE%D0%B2&amp;spsite=fake-010-5182098.ru&amp;img_url=travel-industry.ru/albums/image/normal_5c44bab26c6dabf88912792aa5b15b67.jpg&amp;rpt=simage" TargetMode="Externa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13" Type="http://schemas.openxmlformats.org/officeDocument/2006/relationships/hyperlink" Target="http://images.yandex.ru/search?p=7&amp;text=%D0%BA%D0%B0%D1%80%D1%82%D0%B8%D0%BD%D0%BA%D0%B8%20%D1%81%D0%BC%D0%BE%D1%82%D1%80%D0%B5%D1%82%D1%8C%20%D1%82%D0%B5%D0%BB%D0%B5%D0%B2%D0%B8%D0%B7%D0%BE%D1%80&amp;spsite=fake-006-213845.ru&amp;img_url=vaskinoschool.edusite.ru/images/p32_02.jpg&amp;rpt=simage" TargetMode="External"/><Relationship Id="rId3" Type="http://schemas.openxmlformats.org/officeDocument/2006/relationships/hyperlink" Target="http://images.yandex.ru/search?p=1143&amp;ed=1&amp;text=%D0%BA%D0%B0%D1%80%D1%82%D0%B8%D0%BD%D0%BA%D0%B8%20%D0%BA%D0%BE%D0%BC%D0%BF%D1%8C%D1%8E%D1%82%D0%B5%D1%80%D0%BE%D0%B2&amp;spsite=xtreme.3dn.ru&amp;img_url=megasoft-123.3dn.ru/_ld/0/s99314992.jpg&amp;rpt=simage" TargetMode="External"/><Relationship Id="rId7" Type="http://schemas.openxmlformats.org/officeDocument/2006/relationships/hyperlink" Target="http://images.yandex.ru/search?p=1105&amp;ed=1&amp;text=%D0%BA%D0%B0%D1%80%D1%82%D0%B8%D0%BD%D0%BA%D0%B8%20%D0%BA%D0%BE%D0%BC%D0%BF%D1%8C%D1%8E%D1%82%D0%B5%D1%80%D0%BE%D0%B2&amp;spsite=viki.rdf.ru&amp;img_url=viki.rdf.ru/media/viki/upload/preview/komp.jpg&amp;rpt=simage" TargetMode="External"/><Relationship Id="rId12" Type="http://schemas.openxmlformats.org/officeDocument/2006/relationships/image" Target="../media/image3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11" Type="http://schemas.openxmlformats.org/officeDocument/2006/relationships/hyperlink" Target="http://images.yandex.ru/search?p=516&amp;ed=1&amp;text=%D0%BA%D0%B0%D1%80%D1%82%D0%B8%D0%BD%D0%BA%D0%B8%20%D0%BA%D0%BE%D0%BC%D0%BF%D1%8C%D1%8E%D1%82%D0%B5%D1%80%D0%BE%D0%B2&amp;spsite=stylemania.km.ru&amp;img_url=stylemania.km.ru/app/var/pub/files/36343/480_290.jpg&amp;rpt=simage" TargetMode="External"/><Relationship Id="rId5" Type="http://schemas.openxmlformats.org/officeDocument/2006/relationships/hyperlink" Target="http://images.yandex.ru/search?p=147&amp;ed=1&amp;text=%D0%BA%D0%B0%D1%80%D1%82%D0%B8%D0%BD%D0%BA%D0%B8%20%D0%BA%D0%BE%D0%BC%D0%BF%D1%8C%D1%8E%D1%82%D0%B5%D1%80%D0%BE%D0%B2&amp;spsite=fake-028-2846868.ru&amp;img_url=ficd.ru/ya_imgs/f740/3.jpg&amp;rpt=simage" TargetMode="External"/><Relationship Id="rId15" Type="http://schemas.openxmlformats.org/officeDocument/2006/relationships/image" Target="../media/image24.gif"/><Relationship Id="rId10" Type="http://schemas.openxmlformats.org/officeDocument/2006/relationships/image" Target="../media/image29.jpeg"/><Relationship Id="rId4" Type="http://schemas.openxmlformats.org/officeDocument/2006/relationships/image" Target="../media/image26.jpeg"/><Relationship Id="rId9" Type="http://schemas.openxmlformats.org/officeDocument/2006/relationships/hyperlink" Target="http://images.yandex.ru/search?p=1050&amp;ed=1&amp;text=%D0%BA%D0%B0%D1%80%D1%82%D0%B8%D0%BD%D0%BA%D0%B8%20%D0%BA%D0%BE%D0%BC%D0%BF%D1%8C%D1%8E%D1%82%D0%B5%D1%80%D0%BE%D0%B2&amp;spsite=baby-best.ru&amp;img_url=baby-best.ru/_ld/60/13888.jpg&amp;rpt=simage" TargetMode="External"/><Relationship Id="rId14" Type="http://schemas.openxmlformats.org/officeDocument/2006/relationships/image" Target="../media/image3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gif"/><Relationship Id="rId3" Type="http://schemas.openxmlformats.org/officeDocument/2006/relationships/image" Target="../media/image13.gif"/><Relationship Id="rId7" Type="http://schemas.openxmlformats.org/officeDocument/2006/relationships/image" Target="../media/image33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gif"/><Relationship Id="rId5" Type="http://schemas.openxmlformats.org/officeDocument/2006/relationships/image" Target="../media/image12.gif"/><Relationship Id="rId4" Type="http://schemas.openxmlformats.org/officeDocument/2006/relationships/image" Target="../media/image2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search?p=56&amp;stype=simage&amp;text=%D0%BA%D0%B0%D1%80%D1%82%D0%B8%D0%BD%D0%BA%D0%B8%20%D1%81%D0%BC%D0%BE%D1%82%D1%80%D0%B5%D1%82%D1%8C%20%D1%82%D0%B5%D0%BB%D0%B5%D0%B2%D0%B8%D0%B7%D0%BE%D1%80&amp;spsite=fake-029-3527288.ru&amp;img_url=www.sar.rodgor.ru/pictures/news/473/picture-390h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images.yandex.ru/search?p=571&amp;ed=1&amp;text=%D0%BA%D0%B0%D1%80%D1%82%D0%B8%D0%BD%D0%BA%D0%B8%20%D0%BA%D0%BE%D0%BC%D0%BF%D1%8C%D1%8E%D1%82%D0%B5%D1%80%D0%BE%D0%B2&amp;spsite=fake-026-3088990.ru&amp;img_url=www.dobrieskazki.ru/dobroe/d_computerkids.jpg&amp;rpt=simage" TargetMode="Externa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search?p=127&amp;ed=1&amp;text=%D0%BA%D0%B0%D1%80%D1%82%D0%B8%D0%BD%D0%BA%D0%B8%20%D0%BA%D0%BE%D0%BC%D0%BF%D1%8C%D1%8E%D1%82%D0%B5%D1%80%D0%BE%D0%B2&amp;spsite=fake-026-712432.ru&amp;img_url=covers.allshops.ru/t/to/toy/toy07_6022big.jpg&amp;rpt=simag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images.yandex.ru/search?p=3&amp;ed=1&amp;text=%D0%BA%D0%B0%D1%80%D1%82%D0%B8%D0%BD%D0%BA%D0%B8%20%D0%BA%D0%BE%D0%BC%D0%BF%D1%8C%D1%8E%D1%82%D0%B5%D1%80%D0%BE%D0%B2&amp;spsite=fake-011-65215.ru&amp;img_url=img.ria.ua/photos/ria/news_common/12/1202/120258/120258m.jpg&amp;rpt=simage" TargetMode="Externa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search?p=374&amp;ed=1&amp;text=%D0%BA%D0%B0%D1%80%D1%82%D0%B8%D0%BD%D0%BA%D0%B8%20%D0%BA%D0%BE%D0%BC%D0%BF%D1%8C%D1%8E%D1%82%D0%B5%D1%80%D0%BE%D0%B2&amp;spsite=friends.rambler.ru&amp;img_url=z1.foto.rambler.ru/public/babyes/detsk/P1250117/P1250117-web.jpg&amp;rpt=simag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Родительское собрание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47260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6000" dirty="0" smtClean="0"/>
              <a:t>  </a:t>
            </a:r>
            <a:endParaRPr lang="en-US" sz="6000" dirty="0" smtClean="0"/>
          </a:p>
          <a:p>
            <a:pPr algn="ctr">
              <a:buNone/>
            </a:pPr>
            <a:r>
              <a:rPr lang="ru-RU" sz="6000" dirty="0" smtClean="0"/>
              <a:t> </a:t>
            </a:r>
            <a:r>
              <a:rPr lang="ru-RU" sz="6000" b="1" dirty="0" smtClean="0">
                <a:solidFill>
                  <a:srgbClr val="FF0000"/>
                </a:solidFill>
              </a:rPr>
              <a:t>«</a:t>
            </a:r>
            <a:r>
              <a:rPr lang="ru-RU" sz="6000" b="1" dirty="0" err="1" smtClean="0">
                <a:solidFill>
                  <a:srgbClr val="FF0000"/>
                </a:solidFill>
              </a:rPr>
              <a:t>Телевидение,компьютер</a:t>
            </a:r>
            <a:r>
              <a:rPr lang="ru-RU" sz="6000" b="1" dirty="0" smtClean="0">
                <a:solidFill>
                  <a:srgbClr val="FF0000"/>
                </a:solidFill>
              </a:rPr>
              <a:t> </a:t>
            </a:r>
          </a:p>
          <a:p>
            <a:pPr algn="ctr">
              <a:buNone/>
            </a:pPr>
            <a:r>
              <a:rPr lang="ru-RU" sz="6000" b="1" dirty="0" smtClean="0">
                <a:solidFill>
                  <a:srgbClr val="FF0000"/>
                </a:solidFill>
              </a:rPr>
              <a:t>в современном мире»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</a:t>
            </a:r>
            <a:r>
              <a:rPr lang="en-US" dirty="0" smtClean="0"/>
              <a:t>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2010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Согласно исследованиям гигиенистов </a:t>
            </a:r>
            <a:r>
              <a:rPr lang="ru-RU" b="1" dirty="0" smtClean="0"/>
              <a:t>даже не очень продолжительная работа</a:t>
            </a:r>
            <a:r>
              <a:rPr lang="ru-RU" dirty="0" smtClean="0"/>
              <a:t> за компьютером (не более </a:t>
            </a:r>
            <a:r>
              <a:rPr lang="ru-RU" b="1" dirty="0" smtClean="0">
                <a:solidFill>
                  <a:srgbClr val="FF0000"/>
                </a:solidFill>
              </a:rPr>
              <a:t>1-2 </a:t>
            </a:r>
            <a:r>
              <a:rPr lang="ru-RU" dirty="0" smtClean="0"/>
              <a:t>часов) </a:t>
            </a:r>
            <a:r>
              <a:rPr lang="ru-RU" b="1" dirty="0" smtClean="0">
                <a:solidFill>
                  <a:srgbClr val="FF0000"/>
                </a:solidFill>
              </a:rPr>
              <a:t>вызывает общее и зрительное утомление у 73% </a:t>
            </a:r>
            <a:r>
              <a:rPr lang="ru-RU" dirty="0" smtClean="0"/>
              <a:t>подростков. </a:t>
            </a:r>
            <a:r>
              <a:rPr lang="ru-RU" b="1" dirty="0" smtClean="0"/>
              <a:t>А непрерывное сидение </a:t>
            </a:r>
            <a:r>
              <a:rPr lang="ru-RU" dirty="0" smtClean="0"/>
              <a:t>за компьютером </a:t>
            </a:r>
            <a:r>
              <a:rPr lang="ru-RU" b="1" dirty="0" smtClean="0"/>
              <a:t>ежедневно более двух часов </a:t>
            </a:r>
            <a:r>
              <a:rPr lang="ru-RU" dirty="0" smtClean="0"/>
              <a:t>в день ребенка в возрасте до </a:t>
            </a:r>
            <a:r>
              <a:rPr lang="ru-RU" b="1" dirty="0" smtClean="0">
                <a:solidFill>
                  <a:srgbClr val="FF0000"/>
                </a:solidFill>
              </a:rPr>
              <a:t>14-15 </a:t>
            </a:r>
            <a:r>
              <a:rPr lang="ru-RU" dirty="0" smtClean="0"/>
              <a:t>лет приводит к развитию </a:t>
            </a:r>
            <a:r>
              <a:rPr lang="ru-RU" b="1" dirty="0" smtClean="0">
                <a:solidFill>
                  <a:srgbClr val="FF0000"/>
                </a:solidFill>
              </a:rPr>
              <a:t>близорукости.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Утомление глаз вызывают прежде всего недостаточная резкость изображения на экране и мерцание изображения. Эту проблему </a:t>
            </a:r>
            <a:r>
              <a:rPr lang="ru-RU" b="1" dirty="0" smtClean="0">
                <a:solidFill>
                  <a:srgbClr val="FF0000"/>
                </a:solidFill>
              </a:rPr>
              <a:t>частично</a:t>
            </a:r>
            <a:r>
              <a:rPr lang="ru-RU" dirty="0" smtClean="0"/>
              <a:t> можно решить, купив </a:t>
            </a:r>
            <a:r>
              <a:rPr lang="ru-RU" dirty="0" err="1" smtClean="0"/>
              <a:t>ЖК-монитор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Можно выделить </a:t>
            </a:r>
            <a:r>
              <a:rPr lang="ru-RU" b="1" dirty="0" smtClean="0">
                <a:solidFill>
                  <a:srgbClr val="FF0000"/>
                </a:solidFill>
              </a:rPr>
              <a:t>4 основных типа </a:t>
            </a:r>
            <a:r>
              <a:rPr lang="ru-RU" b="1" dirty="0" smtClean="0"/>
              <a:t>проявления «компьютерной» усталости: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1) потеря контроля над собой (ребенок часто трогает лицо, сосет палец, гримасничает, кричит);</a:t>
            </a:r>
            <a:br>
              <a:rPr lang="ru-RU" dirty="0" smtClean="0"/>
            </a:br>
            <a:r>
              <a:rPr lang="ru-RU" dirty="0" smtClean="0"/>
              <a:t>2) потеря интереса к компьютеру (ребенок часто отвлекается, вступает в </a:t>
            </a:r>
            <a:r>
              <a:rPr lang="ru-RU" dirty="0" err="1" smtClean="0"/>
              <a:t>разговоры,обращает</a:t>
            </a:r>
            <a:r>
              <a:rPr lang="ru-RU" dirty="0" smtClean="0"/>
              <a:t> внимание на другие предметы, не желая продолжать работу);</a:t>
            </a:r>
            <a:br>
              <a:rPr lang="ru-RU" dirty="0" smtClean="0"/>
            </a:br>
            <a:r>
              <a:rPr lang="ru-RU" dirty="0" smtClean="0"/>
              <a:t>3) «утомленная» поза (ребенок склоняется то в одну, то в другую сторону, откидывается на спинку стула, задирает ноги, упираясь в край стола);</a:t>
            </a:r>
            <a:br>
              <a:rPr lang="ru-RU" dirty="0" smtClean="0"/>
            </a:br>
            <a:r>
              <a:rPr lang="ru-RU" dirty="0" smtClean="0"/>
              <a:t>4) эмоционально-невротическая реакция (крик, подпрыгивания, </a:t>
            </a:r>
            <a:r>
              <a:rPr lang="ru-RU" dirty="0" err="1" smtClean="0"/>
              <a:t>пританцовывания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истерический смех).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Мониторинг    (родителей)</a:t>
            </a:r>
            <a:endParaRPr lang="ru-RU" sz="2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20" y="1142984"/>
          <a:ext cx="4410076" cy="5324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786314" y="1000108"/>
            <a:ext cx="4357686" cy="5500726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1. </a:t>
            </a:r>
            <a:r>
              <a:rPr lang="ru-RU" sz="2000" b="1" dirty="0" smtClean="0"/>
              <a:t>Много, весь день.    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       </a:t>
            </a:r>
            <a:r>
              <a:rPr lang="ru-RU" sz="2000" b="1" dirty="0" smtClean="0">
                <a:solidFill>
                  <a:srgbClr val="C00000"/>
                </a:solidFill>
              </a:rPr>
              <a:t>2. </a:t>
            </a:r>
            <a:r>
              <a:rPr lang="ru-RU" sz="2000" b="1" dirty="0" smtClean="0"/>
              <a:t>2 - 3 ч</a:t>
            </a:r>
          </a:p>
          <a:p>
            <a:pPr>
              <a:buNone/>
            </a:pPr>
            <a:r>
              <a:rPr lang="ru-RU" sz="2000" b="1" dirty="0" smtClean="0"/>
              <a:t>      </a:t>
            </a:r>
            <a:r>
              <a:rPr lang="ru-RU" sz="2000" b="1" dirty="0" smtClean="0">
                <a:solidFill>
                  <a:srgbClr val="00B050"/>
                </a:solidFill>
              </a:rPr>
              <a:t> 3. </a:t>
            </a:r>
            <a:r>
              <a:rPr lang="ru-RU" sz="2000" b="1" dirty="0" smtClean="0"/>
              <a:t>Не смотрит. </a:t>
            </a:r>
          </a:p>
          <a:p>
            <a:pPr>
              <a:buNone/>
            </a:pPr>
            <a:endParaRPr lang="ru-RU" sz="2000" b="1" dirty="0" smtClean="0"/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000" b="1" dirty="0" smtClean="0"/>
              <a:t>Мало, 30 мин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 2. </a:t>
            </a:r>
            <a:r>
              <a:rPr lang="ru-RU" sz="2000" b="1" dirty="0" smtClean="0"/>
              <a:t>От 1 - 4 ч</a:t>
            </a:r>
          </a:p>
          <a:p>
            <a:pPr>
              <a:buNone/>
            </a:pPr>
            <a:r>
              <a:rPr lang="ru-RU" sz="2000" b="1" dirty="0" smtClean="0"/>
              <a:t>      </a:t>
            </a:r>
            <a:r>
              <a:rPr lang="ru-RU" sz="2000" b="1" dirty="0" smtClean="0">
                <a:solidFill>
                  <a:srgbClr val="00B050"/>
                </a:solidFill>
              </a:rPr>
              <a:t>3. </a:t>
            </a:r>
            <a:r>
              <a:rPr lang="ru-RU" sz="2000" b="1" dirty="0" smtClean="0"/>
              <a:t>Нет компьютера.</a:t>
            </a:r>
          </a:p>
          <a:p>
            <a:pPr>
              <a:buNone/>
            </a:pPr>
            <a:endParaRPr lang="ru-RU" sz="2000" b="1" dirty="0" smtClean="0"/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1. </a:t>
            </a:r>
            <a:r>
              <a:rPr lang="ru-RU" sz="2000" b="1" dirty="0" smtClean="0"/>
              <a:t>Да.</a:t>
            </a:r>
          </a:p>
          <a:p>
            <a:pPr>
              <a:buNone/>
            </a:pPr>
            <a:r>
              <a:rPr lang="ru-RU" sz="2000" b="1" dirty="0" smtClean="0"/>
              <a:t>      </a:t>
            </a:r>
            <a:r>
              <a:rPr lang="ru-RU" sz="2000" b="1" dirty="0" smtClean="0">
                <a:solidFill>
                  <a:srgbClr val="C00000"/>
                </a:solidFill>
              </a:rPr>
              <a:t>2. </a:t>
            </a:r>
            <a:r>
              <a:rPr lang="ru-RU" sz="2000" b="1" dirty="0" smtClean="0"/>
              <a:t>Нет.</a:t>
            </a:r>
          </a:p>
          <a:p>
            <a:pPr>
              <a:buNone/>
            </a:pPr>
            <a:r>
              <a:rPr lang="ru-RU" sz="2000" b="1" dirty="0" smtClean="0"/>
              <a:t>      </a:t>
            </a:r>
            <a:r>
              <a:rPr lang="ru-RU" sz="2000" b="1" dirty="0" smtClean="0">
                <a:solidFill>
                  <a:srgbClr val="00B050"/>
                </a:solidFill>
              </a:rPr>
              <a:t>3. </a:t>
            </a:r>
            <a:r>
              <a:rPr lang="ru-RU" sz="2000" b="1" dirty="0" smtClean="0"/>
              <a:t>Нет компьютера. </a:t>
            </a:r>
          </a:p>
          <a:p>
            <a:pPr>
              <a:buNone/>
            </a:pPr>
            <a:endParaRPr lang="ru-RU" sz="2000" b="1" dirty="0" smtClean="0"/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000" b="1" dirty="0" smtClean="0"/>
              <a:t>Да.</a:t>
            </a:r>
          </a:p>
          <a:p>
            <a:pPr>
              <a:buNone/>
            </a:pPr>
            <a:r>
              <a:rPr lang="ru-RU" sz="2000" b="1" dirty="0" smtClean="0"/>
              <a:t>   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2. </a:t>
            </a:r>
            <a:r>
              <a:rPr lang="ru-RU" sz="2000" b="1" dirty="0" smtClean="0"/>
              <a:t>Нет.</a:t>
            </a:r>
          </a:p>
          <a:p>
            <a:pPr>
              <a:buNone/>
            </a:pPr>
            <a:r>
              <a:rPr lang="ru-RU" sz="2000" b="1" dirty="0" smtClean="0"/>
              <a:t>    </a:t>
            </a:r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</a:rPr>
              <a:t>3. </a:t>
            </a:r>
            <a:r>
              <a:rPr lang="ru-RU" sz="2000" b="1" dirty="0" smtClean="0"/>
              <a:t>Нет компьютера.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10" name="Рисунок 9" descr="http://im6-tub.yandex.net/i?id=108322991&amp;tov=6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54" y="5643578"/>
            <a:ext cx="1414106" cy="931366"/>
          </a:xfrm>
          <a:prstGeom prst="rect">
            <a:avLst/>
          </a:prstGeom>
          <a:ln w="57150"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1" name="Рисунок 10" descr="http://im2-tub.yandex.net/i?id=67227496&amp;tov=2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351956">
            <a:off x="7684160" y="5626185"/>
            <a:ext cx="1191216" cy="820605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Анкета для учащихся</a:t>
            </a:r>
            <a:endParaRPr lang="ru-RU" dirty="0"/>
          </a:p>
        </p:txBody>
      </p:sp>
      <p:pic>
        <p:nvPicPr>
          <p:cNvPr id="5" name="Рисунок 4" descr="http://im4-tub.yandex.net/i?id=176487011&amp;tov=4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23786">
            <a:off x="5629008" y="475283"/>
            <a:ext cx="3224228" cy="2286016"/>
          </a:xfrm>
          <a:prstGeom prst="rect">
            <a:avLst/>
          </a:prstGeom>
          <a:ln>
            <a:solidFill>
              <a:srgbClr val="FFFF00"/>
            </a:solidFill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7" name="Picture 6" descr="question_md_wht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1857356" y="3071810"/>
            <a:ext cx="2663825" cy="3384550"/>
          </a:xfrm>
          <a:prstGeom prst="rect">
            <a:avLst/>
          </a:prstGeom>
          <a:noFill/>
          <a:ln/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542926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1. Сколько раз в неделю ты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смотришь телевизор?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2. Сколько раз в неделю ты                             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играешь на компьютере?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3. Ты любишь смотреть всё подряд или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предпочитаешь какие-то отдельные передачи?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4. Если бы ты оказался на необитаемом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острове, какие бы предметы ты заказал 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доброму волшебнику и кого взял с собой,  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чтобы твоя жизнь была интересной и  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        нескучной?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0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Мониторинг    (учащихся)</a:t>
            </a:r>
            <a:endParaRPr lang="ru-RU" sz="2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20" y="1142984"/>
          <a:ext cx="4410076" cy="5324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786314" y="1000108"/>
            <a:ext cx="4357686" cy="550072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000" b="1" dirty="0" smtClean="0"/>
              <a:t>Много, каждый день.    </a:t>
            </a:r>
          </a:p>
          <a:p>
            <a:pPr>
              <a:buNone/>
            </a:pPr>
            <a:r>
              <a:rPr lang="ru-RU" sz="2000" b="1" dirty="0" smtClean="0"/>
              <a:t>     </a:t>
            </a:r>
            <a:r>
              <a:rPr lang="ru-RU" sz="2000" b="1" dirty="0" smtClean="0">
                <a:solidFill>
                  <a:srgbClr val="C00000"/>
                </a:solidFill>
              </a:rPr>
              <a:t>2. </a:t>
            </a:r>
            <a:r>
              <a:rPr lang="ru-RU" sz="2000" b="1" dirty="0" smtClean="0"/>
              <a:t>Не смотрю. </a:t>
            </a:r>
          </a:p>
          <a:p>
            <a:pPr>
              <a:buNone/>
            </a:pPr>
            <a:endParaRPr lang="ru-RU" sz="2000" b="1" dirty="0" smtClean="0"/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000" b="1" dirty="0" smtClean="0"/>
              <a:t>Много, каждый день.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     2. </a:t>
            </a:r>
            <a:r>
              <a:rPr lang="ru-RU" sz="2000" b="1" dirty="0" smtClean="0"/>
              <a:t>Иногда, по выходным.</a:t>
            </a:r>
          </a:p>
          <a:p>
            <a:pPr>
              <a:buNone/>
            </a:pPr>
            <a:r>
              <a:rPr lang="ru-RU" sz="2000" b="1" dirty="0" smtClean="0"/>
              <a:t>     </a:t>
            </a:r>
            <a:r>
              <a:rPr lang="ru-RU" sz="2000" b="1" dirty="0" smtClean="0">
                <a:solidFill>
                  <a:srgbClr val="002060"/>
                </a:solidFill>
              </a:rPr>
              <a:t>3. </a:t>
            </a:r>
            <a:r>
              <a:rPr lang="ru-RU" sz="2000" b="1" dirty="0" smtClean="0"/>
              <a:t>Нет.</a:t>
            </a:r>
          </a:p>
          <a:p>
            <a:pPr>
              <a:buNone/>
            </a:pPr>
            <a:endParaRPr lang="ru-RU" sz="2000" b="1" dirty="0" smtClean="0"/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000" b="1" dirty="0" smtClean="0"/>
              <a:t>Мультфильмы, «Галилео».</a:t>
            </a:r>
          </a:p>
          <a:p>
            <a:pPr>
              <a:buNone/>
            </a:pPr>
            <a:r>
              <a:rPr lang="ru-RU" sz="2000" b="1" dirty="0" smtClean="0"/>
              <a:t>     </a:t>
            </a:r>
            <a:r>
              <a:rPr lang="ru-RU" sz="2000" b="1" dirty="0" smtClean="0">
                <a:solidFill>
                  <a:srgbClr val="C00000"/>
                </a:solidFill>
              </a:rPr>
              <a:t>2. </a:t>
            </a:r>
            <a:r>
              <a:rPr lang="ru-RU" sz="2000" b="1" dirty="0" smtClean="0"/>
              <a:t>Всё подряд.</a:t>
            </a:r>
          </a:p>
          <a:p>
            <a:pPr>
              <a:buNone/>
            </a:pPr>
            <a:r>
              <a:rPr lang="ru-RU" sz="2000" b="1" dirty="0" smtClean="0"/>
              <a:t>     </a:t>
            </a:r>
            <a:r>
              <a:rPr lang="ru-RU" sz="2000" b="1" dirty="0" smtClean="0">
                <a:solidFill>
                  <a:srgbClr val="002060"/>
                </a:solidFill>
              </a:rPr>
              <a:t>3. </a:t>
            </a:r>
            <a:r>
              <a:rPr lang="ru-RU" sz="2000" b="1" dirty="0" smtClean="0"/>
              <a:t>Не смотрю. </a:t>
            </a:r>
          </a:p>
          <a:p>
            <a:pPr>
              <a:buNone/>
            </a:pPr>
            <a:endParaRPr lang="ru-RU" sz="2000" b="1" dirty="0" smtClean="0"/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1.</a:t>
            </a:r>
            <a:r>
              <a:rPr lang="ru-RU" sz="2000" b="1" dirty="0" smtClean="0"/>
              <a:t>Телевизор,компьютер, телефон.</a:t>
            </a:r>
          </a:p>
          <a:p>
            <a:pPr>
              <a:buNone/>
            </a:pPr>
            <a:r>
              <a:rPr lang="ru-RU" sz="2000" b="1" dirty="0" smtClean="0"/>
              <a:t>   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2. </a:t>
            </a:r>
            <a:r>
              <a:rPr lang="ru-RU" sz="2000" b="1" dirty="0" smtClean="0"/>
              <a:t>Игрушки, животных.</a:t>
            </a:r>
          </a:p>
          <a:p>
            <a:pPr>
              <a:buNone/>
            </a:pPr>
            <a:r>
              <a:rPr lang="ru-RU" sz="2000" b="1" dirty="0" smtClean="0"/>
              <a:t>    </a:t>
            </a:r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3. </a:t>
            </a:r>
            <a:r>
              <a:rPr lang="ru-RU" sz="2000" b="1" dirty="0" smtClean="0"/>
              <a:t>Всё.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10" name="Рисунок 9" descr="http://im6-tub.yandex.net/i?id=108322991&amp;tov=6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7258" y="5488984"/>
            <a:ext cx="1556982" cy="1074242"/>
          </a:xfrm>
          <a:prstGeom prst="rect">
            <a:avLst/>
          </a:prstGeom>
          <a:ln w="57150"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1" name="Рисунок 10" descr="http://im2-tub.yandex.net/i?id=67227496&amp;tov=2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351956">
            <a:off x="7684160" y="5626185"/>
            <a:ext cx="1191216" cy="820605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57166"/>
            <a:ext cx="4267200" cy="9382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Экскурсия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по художественной выставке</a:t>
            </a:r>
            <a:endParaRPr lang="ru-RU" dirty="0"/>
          </a:p>
        </p:txBody>
      </p:sp>
      <p:pic>
        <p:nvPicPr>
          <p:cNvPr id="1026" name="Picture 2" descr="C:\Users\Acer\Desktop\Новая папка (2)\IMG_068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000504"/>
            <a:ext cx="2928958" cy="22129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27" name="Picture 3" descr="C:\Users\Acer\Desktop\Новая папка (2)\IMG_068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500306"/>
            <a:ext cx="2317968" cy="17385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28" name="Picture 4" descr="C:\Users\Acer\Desktop\Новая папка (2)\IMG_069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94" y="428604"/>
            <a:ext cx="3238302" cy="24288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29" name="Picture 5" descr="C:\Users\Acer\Desktop\Новая папка (2)\IMG_068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57950" y="3286124"/>
            <a:ext cx="2357454" cy="28824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30" name="Picture 6" descr="C:\Users\Acer\Desktop\Новая папка (2)\IMG_068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034" y="4429132"/>
            <a:ext cx="2437599" cy="182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32" name="Picture 8" descr="C:\Users\Acer\Desktop\Новая папка (2)\IMG_068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00364" y="1549624"/>
            <a:ext cx="2214610" cy="19956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9" name="Picture 4" descr="v25ani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>
          <a:xfrm>
            <a:off x="4500562" y="285728"/>
            <a:ext cx="1004915" cy="1004915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Что же делать и нужно ли что-то делать?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Возможно, стоит просто запретить                             просмотр телепередач или                      ограничить ребёнка определёнными программами?</a:t>
            </a:r>
          </a:p>
          <a:p>
            <a:r>
              <a:rPr lang="ru-RU" dirty="0" smtClean="0"/>
              <a:t>А что даёт ребёнку телевизор?</a:t>
            </a:r>
          </a:p>
          <a:p>
            <a:r>
              <a:rPr lang="ru-RU" dirty="0" smtClean="0"/>
              <a:t>Если что-то в просмотре телепередач, особенно для первоклассников нечто положительное?</a:t>
            </a:r>
          </a:p>
          <a:p>
            <a:r>
              <a:rPr lang="ru-RU" dirty="0" smtClean="0"/>
              <a:t>Возможно, стоит запретить играть на компьютере?</a:t>
            </a:r>
          </a:p>
          <a:p>
            <a:r>
              <a:rPr lang="ru-RU" dirty="0" smtClean="0"/>
              <a:t>А что может дать для ребёнка общение с компьютером?</a:t>
            </a:r>
          </a:p>
        </p:txBody>
      </p:sp>
      <p:pic>
        <p:nvPicPr>
          <p:cNvPr id="4" name="Picture 4" descr="smile49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1000108"/>
            <a:ext cx="2357422" cy="211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77318" cy="6143668"/>
          </a:xfrm>
        </p:spPr>
        <p:txBody>
          <a:bodyPr>
            <a:normAutofit fontScale="62500" lnSpcReduction="20000"/>
          </a:bodyPr>
          <a:lstStyle/>
          <a:p>
            <a:r>
              <a:rPr lang="ru-RU" sz="3600" b="1" dirty="0" smtClean="0"/>
              <a:t>Учеба с помощью компьютера — это: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1.Написание текстов и упражнений.</a:t>
            </a:r>
            <a:br>
              <a:rPr lang="ru-RU" dirty="0" smtClean="0"/>
            </a:br>
            <a:r>
              <a:rPr lang="ru-RU" dirty="0" smtClean="0"/>
              <a:t>2.Составление таблиц и диаграмм.</a:t>
            </a:r>
            <a:br>
              <a:rPr lang="ru-RU" dirty="0" smtClean="0"/>
            </a:br>
            <a:r>
              <a:rPr lang="ru-RU" dirty="0" smtClean="0"/>
              <a:t>3.Сканирование текстов, рисунков для подготовки уроков.</a:t>
            </a:r>
            <a:br>
              <a:rPr lang="ru-RU" dirty="0" smtClean="0"/>
            </a:br>
            <a:r>
              <a:rPr lang="ru-RU" dirty="0" smtClean="0"/>
              <a:t>4.Использование учебных дисков по различным предметам для расширения своих знаний и кругозора.</a:t>
            </a:r>
            <a:br>
              <a:rPr lang="ru-RU" dirty="0" smtClean="0"/>
            </a:br>
            <a:r>
              <a:rPr lang="ru-RU" dirty="0" smtClean="0"/>
              <a:t>5.Использование компьютерного лексикона и словарей для выполнения домашних заданий.</a:t>
            </a:r>
            <a:br>
              <a:rPr lang="ru-RU" dirty="0" smtClean="0"/>
            </a:br>
            <a:r>
              <a:rPr lang="ru-RU" dirty="0" smtClean="0"/>
              <a:t>6.Возможность эстетичного оформления сочинений, научных работ, докладов, рефератов.</a:t>
            </a:r>
            <a:br>
              <a:rPr lang="ru-RU" dirty="0" smtClean="0"/>
            </a:br>
            <a:r>
              <a:rPr lang="ru-RU" dirty="0" smtClean="0"/>
              <a:t>7.Возможность поиска информации по определенной учебной теме.</a:t>
            </a:r>
            <a:br>
              <a:rPr lang="ru-RU" dirty="0" smtClean="0"/>
            </a:br>
            <a:r>
              <a:rPr lang="ru-RU" dirty="0" smtClean="0"/>
              <a:t>8.Возможность участия в олимпиадах различного уровня.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Компьютер даст школьнику возможность: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-- находить себе друзей, единомышленников в различных странах, городах и поселках;</a:t>
            </a:r>
            <a:br>
              <a:rPr lang="ru-RU" dirty="0" smtClean="0"/>
            </a:br>
            <a:r>
              <a:rPr lang="ru-RU" dirty="0" smtClean="0"/>
              <a:t>– бесплатно заказывать необходимые материалы для удовлетворения собственных знаний и интересов;</a:t>
            </a:r>
            <a:br>
              <a:rPr lang="ru-RU" dirty="0" smtClean="0"/>
            </a:br>
            <a:r>
              <a:rPr lang="ru-RU" dirty="0" smtClean="0"/>
              <a:t> -- досылать и получать электронные письма, развивать в себе умения писать письма.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500042"/>
            <a:ext cx="8686800" cy="578647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Возможность расслабиться, забыть ежедневные проблемы, уйти от страхов и переживаний.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Возможность понять с помощью телевизора, что такое «хорошо» и что такое «плохо».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Возможность нахождения ответа на вопросы, ответы на которые не может получить от </a:t>
            </a:r>
            <a:r>
              <a:rPr lang="ru-RU" b="1" dirty="0" smtClean="0">
                <a:solidFill>
                  <a:srgbClr val="FF0000"/>
                </a:solidFill>
              </a:rPr>
              <a:t>взрослых</a:t>
            </a:r>
            <a:r>
              <a:rPr lang="ru-RU" b="1" dirty="0" smtClean="0">
                <a:solidFill>
                  <a:srgbClr val="002060"/>
                </a:solidFill>
              </a:rPr>
              <a:t> из-за их </a:t>
            </a:r>
            <a:r>
              <a:rPr lang="ru-RU" b="1" dirty="0" smtClean="0">
                <a:solidFill>
                  <a:srgbClr val="FF0000"/>
                </a:solidFill>
              </a:rPr>
              <a:t>занятости.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Развитие познания, повышение культурного уровня.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Знакомство с различными явлениями в разных областях знаний.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Развитие воображения,                            фантазии, эмоциональной сферы.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i-tmb-0x" descr="http://im4-tub.yandex.net/i?id=82191677&amp;tov=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79224">
            <a:off x="6337297" y="4840174"/>
            <a:ext cx="2487119" cy="1667728"/>
          </a:xfrm>
          <a:prstGeom prst="rect">
            <a:avLst/>
          </a:prstGeom>
          <a:ln w="57150"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Вывод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Первоклассники, по результатам исследований, не могут четко определить, где на экране правда, а где – ложь. Они слепо доверяют всему тому, что видят по ТВ. Детьми легко управлять, манипулируя их эмоциями и чувствами. Лишь в подростковом возрасте ребята начинают не столь доверительно относится к тому, что видят на экране.</a:t>
            </a:r>
          </a:p>
          <a:p>
            <a:r>
              <a:rPr lang="ru-RU" dirty="0" smtClean="0"/>
              <a:t>«Телевизор для меня – это …»</a:t>
            </a:r>
          </a:p>
          <a:p>
            <a:r>
              <a:rPr lang="ru-RU" dirty="0" smtClean="0"/>
              <a:t>«Компьютер для меня – это …»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00438"/>
            <a:ext cx="4262438" cy="2432473"/>
          </a:xfr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r>
              <a:rPr lang="ru-RU" sz="4000" b="1" dirty="0" smtClean="0"/>
              <a:t>Телевидение, компьютер в современном мире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715016"/>
            <a:ext cx="7929618" cy="857256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http://im0-tub.yandex.net/i?id=171186382&amp;tov=0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69110">
            <a:off x="987560" y="561953"/>
            <a:ext cx="3258366" cy="2511165"/>
          </a:xfrm>
          <a:prstGeom prst="rect">
            <a:avLst/>
          </a:prstGeom>
          <a:ln w="57150"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5" name="Рисунок 4" descr="http://im3-tub.yandex.net/i?id=44375394&amp;tov=3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3504" y="428604"/>
            <a:ext cx="3209943" cy="2352688"/>
          </a:xfrm>
          <a:prstGeom prst="rect">
            <a:avLst/>
          </a:prstGeom>
          <a:ln w="57150"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6" name="Рисунок 5" descr="http://im3-tub.yandex.net/i?id=81472743&amp;tov=3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546999">
            <a:off x="6096488" y="3247839"/>
            <a:ext cx="2477832" cy="3209380"/>
          </a:xfrm>
          <a:prstGeom prst="rect">
            <a:avLst/>
          </a:prstGeom>
          <a:ln w="57150"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cxnSp>
        <p:nvCxnSpPr>
          <p:cNvPr id="8" name="Прямая соединительная линия 7"/>
          <p:cNvCxnSpPr/>
          <p:nvPr/>
        </p:nvCxnSpPr>
        <p:spPr>
          <a:xfrm>
            <a:off x="6072198" y="164305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Решение  проблемы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624918" cy="530383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/>
              <a:t>- Как сделать так, чтобы эта проблем решилась?</a:t>
            </a:r>
          </a:p>
          <a:p>
            <a:pPr>
              <a:buNone/>
            </a:pPr>
            <a:r>
              <a:rPr lang="ru-RU" i="1" dirty="0" smtClean="0"/>
              <a:t>-«Я сама ищу на этот вопрос ответ»…</a:t>
            </a:r>
          </a:p>
          <a:p>
            <a:pPr>
              <a:buNone/>
            </a:pPr>
            <a:endParaRPr lang="ru-RU" i="1" dirty="0" smtClean="0"/>
          </a:p>
          <a:p>
            <a:r>
              <a:rPr lang="ru-RU" dirty="0" smtClean="0"/>
              <a:t>Установить определённое время на просмотр и игры. </a:t>
            </a:r>
          </a:p>
          <a:p>
            <a:r>
              <a:rPr lang="ru-RU" dirty="0" smtClean="0"/>
              <a:t>Соблюдать режим дня.</a:t>
            </a:r>
          </a:p>
          <a:p>
            <a:r>
              <a:rPr lang="ru-RU" dirty="0" smtClean="0"/>
              <a:t>Заняться любимым делом, спортом.</a:t>
            </a:r>
          </a:p>
          <a:p>
            <a:r>
              <a:rPr lang="ru-RU" dirty="0" smtClean="0"/>
              <a:t>Заинтересовать кружками, секциями.</a:t>
            </a:r>
          </a:p>
          <a:p>
            <a:r>
              <a:rPr lang="ru-RU" dirty="0" smtClean="0"/>
              <a:t>Заинтересовать книгами.</a:t>
            </a:r>
          </a:p>
          <a:p>
            <a:r>
              <a:rPr lang="ru-RU" dirty="0" smtClean="0"/>
              <a:t>Давать задания по дому.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Уделять </a:t>
            </a:r>
            <a:r>
              <a:rPr lang="ru-RU" dirty="0" smtClean="0"/>
              <a:t> ребёнку </a:t>
            </a:r>
            <a:r>
              <a:rPr lang="ru-RU" dirty="0" smtClean="0">
                <a:solidFill>
                  <a:srgbClr val="C00000"/>
                </a:solidFill>
              </a:rPr>
              <a:t>больше внимание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C00000"/>
                </a:solidFill>
              </a:rPr>
              <a:t>общаться</a:t>
            </a:r>
            <a:r>
              <a:rPr lang="ru-RU" dirty="0" smtClean="0"/>
              <a:t> с ним, </a:t>
            </a:r>
            <a:r>
              <a:rPr lang="ru-RU" dirty="0" smtClean="0">
                <a:solidFill>
                  <a:srgbClr val="C00000"/>
                </a:solidFill>
              </a:rPr>
              <a:t>быть рядом </a:t>
            </a:r>
            <a:r>
              <a:rPr lang="ru-RU" dirty="0" smtClean="0">
                <a:solidFill>
                  <a:schemeClr val="tx1"/>
                </a:solidFill>
              </a:rPr>
              <a:t>с ним.</a:t>
            </a:r>
          </a:p>
          <a:p>
            <a:r>
              <a:rPr lang="ru-RU" dirty="0" smtClean="0"/>
              <a:t>Гулять на воздухе, чаще ходить с ребёнком в город, кино, театр, выезжать загород.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    ИТог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686800" cy="4857784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Каковы Ваши мнения о сказанном?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Какую тему родительского собрания Вы могли бы предложить?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Заинтересуют ли Вас темы: «Как научить своего ребёнка жить в мире людей?»,«Как стать хорошим родителем».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http://im8-tub.yandex.net/i?id=109851461&amp;tov=8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4643446"/>
            <a:ext cx="1928827" cy="1928826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5" name="Рисунок 4" descr="http://im5-tub.yandex.net/i?id=96731153&amp;tov=5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6314" y="4857760"/>
            <a:ext cx="1509716" cy="178595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6" name="Рисунок 5" descr="http://im0-tub.yandex.net/i?id=95552378&amp;tov=0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407602">
            <a:off x="978040" y="4916561"/>
            <a:ext cx="1862141" cy="1457328"/>
          </a:xfrm>
          <a:prstGeom prst="rect">
            <a:avLst/>
          </a:prstGeom>
          <a:ln>
            <a:headEnd/>
            <a:tailEnd/>
          </a:ln>
          <a:scene3d>
            <a:camera prst="isometricOffAxis2Left"/>
            <a:lightRig rig="threePt" dir="t"/>
          </a:scene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7" name="Рисунок 6" descr="http://im3-tub.yandex.net/i?id=167277053&amp;tov=3">
            <a:hlinkClick r:id="rId9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43174" y="5143512"/>
            <a:ext cx="1428750" cy="1209676"/>
          </a:xfrm>
          <a:prstGeom prst="rect">
            <a:avLst/>
          </a:prstGeom>
          <a:ln>
            <a:headEnd/>
            <a:tailEnd/>
          </a:ln>
          <a:scene3d>
            <a:camera prst="perspectiveContrastingLeftFacing"/>
            <a:lightRig rig="threePt" dir="t"/>
          </a:scene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8" name="Рисунок 7" descr="http://im7-tub.yandex.net/i?id=70388047&amp;tov=7">
            <a:hlinkClick r:id="rId11"/>
          </p:cNvPr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20682872">
            <a:off x="3880625" y="360245"/>
            <a:ext cx="1811379" cy="1208287"/>
          </a:xfrm>
          <a:prstGeom prst="rect">
            <a:avLst/>
          </a:prstGeom>
          <a:ln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9" name="Рисунок 8" descr="http://im8-tub.yandex.net/i?id=76349559&amp;tov=8">
            <a:hlinkClick r:id="rId13"/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15074" y="214290"/>
            <a:ext cx="2500330" cy="1428760"/>
          </a:xfrm>
          <a:prstGeom prst="rect">
            <a:avLst/>
          </a:prstGeom>
          <a:ln>
            <a:headEnd/>
            <a:tailEnd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" name="Picture 4" descr="smile49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071670" y="285728"/>
            <a:ext cx="1366838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5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500"/>
                            </p:stCondLst>
                            <p:childTnLst>
                              <p:par>
                                <p:cTn id="7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5562600"/>
            <a:ext cx="5481646" cy="12954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Человек может стать человеком только путем воспитания.</a:t>
            </a:r>
            <a:br>
              <a:rPr lang="ru-RU" sz="2400" b="1" dirty="0" smtClean="0"/>
            </a:br>
            <a:r>
              <a:rPr lang="ru-RU" sz="2400" b="1" dirty="0" smtClean="0"/>
              <a:t>                                                    И.Кант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686800" cy="45259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endParaRPr lang="ru-RU" sz="57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Успехов Вам в воспитании вашего ребёнка! 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1279860">
            <a:off x="305549" y="817796"/>
            <a:ext cx="9605617" cy="923330"/>
          </a:xfrm>
          <a:prstGeom prst="rect">
            <a:avLst/>
          </a:prstGeom>
          <a:noFill/>
          <a:ln>
            <a:noFill/>
          </a:ln>
          <a:scene3d>
            <a:camera prst="perspectiveContrastingRightFacing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cap="none" spc="0" dirty="0" smtClean="0">
                <a:ln/>
                <a:solidFill>
                  <a:schemeClr val="accent3"/>
                </a:solidFill>
                <a:effectLst/>
                <a:latin typeface="Arial Black" pitchFamily="34" charset="0"/>
              </a:rPr>
              <a:t>Спасибо за участие!</a:t>
            </a:r>
            <a:endParaRPr lang="ru-RU" sz="5400" cap="none" spc="0" dirty="0">
              <a:ln/>
              <a:solidFill>
                <a:schemeClr val="accent3"/>
              </a:solidFill>
              <a:effectLst/>
              <a:latin typeface="Arial Black" pitchFamily="34" charset="0"/>
            </a:endParaRPr>
          </a:p>
        </p:txBody>
      </p:sp>
      <p:pic>
        <p:nvPicPr>
          <p:cNvPr id="5" name="Picture 7" descr="slide0033_image28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500694" y="785794"/>
            <a:ext cx="2339984" cy="1758513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2081 C -0.00121 0.01248 0.0599 0.04185 0.13681 0.043 C 0.19775 0.04578 0.24775 0.02983 0.24879 0.00971 C 0.24879 -0.01017 0.19983 -0.0289 0.13785 -0.03006 C 0.10677 -0.03006 0.07882 -0.02752 0.05886 -0.02081 C 0.02987 -0.01156 0.01285 0.00324 0.01285 0.02058 C 0.01285 0.02983 0.01789 0.03907 0.02691 0.04717 C 0.04775 0.06451 0.08889 0.0763 0.13577 0.07769 C 0.1908 0.08046 0.23577 0.06566 0.23577 0.04855 C 0.23681 0.02983 0.19184 0.01387 0.13681 0.0111 C 0.10886 0.0111 0.08386 0.01387 0.06476 0.01919 C 0.03976 0.02844 0.02379 0.043 0.02379 0.0578 C 0.02379 0.06566 0.02882 0.07376 0.03681 0.08185 C 0.05591 0.09642 0.09184 0.10844 0.1349 0.10959 C 0.1849 0.11098 0.22483 0.0978 0.22483 0.08185 C 0.22587 0.06566 0.18577 0.0511 0.13577 0.04971 C 0.11077 0.04855 0.08785 0.0511 0.07084 0.05642 C 0.04775 0.06451 0.0349 0.0763 0.0349 0.0911 C 0.0349 0.0978 0.03889 0.10566 0.04584 0.11237 C 0.06285 0.12578 0.09584 0.13642 0.13386 0.13757 C 0.17882 0.13757 0.21476 0.12694 0.21476 0.11237 C 0.21476 0.0978 0.17987 0.08439 0.1349 0.083 C 0.11285 0.083 0.09184 0.08578 0.07691 0.08971 C 0.05591 0.09642 0.04375 0.10844 0.04289 0.12046 C 0.04289 0.12694 0.04775 0.13364 0.05382 0.13896 C 0.06875 0.15237 0.09879 0.16162 0.13282 0.16162 C 0.17275 0.163 0.20591 0.15376 0.20591 0.14035 C 0.20677 0.12694 0.17379 0.11514 0.13386 0.11376 C 0.11389 0.11376 0.0948 0.11514 0.08177 0.12046 C 0.06285 0.12578 0.05191 0.13642 0.05191 0.14705 C 0.05191 0.15376 0.05487 0.15907 0.06077 0.16439 C 0.07483 0.17642 0.10087 0.18428 0.13177 0.18566 C 0.16875 0.18566 0.19775 0.17757 0.19775 0.16555 C 0.19879 0.15376 0.1698 0.14289 0.13282 0.14173 C 0.11476 0.14173 0.09879 0.14289 0.08681 0.14705 C 0.0698 0.15237 0.0599 0.16162 0.0599 0.17225 C 0.0599 0.17757 0.06285 0.18173 0.06789 0.18705 C 0.07987 0.19769 0.10382 0.20416 0.13177 0.20555 C 0.16476 0.20694 0.1908 0.19884 0.1908 0.18705 C 0.1908 0.17757 0.1658 0.16694 0.13282 0.16694 C 0.1158 0.16555 0.10087 0.16832 0.08976 0.17087 C 0.07483 0.17642 0.0658 0.18428 0.0658 0.19352 C 0.0658 0.19884 0.06875 0.203 0.07379 0.20694 C 0.0849 0.21618 0.10677 0.22289 0.13091 0.22428 C 0.16077 0.22566 0.1849 0.21757 0.1849 0.20832 C 0.1849 0.19769 0.16077 0.18959 0.13177 0.18821 C 0.11789 0.18821 0.10382 0.18959 0.09375 0.19352 C 0.07987 0.19769 0.07188 0.20416 0.07188 0.21364 C 0.07188 0.21757 0.07483 0.2215 0.07882 0.22566 C 0.08889 0.23352 0.10782 0.24023 0.13091 0.24023 C 0.15677 0.24162 0.17882 0.23491 0.17882 0.22566 C 0.17882 0.21757 0.15782 0.20948 0.13091 0.20948 C 0.11875 0.20832 0.10591 0.20948 0.09688 0.21225 C 0.0849 0.21757 0.07778 0.22428 0.07778 0.23098 C 0.07778 0.23491 0.07987 0.23884 0.08386 0.24162 C 0.09289 0.24948 0.1099 0.2548 0.13091 0.25618 C 0.15487 0.25618 0.17379 0.24948 0.17379 0.24277 C 0.17379 0.23491 0.15487 0.22682 0.13091 0.22682 C 0.11875 0.22682 0.10782 0.22821 0.10087 0.23098 C 0.08889 0.23352 0.08282 0.24023 0.08282 0.24694 C 0.08282 0.24948 0.0849 0.25364 0.08785 0.25618 C 0.09584 0.26428 0.11181 0.26821 0.12987 0.26959 C 0.15191 0.26959 0.16875 0.26428 0.16875 0.25757 C 0.16875 0.24948 0.15191 0.24416 0.13091 0.24277 C 0.1198 0.24277 0.1099 0.24416 0.10278 0.24694 C 0.09289 0.24948 0.08681 0.2548 0.08681 0.2615 C 0.08681 0.26428 0.08889 0.26682 0.09184 0.26959 " pathEditMode="relative" rAng="0" ptsTypes="fffffffffffffffffffffffffffffffffffffffffffffffffffffffffffffffffff">
                                      <p:cBhvr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1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Литература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Т.В. Волинова. Учитель и семья. М.: Просвещение, 1979.</a:t>
            </a:r>
          </a:p>
          <a:p>
            <a:r>
              <a:rPr lang="ru-RU" dirty="0" smtClean="0"/>
              <a:t>Воспитательная работа в школе: Методическое пособие, Псков, 1994.</a:t>
            </a:r>
          </a:p>
          <a:p>
            <a:r>
              <a:rPr lang="ru-RU" dirty="0" smtClean="0"/>
              <a:t>О.В. Ганжа. Компьютер в жизни школьника: Методическое пособие. М.:ТЦ Сфера. 2008.</a:t>
            </a:r>
          </a:p>
          <a:p>
            <a:r>
              <a:rPr lang="ru-RU" dirty="0" smtClean="0"/>
              <a:t>Интернет.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pic>
        <p:nvPicPr>
          <p:cNvPr id="4" name="Picture 7" descr="J022374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5720" y="4071942"/>
            <a:ext cx="2066932" cy="2436027"/>
          </a:xfrm>
        </p:spPr>
      </p:pic>
      <p:pic>
        <p:nvPicPr>
          <p:cNvPr id="5" name="Picture 4" descr="smile49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-15954"/>
            <a:ext cx="2581284" cy="231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question_md_wht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364163" y="2060575"/>
            <a:ext cx="2663825" cy="3384550"/>
          </a:xfrm>
          <a:prstGeom prst="rect">
            <a:avLst/>
          </a:prstGeom>
          <a:noFill/>
          <a:ln/>
        </p:spPr>
      </p:pic>
      <p:pic>
        <p:nvPicPr>
          <p:cNvPr id="7" name="Picture 4" descr="v25ani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>
          <a:xfrm>
            <a:off x="2643174" y="2357430"/>
            <a:ext cx="3563937" cy="3600450"/>
          </a:xfrm>
          <a:prstGeom prst="rect">
            <a:avLst/>
          </a:prstGeom>
          <a:noFill/>
          <a:ln/>
        </p:spPr>
      </p:pic>
      <p:pic>
        <p:nvPicPr>
          <p:cNvPr id="8" name="Picture 4" descr="byd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>
          <a:xfrm>
            <a:off x="785786" y="1500174"/>
            <a:ext cx="860425" cy="1366838"/>
          </a:xfrm>
          <a:prstGeom prst="rect">
            <a:avLst/>
          </a:prstGeom>
        </p:spPr>
      </p:pic>
      <p:pic>
        <p:nvPicPr>
          <p:cNvPr id="9" name="Picture 7" descr="slide0033_image280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0" y="2786058"/>
            <a:ext cx="1054100" cy="792163"/>
          </a:xfrm>
          <a:prstGeom prst="rect">
            <a:avLst/>
          </a:prstGeom>
        </p:spPr>
      </p:pic>
      <p:sp>
        <p:nvSpPr>
          <p:cNvPr id="10" name="Freeform 1"/>
          <p:cNvSpPr>
            <a:spLocks noChangeArrowheads="1"/>
          </p:cNvSpPr>
          <p:nvPr/>
        </p:nvSpPr>
        <p:spPr bwMode="auto">
          <a:xfrm>
            <a:off x="2928926" y="1785926"/>
            <a:ext cx="1801812" cy="654050"/>
          </a:xfrm>
          <a:custGeom>
            <a:avLst/>
            <a:gdLst>
              <a:gd name="T0" fmla="*/ 2501 w 5003"/>
              <a:gd name="T1" fmla="*/ 0 h 1817"/>
              <a:gd name="T2" fmla="*/ 3496 w 5003"/>
              <a:gd name="T3" fmla="*/ 521 h 1817"/>
              <a:gd name="T4" fmla="*/ 3010 w 5003"/>
              <a:gd name="T5" fmla="*/ 521 h 1817"/>
              <a:gd name="T6" fmla="*/ 3010 w 5003"/>
              <a:gd name="T7" fmla="*/ 1034 h 1817"/>
              <a:gd name="T8" fmla="*/ 3998 w 5003"/>
              <a:gd name="T9" fmla="*/ 1034 h 1817"/>
              <a:gd name="T10" fmla="*/ 3998 w 5003"/>
              <a:gd name="T11" fmla="*/ 781 h 1817"/>
              <a:gd name="T12" fmla="*/ 5002 w 5003"/>
              <a:gd name="T13" fmla="*/ 1299 h 1817"/>
              <a:gd name="T14" fmla="*/ 3998 w 5003"/>
              <a:gd name="T15" fmla="*/ 1816 h 1817"/>
              <a:gd name="T16" fmla="*/ 3998 w 5003"/>
              <a:gd name="T17" fmla="*/ 1563 h 1817"/>
              <a:gd name="T18" fmla="*/ 1003 w 5003"/>
              <a:gd name="T19" fmla="*/ 1563 h 1817"/>
              <a:gd name="T20" fmla="*/ 1003 w 5003"/>
              <a:gd name="T21" fmla="*/ 1816 h 1817"/>
              <a:gd name="T22" fmla="*/ 0 w 5003"/>
              <a:gd name="T23" fmla="*/ 1299 h 1817"/>
              <a:gd name="T24" fmla="*/ 1003 w 5003"/>
              <a:gd name="T25" fmla="*/ 781 h 1817"/>
              <a:gd name="T26" fmla="*/ 1003 w 5003"/>
              <a:gd name="T27" fmla="*/ 1034 h 1817"/>
              <a:gd name="T28" fmla="*/ 1991 w 5003"/>
              <a:gd name="T29" fmla="*/ 1034 h 1817"/>
              <a:gd name="T30" fmla="*/ 1991 w 5003"/>
              <a:gd name="T31" fmla="*/ 521 h 1817"/>
              <a:gd name="T32" fmla="*/ 1505 w 5003"/>
              <a:gd name="T33" fmla="*/ 521 h 1817"/>
              <a:gd name="T34" fmla="*/ 2501 w 5003"/>
              <a:gd name="T35" fmla="*/ 0 h 18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5003"/>
              <a:gd name="T55" fmla="*/ 0 h 1817"/>
              <a:gd name="T56" fmla="*/ 5003 w 5003"/>
              <a:gd name="T57" fmla="*/ 1817 h 18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5003" h="1817">
                <a:moveTo>
                  <a:pt x="2501" y="0"/>
                </a:moveTo>
                <a:lnTo>
                  <a:pt x="3496" y="521"/>
                </a:lnTo>
                <a:lnTo>
                  <a:pt x="3010" y="521"/>
                </a:lnTo>
                <a:lnTo>
                  <a:pt x="3010" y="1034"/>
                </a:lnTo>
                <a:lnTo>
                  <a:pt x="3998" y="1034"/>
                </a:lnTo>
                <a:lnTo>
                  <a:pt x="3998" y="781"/>
                </a:lnTo>
                <a:lnTo>
                  <a:pt x="5002" y="1299"/>
                </a:lnTo>
                <a:lnTo>
                  <a:pt x="3998" y="1816"/>
                </a:lnTo>
                <a:lnTo>
                  <a:pt x="3998" y="1563"/>
                </a:lnTo>
                <a:lnTo>
                  <a:pt x="1003" y="1563"/>
                </a:lnTo>
                <a:lnTo>
                  <a:pt x="1003" y="1816"/>
                </a:lnTo>
                <a:lnTo>
                  <a:pt x="0" y="1299"/>
                </a:lnTo>
                <a:lnTo>
                  <a:pt x="1003" y="781"/>
                </a:lnTo>
                <a:lnTo>
                  <a:pt x="1003" y="1034"/>
                </a:lnTo>
                <a:lnTo>
                  <a:pt x="1991" y="1034"/>
                </a:lnTo>
                <a:lnTo>
                  <a:pt x="1991" y="521"/>
                </a:lnTo>
                <a:lnTo>
                  <a:pt x="1505" y="521"/>
                </a:lnTo>
                <a:lnTo>
                  <a:pt x="2501" y="0"/>
                </a:lnTo>
              </a:path>
            </a:pathLst>
          </a:custGeom>
          <a:solidFill>
            <a:srgbClr val="008000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-0.001 0.03329  0.06 0.06259  0.137 0.06393  C 0.198 0.06659  0.248 0.05061  0.249 0.03063  C 0.249 0.01065  0.2 -0.00799  0.138 -0.00932  C 0.107 -0.00932  0.079 -0.00666  0.059 0.0  C 0.03 0.00932  0.013 0.02397  0.013 0.04129  C 0.013 0.05061  0.018 0.05993  0.027 0.06792  C 0.048 0.08523  0.089 0.09722  0.136 0.09855  C 0.191 0.10122  0.236 0.08657  0.236 0.06925  C 0.237 0.05061  0.192 0.03463  0.137 0.03196  C 0.109 0.03196  0.084 0.03463  0.065 0.03995  C 0.04 0.04928  0.024 0.06393  0.024 0.07858  C 0.024 0.08657  0.029 0.09456  0.037 0.10255  C 0.056 0.1172  0.092 0.12918  0.135 0.13052  C 0.185 0.13185  0.225 0.11853  0.225 0.10255  C 0.226 0.08657  0.186 0.07192  0.136 0.07058  C 0.111 0.06925  0.088 0.07192  0.071 0.07724  C 0.048 0.08523  0.035 0.09722  0.035 0.11187  C 0.035 0.11853  0.039 0.12652  0.046 0.13318  C 0.063 0.1465  0.096 0.15715  0.134 0.15848  C 0.179 0.15848  0.215 0.14783  0.215 0.13318  C 0.215 0.11853  0.18 0.10521  0.135 0.10388  C 0.113 0.10388  0.092 0.10654  0.077 0.11054  C 0.056 0.1172  0.044 0.12918  0.043 0.14117  C 0.043 0.14783  0.048 0.15449  0.054 0.15982  C 0.069 0.17313  0.099 0.18246  0.133 0.18246  C 0.173 0.18379  0.206 0.17446  0.206 0.16115  C 0.207 0.14783  0.174 0.13584  0.134 0.13451  C 0.114 0.13451  0.095 0.13584  0.082 0.14117  C 0.063 0.1465  0.052 0.15715  0.052 0.16781  C 0.052 0.17446  0.055 0.17979  0.061 0.18512  C 0.075 0.19711  0.101 0.2051  0.132 0.20643  C 0.169 0.20643  0.198 0.19844  0.198 0.18645  C 0.199 0.17446  0.17 0.16381  0.133 0.16248  C 0.115 0.16248  0.099 0.16381  0.087 0.16781  C 0.07 0.17313  0.06 0.18246  0.06 0.19311  C 0.06 0.19844  0.063 0.20243  0.068 0.20776  C 0.08 0.21841  0.104 0.22507  0.132 0.2264  C 0.165 0.22774  0.191 0.21975  0.191 0.20776  C 0.191 0.19844  0.166 0.18778  0.133 0.18778  C 0.116 0.18645  0.101 0.18911  0.09 0.19178  C 0.075 0.19711  0.066 0.2051  0.066 0.21442  C 0.066 0.21975  0.069 0.22374  0.074 0.22774  C 0.085 0.23706  0.107 0.24372  0.131 0.24505  C 0.161 0.24638  0.185 0.23839  0.185 0.22907  C 0.185 0.21841  0.161 0.21042  0.132 0.20909  C 0.118 0.20909  0.104 0.21042  0.094 0.21442  C 0.08 0.21841  0.072 0.22507  0.072 0.2344  C 0.072 0.23839  0.075 0.24239  0.079 0.24638  C 0.089 0.25437  0.108 0.26103  0.131 0.26103  C 0.157 0.26236  0.179 0.2557  0.179 0.24638  C 0.179 0.23839  0.158 0.2304  0.131 0.2304  C 0.119 0.22907  0.106 0.2304  0.097 0.23306  C 0.085 0.23839  0.078 0.24505  0.078 0.25171  C 0.078 0.2557  0.08 0.2597  0.084 0.26236  C 0.093 0.27035  0.11 0.27568  0.131 0.27701  C 0.155 0.27701  0.174 0.27035  0.174 0.26369  C 0.174 0.2557  0.155 0.24771  0.131 0.24771  C 0.119 0.24771  0.108 0.24905  0.101 0.25171  C 0.089 0.25437  0.083 0.26103  0.083 0.26769  C 0.083 0.27035  0.085 0.27435  0.088 0.27701  C 0.096 0.285  0.112 0.289  0.13 0.29033  C 0.152 0.29033  0.169 0.285  0.169 0.27834  C 0.169 0.27035  0.152 0.26503  0.131 0.26369  C 0.12 0.26369  0.11 0.26503  0.103 0.26769  C 0.093 0.27035  0.087 0.27568  0.087 0.28234  C 0.087 0.285  0.089 0.28767  0.092 0.29033  E" pathEditMode="relative" ptsTypes="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7731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705880" cy="550864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Телевидение должно быть не целью ,               а средством. </a:t>
            </a:r>
          </a:p>
          <a:p>
            <a:pPr>
              <a:buNone/>
            </a:pPr>
            <a:r>
              <a:rPr lang="ru-RU" sz="2000" i="1" dirty="0" smtClean="0"/>
              <a:t>                                                                 Из передачи « Культурная революция»</a:t>
            </a:r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ru-RU" dirty="0" smtClean="0"/>
              <a:t>Компьютер может быть не только другом,     но и превратиться в злейшего врага,    который мстит потерей здоровья и интеллекта.                                          </a:t>
            </a:r>
            <a:r>
              <a:rPr lang="ru-RU" sz="2000" i="1" dirty="0" smtClean="0"/>
              <a:t>Мнение врача </a:t>
            </a:r>
            <a:endParaRPr lang="ru-RU" sz="2000" dirty="0" smtClean="0"/>
          </a:p>
        </p:txBody>
      </p:sp>
      <p:pic>
        <p:nvPicPr>
          <p:cNvPr id="4" name="Рисунок 3" descr="http://im3-tub.yandex.net/i?id=116380452&amp;tov=3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4286256"/>
            <a:ext cx="2738448" cy="2062170"/>
          </a:xfrm>
          <a:prstGeom prst="rect">
            <a:avLst/>
          </a:prstGeom>
          <a:ln w="57150"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pic>
        <p:nvPicPr>
          <p:cNvPr id="5" name="Рисунок 4" descr="http://im8-tub.yandex.net/i?id=71021445&amp;tov=8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63044">
            <a:off x="4099820" y="3964421"/>
            <a:ext cx="3256309" cy="2361830"/>
          </a:xfrm>
          <a:prstGeom prst="rect">
            <a:avLst/>
          </a:prstGeom>
          <a:ln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8382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Цель: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868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Обратить внимание родителей на достоинства и недостатки общения ребёнка с телевизором и компьютером.</a:t>
            </a:r>
          </a:p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Убедить родителей в необходимости дозировать время ребёнка, проведённое у экрана.</a:t>
            </a:r>
          </a:p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Показать влияние просмотров на психику маленького ребёнка.</a:t>
            </a:r>
          </a:p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Определить, какие передачи целесообразно смотреть первокласснику , показать возможности использования компьютера для учебной деятельности в домашних условиях.</a:t>
            </a:r>
          </a:p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Познакомить родителей с современной информацией о роли компьютера в жизни школьника.</a:t>
            </a:r>
          </a:p>
          <a:p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http://im8-tub.yandex.net/i?id=133015105&amp;tov=8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02184">
            <a:off x="7552521" y="5340700"/>
            <a:ext cx="1309567" cy="1248674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chemeClr val="bg2">
                <a:lumMod val="50000"/>
              </a:schemeClr>
            </a:solidFill>
            <a:headEnd/>
            <a:tailEnd/>
          </a:ln>
          <a:scene3d>
            <a:camera prst="isometricOffAxis1Righ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pic>
        <p:nvPicPr>
          <p:cNvPr id="6" name="Рисунок 5" descr="http://im2-tub.yandex.net/i?id=46438913&amp;tov=2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5500702"/>
            <a:ext cx="1714544" cy="114298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  <a:headEnd/>
            <a:tailEnd/>
          </a:ln>
          <a:scene3d>
            <a:camera prst="perspectiveContrastingRightFacing"/>
            <a:lightRig rig="threePt" dir="t"/>
          </a:scene3d>
          <a:sp3d>
            <a:bevelT w="101600" prst="riblet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Вопросы  для обсуждения: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Считаете ли Вы, что телевизор, компьютер должны быть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в  числе главных предметов обихода?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Какое место они занимают в жизни младшего школьника?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Какие передачи, на Ваш взгляд, формирует личность ребёнка?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Что думают специалисты о компьютерах, компьютерных играх и телевидение?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Почему дети зачастую охотнее общаются с компьютером, а не со своими сверстниками?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Как, на Ваш взгляд, необходимо организовать общение ребёнка с  телевизором, компьютером.   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 Назовите возможные варианты.</a:t>
            </a:r>
          </a:p>
          <a:p>
            <a:endParaRPr lang="ru-RU" dirty="0"/>
          </a:p>
        </p:txBody>
      </p:sp>
      <p:pic>
        <p:nvPicPr>
          <p:cNvPr id="5" name="Рисунок 4" descr="http://im7-tub.yandex.net/i?id=66221378&amp;tov=7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4572008"/>
            <a:ext cx="2571768" cy="2071678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Мнение специалистов и родителей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14554"/>
            <a:ext cx="8634442" cy="3865571"/>
          </a:xfrm>
        </p:spPr>
        <p:txBody>
          <a:bodyPr/>
          <a:lstStyle/>
          <a:p>
            <a:r>
              <a:rPr lang="ru-RU" b="1" dirty="0" smtClean="0"/>
              <a:t>Информация о негативном влиянии компьютера и телевидения.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 Информация о положительном влиянии компьютера и телевидения.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</a:rPr>
              <a:t>Психологи выявляют компьютерную зависимость даже  у </a:t>
            </a:r>
            <a:r>
              <a:rPr lang="ru-RU" b="1" i="1" dirty="0" smtClean="0">
                <a:solidFill>
                  <a:srgbClr val="FF0000"/>
                </a:solidFill>
              </a:rPr>
              <a:t>шестилетних детей</a:t>
            </a:r>
            <a:r>
              <a:rPr lang="ru-RU" b="1" i="1" dirty="0" smtClean="0"/>
              <a:t>, </a:t>
            </a:r>
            <a:r>
              <a:rPr lang="ru-RU" b="1" i="1" dirty="0" smtClean="0">
                <a:solidFill>
                  <a:schemeClr val="tx1"/>
                </a:solidFill>
              </a:rPr>
              <a:t>однако наиболее подвержены ей подростки в возрасте 12-15 лет. Около </a:t>
            </a:r>
            <a:r>
              <a:rPr lang="ru-RU" b="1" i="1" dirty="0" smtClean="0">
                <a:solidFill>
                  <a:srgbClr val="FF0000"/>
                </a:solidFill>
              </a:rPr>
              <a:t>70%</a:t>
            </a:r>
            <a:r>
              <a:rPr lang="ru-RU" b="1" i="1" dirty="0" smtClean="0"/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современных школьников, отвечая на вопрос о своих интересах, увлечениях и хобби, упоминают компьютер практически наравне с занятиями спортом, прогулками и общением с друзьями.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pPr algn="ctr"/>
            <a:r>
              <a:rPr lang="ru-RU" dirty="0" smtClean="0"/>
              <a:t>Анкета для родителей</a:t>
            </a:r>
            <a:endParaRPr lang="ru-RU" dirty="0"/>
          </a:p>
        </p:txBody>
      </p:sp>
      <p:pic>
        <p:nvPicPr>
          <p:cNvPr id="4" name="Picture 6" descr="question_md_wh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357554" y="1785926"/>
            <a:ext cx="2663825" cy="3384550"/>
          </a:xfrm>
          <a:prstGeom prst="rect">
            <a:avLst/>
          </a:prstGeom>
          <a:noFill/>
          <a:ln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857208"/>
            <a:ext cx="8215370" cy="62865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sz="4400" dirty="0" smtClean="0"/>
          </a:p>
          <a:p>
            <a:r>
              <a:rPr lang="ru-RU" sz="4400" b="1" dirty="0" smtClean="0">
                <a:solidFill>
                  <a:srgbClr val="002060"/>
                </a:solidFill>
              </a:rPr>
              <a:t>1. Сколько времени проводит ваш ребёнок у телевизора?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2. Сколько времени проводит ваш ребёнок у компьютера?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3. Какие передачи предпочитает?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4. Задаёт ли ребёнок вопросы после просмотра передач,       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 хочет ли обсудить с вами передачу? 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5. Изменилось ли поведение вашего ребёнка после того, как он 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начал  активно   общаться с компьютером?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6. Как вы относитесь к увлечению детей компьютерными  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играми?  В какие игры играет? 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7. Боитесь ли вы общения ребёнка с компьютером?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Вызывает ли это у вас тревогу?</a:t>
            </a:r>
          </a:p>
          <a:p>
            <a:r>
              <a:rPr lang="ru-RU" sz="4400" b="1" dirty="0" smtClean="0">
                <a:solidFill>
                  <a:srgbClr val="002060"/>
                </a:solidFill>
              </a:rPr>
              <a:t>8. Как сделать, чтобы дети не слышали от родителей: «Чем ты  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занимался, опять у телевизора (компьютера) сидел?», «Опять  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</a:rPr>
              <a:t>         уроки вечером делаешь?»</a:t>
            </a:r>
          </a:p>
          <a:p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85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385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38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Домашнее задание родителям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267728" cy="5572140"/>
          </a:xfrm>
        </p:spPr>
        <p:txBody>
          <a:bodyPr>
            <a:normAutofit/>
          </a:bodyPr>
          <a:lstStyle/>
          <a:p>
            <a:r>
              <a:rPr lang="ru-RU" dirty="0" smtClean="0"/>
              <a:t>Обратите внимание, сколько времени проводит ваш ребёнок у телевизора и компьютера? </a:t>
            </a:r>
          </a:p>
          <a:p>
            <a:r>
              <a:rPr lang="ru-RU" dirty="0" smtClean="0"/>
              <a:t>Какие передачи предпочитает? </a:t>
            </a:r>
          </a:p>
          <a:p>
            <a:r>
              <a:rPr lang="ru-RU" dirty="0" smtClean="0"/>
              <a:t>Задаёт ли вопросы после                    просмотра передач, хочет ли                 обсудить с вами передачу?</a:t>
            </a:r>
          </a:p>
          <a:p>
            <a:r>
              <a:rPr lang="ru-RU" dirty="0" smtClean="0"/>
              <a:t>В какие компьютерные игры                     играет ваш ребёнок (первоклассник)?</a:t>
            </a:r>
          </a:p>
        </p:txBody>
      </p:sp>
      <p:pic>
        <p:nvPicPr>
          <p:cNvPr id="4" name="Picture 7" descr="J022374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flipH="1">
            <a:off x="6713384" y="2786058"/>
            <a:ext cx="2430616" cy="2864655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1965</TotalTime>
  <Words>1129</Words>
  <Application>Microsoft Office PowerPoint</Application>
  <PresentationFormat>Экран (4:3)</PresentationFormat>
  <Paragraphs>172</Paragraphs>
  <Slides>24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Родительское собрание</vt:lpstr>
      <vt:lpstr>Телевидение, компьютер в современном мире</vt:lpstr>
      <vt:lpstr>Слайд 3</vt:lpstr>
      <vt:lpstr>Цель:</vt:lpstr>
      <vt:lpstr>Вопросы  для обсуждения:</vt:lpstr>
      <vt:lpstr>Мнение специалистов и родителей</vt:lpstr>
      <vt:lpstr>Слайд 7</vt:lpstr>
      <vt:lpstr>Анкета для родителей</vt:lpstr>
      <vt:lpstr>Домашнее задание родителям</vt:lpstr>
      <vt:lpstr>Слайд 10</vt:lpstr>
      <vt:lpstr>Слайд 11</vt:lpstr>
      <vt:lpstr>Мониторинг    (родителей)</vt:lpstr>
      <vt:lpstr>Анкета для учащихся</vt:lpstr>
      <vt:lpstr>Мониторинг    (учащихся)</vt:lpstr>
      <vt:lpstr>Экскурсия  по художественной выставке</vt:lpstr>
      <vt:lpstr>Что же делать и нужно ли что-то делать?</vt:lpstr>
      <vt:lpstr>Слайд 17</vt:lpstr>
      <vt:lpstr>Слайд 18</vt:lpstr>
      <vt:lpstr>Вывод</vt:lpstr>
      <vt:lpstr>Решение  проблемы</vt:lpstr>
      <vt:lpstr>    ИТог</vt:lpstr>
      <vt:lpstr>Человек может стать человеком только путем воспитания.                                                     И.Кант</vt:lpstr>
      <vt:lpstr>Литература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Admin</cp:lastModifiedBy>
  <cp:revision>170</cp:revision>
  <dcterms:created xsi:type="dcterms:W3CDTF">2010-01-30T20:03:08Z</dcterms:created>
  <dcterms:modified xsi:type="dcterms:W3CDTF">2013-09-22T08:03:02Z</dcterms:modified>
</cp:coreProperties>
</file>