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8" r:id="rId3"/>
    <p:sldId id="294" r:id="rId4"/>
    <p:sldId id="295" r:id="rId5"/>
    <p:sldId id="264" r:id="rId6"/>
    <p:sldId id="262" r:id="rId7"/>
    <p:sldId id="298" r:id="rId8"/>
    <p:sldId id="297" r:id="rId9"/>
    <p:sldId id="268" r:id="rId10"/>
    <p:sldId id="293" r:id="rId11"/>
    <p:sldId id="257" r:id="rId12"/>
    <p:sldId id="289" r:id="rId13"/>
    <p:sldId id="291" r:id="rId14"/>
    <p:sldId id="271" r:id="rId15"/>
    <p:sldId id="285" r:id="rId16"/>
    <p:sldId id="287" r:id="rId17"/>
    <p:sldId id="276" r:id="rId18"/>
    <p:sldId id="273" r:id="rId19"/>
    <p:sldId id="279" r:id="rId20"/>
    <p:sldId id="281" r:id="rId21"/>
    <p:sldId id="283" r:id="rId22"/>
    <p:sldId id="29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0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7DEE9-CDC8-4FCE-98E6-0822AC651E9E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E7906-7AAA-4A46-A598-7E64CDD80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21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A7D572-E9F1-4E8A-99FF-60FA9625F69E}" type="slidenum">
              <a:rPr lang="ru-RU"/>
              <a:pPr/>
              <a:t>17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решения уравнений - взаимопроверка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CC4CB57-FFB0-4BF5-82CA-D906188785C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629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437357-F557-43E4-803B-BEDE69456EE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73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BB5DA9-DFD3-4012-8B12-19A02D0D4F8F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5EF7B6-A1BC-4215-BBC5-F3A17EDA239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image" Target="../media/image5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7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34.wmf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wmf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9.w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212976"/>
            <a:ext cx="8458200" cy="3168351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800" dirty="0" smtClean="0">
                <a:effectLst/>
              </a:rPr>
              <a:t>закрепить </a:t>
            </a:r>
            <a:r>
              <a:rPr lang="ru-RU" sz="2800" dirty="0">
                <a:effectLst/>
              </a:rPr>
              <a:t>умения в использовании распределительного свойства умножения при решении примеров, уравнений и задач; совершенствование навыков устного счета.</a:t>
            </a:r>
            <a:br>
              <a:rPr lang="ru-RU" sz="2800" dirty="0">
                <a:effectLst/>
              </a:rPr>
            </a:br>
            <a:r>
              <a:rPr lang="ru-RU" sz="2800" b="1" dirty="0">
                <a:effectLst/>
              </a:rPr>
              <a:t> 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980728"/>
            <a:ext cx="8458200" cy="1944216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«Применение распределительного свойства умножения».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27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765175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2195513" y="260350"/>
            <a:ext cx="6553200" cy="1584325"/>
          </a:xfrm>
          <a:prstGeom prst="wedgeRoundRectCallout">
            <a:avLst>
              <a:gd name="adj1" fmla="val -61796"/>
              <a:gd name="adj2" fmla="val 56713"/>
              <a:gd name="adj3" fmla="val 16667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>
                <a:latin typeface="Georgia" pitchFamily="18" charset="0"/>
              </a:rPr>
              <a:t>Попробуйте решить и прокомментировать примеры:</a:t>
            </a:r>
          </a:p>
        </p:txBody>
      </p:sp>
      <p:sp>
        <p:nvSpPr>
          <p:cNvPr id="13326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825" y="6021388"/>
            <a:ext cx="2016125" cy="647700"/>
          </a:xfrm>
          <a:prstGeom prst="actionButtonBlank">
            <a:avLst/>
          </a:prstGeom>
          <a:gradFill rotWithShape="1">
            <a:gsLst>
              <a:gs pos="0">
                <a:srgbClr val="FFCC99"/>
              </a:gs>
              <a:gs pos="100000">
                <a:srgbClr val="FF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>
                <a:latin typeface="Times New Roman" pitchFamily="18" charset="0"/>
              </a:rPr>
              <a:t>Подсказка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2339975" y="4941888"/>
            <a:ext cx="6624638" cy="1916112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solidFill>
                  <a:srgbClr val="0000FF"/>
                </a:solidFill>
                <a:latin typeface="Times New Roman" pitchFamily="18" charset="0"/>
              </a:rPr>
              <a:t>Смешанное число представьте </a:t>
            </a:r>
          </a:p>
          <a:p>
            <a:pPr algn="ctr"/>
            <a:r>
              <a:rPr lang="ru-RU" sz="3200" b="1" i="1" dirty="0">
                <a:solidFill>
                  <a:srgbClr val="0000FF"/>
                </a:solidFill>
                <a:latin typeface="Times New Roman" pitchFamily="18" charset="0"/>
              </a:rPr>
              <a:t> в  виде суммы целой части и </a:t>
            </a:r>
          </a:p>
          <a:p>
            <a:pPr algn="ctr"/>
            <a:r>
              <a:rPr lang="ru-RU" sz="3200" b="1" i="1" dirty="0">
                <a:solidFill>
                  <a:srgbClr val="0000FF"/>
                </a:solidFill>
                <a:latin typeface="Times New Roman" pitchFamily="18" charset="0"/>
              </a:rPr>
              <a:t>дробной части, а затем умножьте</a:t>
            </a:r>
          </a:p>
          <a:p>
            <a:pPr algn="ctr"/>
            <a:r>
              <a:rPr lang="ru-RU" sz="3200" b="1" i="1" dirty="0">
                <a:solidFill>
                  <a:srgbClr val="0000FF"/>
                </a:solidFill>
                <a:latin typeface="Times New Roman" pitchFamily="18" charset="0"/>
              </a:rPr>
              <a:t>на число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1908175" y="2060575"/>
          <a:ext cx="12954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Формула" r:id="rId4" imgW="507780" imgH="393529" progId="Equation.3">
                  <p:embed/>
                </p:oleObj>
              </mc:Choice>
              <mc:Fallback>
                <p:oleObj name="Формула" r:id="rId4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060575"/>
                        <a:ext cx="12954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3203575" y="2060575"/>
          <a:ext cx="187325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Формула" r:id="rId6" imgW="774364" imgH="431613" progId="Equation.3">
                  <p:embed/>
                </p:oleObj>
              </mc:Choice>
              <mc:Fallback>
                <p:oleObj name="Формула" r:id="rId6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060575"/>
                        <a:ext cx="1873250" cy="103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32" name="Object 20"/>
          <p:cNvGraphicFramePr>
            <a:graphicFrameLocks noChangeAspect="1"/>
          </p:cNvGraphicFramePr>
          <p:nvPr/>
        </p:nvGraphicFramePr>
        <p:xfrm>
          <a:off x="5076825" y="2098675"/>
          <a:ext cx="1871663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Формула" r:id="rId8" imgW="787058" imgH="393529" progId="Equation.3">
                  <p:embed/>
                </p:oleObj>
              </mc:Choice>
              <mc:Fallback>
                <p:oleObj name="Формула" r:id="rId8" imgW="78705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098675"/>
                        <a:ext cx="1871663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671997"/>
              </p:ext>
            </p:extLst>
          </p:nvPr>
        </p:nvGraphicFramePr>
        <p:xfrm>
          <a:off x="7104063" y="2437606"/>
          <a:ext cx="11255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Формула" r:id="rId10" imgW="507960" imgH="177480" progId="Equation.3">
                  <p:embed/>
                </p:oleObj>
              </mc:Choice>
              <mc:Fallback>
                <p:oleObj name="Формула" r:id="rId10" imgW="5079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063" y="2437606"/>
                        <a:ext cx="1125537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3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812687"/>
              </p:ext>
            </p:extLst>
          </p:nvPr>
        </p:nvGraphicFramePr>
        <p:xfrm>
          <a:off x="1881188" y="2961481"/>
          <a:ext cx="13684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Формула" r:id="rId12" imgW="571252" imgH="393529" progId="Equation.3">
                  <p:embed/>
                </p:oleObj>
              </mc:Choice>
              <mc:Fallback>
                <p:oleObj name="Формула" r:id="rId12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2961481"/>
                        <a:ext cx="13684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38" name="Object 26"/>
          <p:cNvGraphicFramePr>
            <a:graphicFrameLocks noChangeAspect="1"/>
          </p:cNvGraphicFramePr>
          <p:nvPr/>
        </p:nvGraphicFramePr>
        <p:xfrm>
          <a:off x="1908175" y="3843338"/>
          <a:ext cx="129540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Формула" r:id="rId14" imgW="533169" imgH="393529" progId="Equation.3">
                  <p:embed/>
                </p:oleObj>
              </mc:Choice>
              <mc:Fallback>
                <p:oleObj name="Формула" r:id="rId14" imgW="5331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843338"/>
                        <a:ext cx="1295400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0" name="AutoShape 28"/>
          <p:cNvSpPr>
            <a:spLocks noChangeArrowheads="1"/>
          </p:cNvSpPr>
          <p:nvPr/>
        </p:nvSpPr>
        <p:spPr bwMode="auto">
          <a:xfrm>
            <a:off x="8229600" y="1773238"/>
            <a:ext cx="914400" cy="1655762"/>
          </a:xfrm>
          <a:prstGeom prst="irregularSeal1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dirty="0"/>
              <a:t>17</a:t>
            </a:r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>
            <a:off x="3276600" y="2636838"/>
            <a:ext cx="914400" cy="1655762"/>
          </a:xfrm>
          <a:prstGeom prst="irregularSeal1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dirty="0"/>
              <a:t>52</a:t>
            </a:r>
          </a:p>
        </p:txBody>
      </p:sp>
      <p:sp>
        <p:nvSpPr>
          <p:cNvPr id="13342" name="AutoShape 30"/>
          <p:cNvSpPr>
            <a:spLocks noChangeArrowheads="1"/>
          </p:cNvSpPr>
          <p:nvPr/>
        </p:nvSpPr>
        <p:spPr bwMode="auto">
          <a:xfrm>
            <a:off x="3276600" y="3573463"/>
            <a:ext cx="914400" cy="1655762"/>
          </a:xfrm>
          <a:prstGeom prst="irregularSeal1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2327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26" grpId="0" animBg="1"/>
      <p:bldP spid="13327" grpId="0" animBg="1"/>
      <p:bldP spid="13340" grpId="0" animBg="1"/>
      <p:bldP spid="13341" grpId="0" animBg="1"/>
      <p:bldP spid="133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528" y="404664"/>
                <a:ext cx="8424936" cy="5787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latin typeface="Times New Roman" pitchFamily="18" charset="0"/>
                    <a:cs typeface="Times New Roman" pitchFamily="18" charset="0"/>
                  </a:rPr>
                  <a:t>Устный счет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        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*6            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  <m:r>
                      <a:rPr lang="ru-RU" sz="4800" b="0" i="1" smtClean="0">
                        <a:latin typeface="Cambria Math"/>
                        <a:cs typeface="Times New Roman" pitchFamily="18" charset="0"/>
                      </a:rPr>
                      <m:t>∗</m:t>
                    </m:r>
                    <m:f>
                      <m:fPr>
                        <m:ctrlP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27</m:t>
                        </m:r>
                      </m:num>
                      <m:den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34</m:t>
                        </m:r>
                      </m:den>
                    </m:f>
                  </m:oMath>
                </a14:m>
                <a:endParaRPr lang="ru-RU" sz="4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4800" b="0" dirty="0" smtClean="0">
                    <a:cs typeface="Times New Roman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ru-RU" sz="4800" b="0" i="1" smtClean="0">
                        <a:latin typeface="Cambria Math"/>
                        <a:cs typeface="Times New Roman" pitchFamily="18" charset="0"/>
                      </a:rPr>
                      <m:t>  </m:t>
                    </m:r>
                    <m:f>
                      <m:fPr>
                        <m:ctrlPr>
                          <a:rPr lang="ru-RU" sz="4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14</m:t>
                        </m:r>
                      </m:num>
                      <m:den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25</m:t>
                        </m:r>
                      </m:num>
                      <m:den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28</m:t>
                        </m:r>
                      </m:den>
                    </m:f>
                  </m:oMath>
                </a14:m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21</m:t>
                        </m:r>
                      </m:num>
                      <m:den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15</m:t>
                        </m:r>
                      </m:num>
                      <m:den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4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          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8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             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lang="ru-RU" sz="4800" b="0" i="1" dirty="0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*7</a:t>
                </a:r>
              </a:p>
              <a:p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Ответы:</a:t>
                </a:r>
              </a:p>
              <a:p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  <m:r>
                      <a:rPr lang="ru-RU" sz="4400" b="0" i="0" smtClean="0">
                        <a:latin typeface="Cambria Math"/>
                        <a:cs typeface="Times New Roman" pitchFamily="18" charset="0"/>
                      </a:rPr>
                      <m:t>;14;9;47;1</m:t>
                    </m:r>
                    <m:f>
                      <m:fPr>
                        <m:ctrlP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  <m:t>11</m:t>
                        </m:r>
                      </m:num>
                      <m:den>
                        <m: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  <m:r>
                      <a:rPr lang="ru-RU" sz="4400" b="0" i="1" smtClean="0">
                        <a:latin typeface="Cambria Math"/>
                        <a:cs typeface="Times New Roman" pitchFamily="18" charset="0"/>
                      </a:rPr>
                      <m:t>;2</m:t>
                    </m:r>
                    <m:f>
                      <m:fPr>
                        <m:ctrlP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ru-RU" sz="4400" b="0" i="1" smtClean="0">
                        <a:latin typeface="Cambria Math"/>
                        <a:cs typeface="Times New Roman" pitchFamily="18" charset="0"/>
                      </a:rPr>
                      <m:t>;4</m:t>
                    </m:r>
                    <m:f>
                      <m:fPr>
                        <m:ctrlP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ru-RU" sz="4400" b="0" i="1" smtClean="0">
                        <a:latin typeface="Cambria Math"/>
                        <a:cs typeface="Times New Roman" pitchFamily="18" charset="0"/>
                      </a:rPr>
                      <m:t>;4.</m:t>
                    </m:r>
                  </m:oMath>
                </a14:m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4664"/>
                <a:ext cx="8424936" cy="5787546"/>
              </a:xfrm>
              <a:prstGeom prst="rect">
                <a:avLst/>
              </a:prstGeom>
              <a:blipFill rotWithShape="1">
                <a:blip r:embed="rId2"/>
                <a:stretch>
                  <a:fillRect l="-3256" t="-1684" b="-2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23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err="1" smtClean="0">
                <a:solidFill>
                  <a:srgbClr val="0033CC"/>
                </a:solidFill>
                <a:latin typeface="Georgia" pitchFamily="18" charset="0"/>
              </a:rPr>
              <a:t>БУДь</a:t>
            </a:r>
            <a:r>
              <a:rPr lang="ru-RU" sz="3200" b="1" i="1" dirty="0" smtClean="0">
                <a:solidFill>
                  <a:srgbClr val="0033CC"/>
                </a:solidFill>
                <a:latin typeface="Georgia" pitchFamily="18" charset="0"/>
              </a:rPr>
              <a:t> </a:t>
            </a:r>
            <a:r>
              <a:rPr lang="ru-RU" sz="3200" b="1" i="1" dirty="0">
                <a:solidFill>
                  <a:srgbClr val="0033CC"/>
                </a:solidFill>
                <a:latin typeface="Georgia" pitchFamily="18" charset="0"/>
              </a:rPr>
              <a:t>– быстрее,  умнее,  дружнее.</a:t>
            </a:r>
            <a:br>
              <a:rPr lang="ru-RU" sz="3200" b="1" i="1" dirty="0">
                <a:solidFill>
                  <a:srgbClr val="0033CC"/>
                </a:solidFill>
                <a:latin typeface="Georgia" pitchFamily="18" charset="0"/>
              </a:rPr>
            </a:br>
            <a:r>
              <a:rPr lang="ru-RU" sz="3200" b="1" i="1" dirty="0">
                <a:solidFill>
                  <a:srgbClr val="A50021"/>
                </a:solidFill>
                <a:latin typeface="Georgia" pitchFamily="18" charset="0"/>
              </a:rPr>
              <a:t>(Работа  в  парах – по  рядам)</a:t>
            </a:r>
            <a:endParaRPr lang="ru-RU" sz="3200" b="1" i="1" dirty="0">
              <a:solidFill>
                <a:srgbClr val="0033CC"/>
              </a:solidFill>
              <a:latin typeface="Georg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351" name="Group 39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22674593"/>
                  </p:ext>
                </p:extLst>
              </p:nvPr>
            </p:nvGraphicFramePr>
            <p:xfrm>
              <a:off x="0" y="1412875"/>
              <a:ext cx="9144000" cy="5256214"/>
            </p:xfrm>
            <a:graphic>
              <a:graphicData uri="http://schemas.openxmlformats.org/drawingml/2006/table">
                <a:tbl>
                  <a:tblPr/>
                  <a:tblGrid>
                    <a:gridCol w="3048000"/>
                    <a:gridCol w="3048000"/>
                    <a:gridCol w="3048000"/>
                  </a:tblGrid>
                  <a:tr h="866775">
                    <a:tc gridSpan="3"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Вычислите  значения  выражений: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86836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1 ряд.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2 ряд.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3 ряд.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76053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1. </a:t>
                          </a:r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*6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1. </a:t>
                          </a:r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14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*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-2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14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*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33CC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1. </a:t>
                          </a:r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*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*3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76053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2</a:t>
                          </a:r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.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+1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)*3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2. </a:t>
                          </a:r>
                          <a:r>
                            <a:rPr kumimoji="0" lang="ru-RU" sz="2800" b="0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(1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ru-RU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kumimoji="0" lang="ru-RU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)*6</a:t>
                          </a:r>
                          <a:endParaRPr kumimoji="0" lang="ru-RU" sz="28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2. </a:t>
                          </a:r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ru-RU" sz="28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*3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3351" name="Group 39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22674593"/>
                  </p:ext>
                </p:extLst>
              </p:nvPr>
            </p:nvGraphicFramePr>
            <p:xfrm>
              <a:off x="0" y="1412875"/>
              <a:ext cx="9144000" cy="5256214"/>
            </p:xfrm>
            <a:graphic>
              <a:graphicData uri="http://schemas.openxmlformats.org/drawingml/2006/table">
                <a:tbl>
                  <a:tblPr/>
                  <a:tblGrid>
                    <a:gridCol w="3048000"/>
                    <a:gridCol w="3048000"/>
                    <a:gridCol w="3048000"/>
                  </a:tblGrid>
                  <a:tr h="866775">
                    <a:tc gridSpan="3"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Вычислите  значения  выражений: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86836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1 ряд.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2 ряд.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3 ряд.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76053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4000" t="-102431" r="-200000" b="-1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04000" t="-102431" r="-100000" b="-1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204000" t="-102431" b="-100694"/>
                          </a:stretch>
                        </a:blipFill>
                      </a:tcPr>
                    </a:tc>
                  </a:tr>
                  <a:tr h="176053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4000" t="-201730" r="-200000" b="-3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04000" t="-201730" r="-100000" b="-3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204000" t="-201730" b="-34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5" name="Rectangle 43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88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9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>
                <a:solidFill>
                  <a:srgbClr val="A50021"/>
                </a:solidFill>
                <a:latin typeface="Georgia" pitchFamily="18" charset="0"/>
              </a:rPr>
              <a:t>Проверяем  результаты  вычислений.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392" name="Group 32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43031395"/>
                  </p:ext>
                </p:extLst>
              </p:nvPr>
            </p:nvGraphicFramePr>
            <p:xfrm>
              <a:off x="0" y="1600200"/>
              <a:ext cx="9144000" cy="3799713"/>
            </p:xfrm>
            <a:graphic>
              <a:graphicData uri="http://schemas.openxmlformats.org/drawingml/2006/table">
                <a:tbl>
                  <a:tblPr/>
                  <a:tblGrid>
                    <a:gridCol w="3048000"/>
                    <a:gridCol w="3048000"/>
                    <a:gridCol w="3048000"/>
                  </a:tblGrid>
                  <a:tr h="7493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1 ряд.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2 ряд.</a:t>
                          </a:r>
                          <a:endParaRPr kumimoji="0" lang="ru-RU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3 ряд.</a:t>
                          </a:r>
                          <a:endParaRPr kumimoji="0" lang="ru-RU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50971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1. </a:t>
                          </a: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13 </a:t>
                          </a: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1.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𝟗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 </a:t>
                          </a: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33CC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1. </a:t>
                          </a: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5</a:t>
                          </a: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50812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2. </a:t>
                          </a: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2. </a:t>
                          </a: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13 </a:t>
                          </a: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33CC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2. </a:t>
                          </a: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12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kumimoji="0" lang="ru-RU" sz="28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</m:oMath>
                          </a14:m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5392" name="Group 32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43031395"/>
                  </p:ext>
                </p:extLst>
              </p:nvPr>
            </p:nvGraphicFramePr>
            <p:xfrm>
              <a:off x="0" y="1600200"/>
              <a:ext cx="9144000" cy="3799713"/>
            </p:xfrm>
            <a:graphic>
              <a:graphicData uri="http://schemas.openxmlformats.org/drawingml/2006/table">
                <a:tbl>
                  <a:tblPr/>
                  <a:tblGrid>
                    <a:gridCol w="3048000"/>
                    <a:gridCol w="3048000"/>
                    <a:gridCol w="3048000"/>
                  </a:tblGrid>
                  <a:tr h="7493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1 ряд.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2 ряд.</a:t>
                          </a:r>
                          <a:endParaRPr kumimoji="0" lang="ru-RU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3 ряд.</a:t>
                          </a:r>
                          <a:endParaRPr kumimoji="0" lang="ru-RU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54228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Georgia" pitchFamily="18" charset="0"/>
                            </a:rPr>
                            <a:t>1. </a:t>
                          </a: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13 </a:t>
                          </a: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00000" t="-52174" r="-100000" b="-97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hlink"/>
                              </a:solidFill>
                              <a:effectLst/>
                              <a:latin typeface="Georgia" pitchFamily="18" charset="0"/>
                            </a:rPr>
                            <a:t>1. </a:t>
                          </a: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5</a:t>
                          </a: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50812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t="-15587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Georgia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33CC"/>
                              </a:solidFill>
                              <a:effectLst/>
                              <a:latin typeface="Georgia" pitchFamily="18" charset="0"/>
                            </a:rPr>
                            <a:t>2. </a:t>
                          </a:r>
                          <a:r>
                            <a:rPr kumimoji="0" lang="ru-RU" sz="2800" b="1" i="1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Georgia" pitchFamily="18" charset="0"/>
                            </a:rPr>
                            <a:t>13 </a:t>
                          </a:r>
                          <a:endParaRPr kumimoji="0" lang="ru-RU" sz="2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33CC"/>
                            </a:solidFill>
                            <a:effectLst/>
                            <a:latin typeface="Georgia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200000" t="-15587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8482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5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2411413" y="1282700"/>
          <a:ext cx="4392612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Формула" r:id="rId3" imgW="1079032" imgH="431613" progId="Equation.3">
                  <p:embed/>
                </p:oleObj>
              </mc:Choice>
              <mc:Fallback>
                <p:oleObj name="Формула" r:id="rId3" imgW="10790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282700"/>
                        <a:ext cx="4392612" cy="174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WordArt 15"/>
          <p:cNvSpPr>
            <a:spLocks noChangeArrowheads="1" noChangeShapeType="1" noTextEdit="1"/>
          </p:cNvSpPr>
          <p:nvPr/>
        </p:nvSpPr>
        <p:spPr bwMode="auto">
          <a:xfrm>
            <a:off x="1619250" y="260350"/>
            <a:ext cx="6119813" cy="944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3366"/>
                    </a:gs>
                    <a:gs pos="50000">
                      <a:srgbClr val="FFCCFF"/>
                    </a:gs>
                    <a:gs pos="100000">
                      <a:srgbClr val="993366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Решите уравнение:</a:t>
            </a:r>
          </a:p>
        </p:txBody>
      </p:sp>
    </p:spTree>
    <p:extLst>
      <p:ext uri="{BB962C8B-B14F-4D97-AF65-F5344CB8AC3E}">
        <p14:creationId xmlns:p14="http://schemas.microsoft.com/office/powerpoint/2010/main" val="377001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5" name="Object 5"/>
          <p:cNvGraphicFramePr>
            <a:graphicFrameLocks noGrp="1" noChangeAspect="1"/>
          </p:cNvGraphicFramePr>
          <p:nvPr>
            <p:ph/>
          </p:nvPr>
        </p:nvGraphicFramePr>
        <p:xfrm>
          <a:off x="5076825" y="477838"/>
          <a:ext cx="3743325" cy="149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Формула" r:id="rId3" imgW="1079032" imgH="431613" progId="Equation.3">
                  <p:embed/>
                </p:oleObj>
              </mc:Choice>
              <mc:Fallback>
                <p:oleObj name="Формула" r:id="rId3" imgW="10790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477838"/>
                        <a:ext cx="3743325" cy="1497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5219700" y="1930400"/>
          <a:ext cx="3924300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Формула" r:id="rId5" imgW="1193800" imgH="393700" progId="Equation.3">
                  <p:embed/>
                </p:oleObj>
              </mc:Choice>
              <mc:Fallback>
                <p:oleObj name="Формула" r:id="rId5" imgW="1193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1930400"/>
                        <a:ext cx="3924300" cy="1287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5219700" y="3284538"/>
          <a:ext cx="251936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Формула" r:id="rId7" imgW="774028" imgH="177646" progId="Equation.3">
                  <p:embed/>
                </p:oleObj>
              </mc:Choice>
              <mc:Fallback>
                <p:oleObj name="Формула" r:id="rId7" imgW="774028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284538"/>
                        <a:ext cx="2519363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5219700" y="4005263"/>
          <a:ext cx="18716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Формула" r:id="rId9" imgW="583693" imgH="177646" progId="Equation.3">
                  <p:embed/>
                </p:oleObj>
              </mc:Choice>
              <mc:Fallback>
                <p:oleObj name="Формула" r:id="rId9" imgW="583693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005263"/>
                        <a:ext cx="1871663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5219700" y="4652963"/>
          <a:ext cx="1366838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Формула" r:id="rId11" imgW="368140" imgH="177723" progId="Equation.3">
                  <p:embed/>
                </p:oleObj>
              </mc:Choice>
              <mc:Fallback>
                <p:oleObj name="Формула" r:id="rId11" imgW="368140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652963"/>
                        <a:ext cx="1366838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0" y="1268413"/>
            <a:ext cx="5292725" cy="1296987"/>
          </a:xfrm>
          <a:prstGeom prst="cloudCallout">
            <a:avLst>
              <a:gd name="adj1" fmla="val -32634"/>
              <a:gd name="adj2" fmla="val 170319"/>
            </a:avLst>
          </a:prstGeom>
          <a:solidFill>
            <a:srgbClr val="CCFFCC"/>
          </a:solidFill>
          <a:ln w="9525">
            <a:solidFill>
              <a:srgbClr val="CCFFCC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600" b="1" i="1">
                <a:latin typeface="Georgia" pitchFamily="18" charset="0"/>
              </a:rPr>
              <a:t>Проверяйте!</a:t>
            </a: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5724525" y="1700213"/>
            <a:ext cx="2078038" cy="360362"/>
          </a:xfrm>
          <a:prstGeom prst="curvedUpArrow">
            <a:avLst>
              <a:gd name="adj1" fmla="val 115331"/>
              <a:gd name="adj2" fmla="val 230661"/>
              <a:gd name="adj3" fmla="val 33333"/>
            </a:avLst>
          </a:prstGeom>
          <a:solidFill>
            <a:srgbClr val="FFCC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>
            <a:off x="6588125" y="1773238"/>
            <a:ext cx="1368425" cy="360362"/>
          </a:xfrm>
          <a:prstGeom prst="curvedUpArrow">
            <a:avLst>
              <a:gd name="adj1" fmla="val 75947"/>
              <a:gd name="adj2" fmla="val 151894"/>
              <a:gd name="adj3" fmla="val 33333"/>
            </a:avLst>
          </a:prstGeom>
          <a:solidFill>
            <a:srgbClr val="FFCC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4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5" grpId="0" animBg="1"/>
      <p:bldP spid="15376" grpId="0" animBg="1"/>
      <p:bldP spid="15376" grpId="1" animBg="1"/>
      <p:bldP spid="15378" grpId="0" animBg="1"/>
      <p:bldP spid="1537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468313" y="6021388"/>
            <a:ext cx="5902325" cy="603250"/>
          </a:xfrm>
          <a:prstGeom prst="wedgeRoundRectCallout">
            <a:avLst>
              <a:gd name="adj1" fmla="val 70843"/>
              <a:gd name="adj2" fmla="val -66315"/>
              <a:gd name="adj3" fmla="val 16667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Вот мое решение!!!</a:t>
            </a:r>
          </a:p>
        </p:txBody>
      </p:sp>
      <p:graphicFrame>
        <p:nvGraphicFramePr>
          <p:cNvPr id="17414" name="Object 6"/>
          <p:cNvGraphicFramePr>
            <a:graphicFrameLocks noGrp="1" noChangeAspect="1"/>
          </p:cNvGraphicFramePr>
          <p:nvPr>
            <p:ph/>
          </p:nvPr>
        </p:nvGraphicFramePr>
        <p:xfrm>
          <a:off x="611188" y="260350"/>
          <a:ext cx="3419475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Формула" r:id="rId3" imgW="1079032" imgH="431613" progId="Equation.3">
                  <p:embed/>
                </p:oleObj>
              </mc:Choice>
              <mc:Fallback>
                <p:oleObj name="Формула" r:id="rId3" imgW="10790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60350"/>
                        <a:ext cx="3419475" cy="1366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755650" y="1557338"/>
          <a:ext cx="2376488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Формула" r:id="rId5" imgW="812447" imgH="393529" progId="Equation.3">
                  <p:embed/>
                </p:oleObj>
              </mc:Choice>
              <mc:Fallback>
                <p:oleObj name="Формула" r:id="rId5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57338"/>
                        <a:ext cx="2376488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755650" y="2782888"/>
          <a:ext cx="2376488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Формула" r:id="rId7" imgW="812447" imgH="393529" progId="Equation.3">
                  <p:embed/>
                </p:oleObj>
              </mc:Choice>
              <mc:Fallback>
                <p:oleObj name="Формула" r:id="rId7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782888"/>
                        <a:ext cx="2376488" cy="1147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3059113" y="2781300"/>
            <a:ext cx="2159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059113" y="2565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827088" y="4002088"/>
          <a:ext cx="165735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Формула" r:id="rId9" imgW="571252" imgH="393529" progId="Equation.3">
                  <p:embed/>
                </p:oleObj>
              </mc:Choice>
              <mc:Fallback>
                <p:oleObj name="Формула" r:id="rId9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002088"/>
                        <a:ext cx="165735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5219700" y="260350"/>
          <a:ext cx="194468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Формула" r:id="rId11" imgW="583947" imgH="393529" progId="Equation.3">
                  <p:embed/>
                </p:oleObj>
              </mc:Choice>
              <mc:Fallback>
                <p:oleObj name="Формула" r:id="rId11" imgW="5839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60350"/>
                        <a:ext cx="1944688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68313" y="5300663"/>
            <a:ext cx="2663825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7431" name="Object 23"/>
          <p:cNvGraphicFramePr>
            <a:graphicFrameLocks noChangeAspect="1"/>
          </p:cNvGraphicFramePr>
          <p:nvPr/>
        </p:nvGraphicFramePr>
        <p:xfrm>
          <a:off x="3203575" y="4814888"/>
          <a:ext cx="187325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Формула" r:id="rId13" imgW="368140" imgH="177723" progId="Equation.3">
                  <p:embed/>
                </p:oleObj>
              </mc:Choice>
              <mc:Fallback>
                <p:oleObj name="Формула" r:id="rId13" imgW="368140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814888"/>
                        <a:ext cx="1873250" cy="912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611188" y="188913"/>
            <a:ext cx="1944687" cy="1439862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4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3" grpId="1" animBg="1"/>
      <p:bldP spid="17420" grpId="0" animBg="1"/>
      <p:bldP spid="17421" grpId="0"/>
      <p:bldP spid="17427" grpId="0" animBg="1"/>
      <p:bldP spid="174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3558" name="Picture 6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149725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 descr="CRCTR0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0" y="427672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WordArt 8"/>
          <p:cNvSpPr>
            <a:spLocks noChangeArrowheads="1" noChangeShapeType="1" noTextEdit="1"/>
          </p:cNvSpPr>
          <p:nvPr/>
        </p:nvSpPr>
        <p:spPr bwMode="auto">
          <a:xfrm>
            <a:off x="323850" y="765175"/>
            <a:ext cx="402907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 вариант.</a:t>
            </a:r>
          </a:p>
        </p:txBody>
      </p:sp>
      <p:sp>
        <p:nvSpPr>
          <p:cNvPr id="23562" name="WordArt 10"/>
          <p:cNvSpPr>
            <a:spLocks noChangeArrowheads="1" noChangeShapeType="1" noTextEdit="1"/>
          </p:cNvSpPr>
          <p:nvPr/>
        </p:nvSpPr>
        <p:spPr bwMode="auto">
          <a:xfrm>
            <a:off x="4859338" y="765175"/>
            <a:ext cx="402907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 вариант.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2124075" y="4724400"/>
            <a:ext cx="2232025" cy="898525"/>
          </a:xfrm>
          <a:prstGeom prst="cloudCallout">
            <a:avLst>
              <a:gd name="adj1" fmla="val -86556"/>
              <a:gd name="adj2" fmla="val 46644"/>
            </a:avLst>
          </a:prstGeom>
          <a:solidFill>
            <a:srgbClr val="CCFF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х = </a:t>
            </a:r>
            <a:r>
              <a:rPr lang="ru-RU" sz="3200" b="1" i="1" dirty="0" smtClean="0">
                <a:latin typeface="Times New Roman" pitchFamily="18" charset="0"/>
              </a:rPr>
              <a:t>1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>
            <a:off x="4787900" y="4652963"/>
            <a:ext cx="2016125" cy="898525"/>
          </a:xfrm>
          <a:prstGeom prst="cloudCallout">
            <a:avLst>
              <a:gd name="adj1" fmla="val 84486"/>
              <a:gd name="adj2" fmla="val 71556"/>
            </a:avLst>
          </a:prstGeom>
          <a:solidFill>
            <a:srgbClr val="CCFFCC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х = </a:t>
            </a:r>
            <a:r>
              <a:rPr lang="ru-RU" sz="3200" b="1" i="1" dirty="0" smtClean="0">
                <a:latin typeface="Times New Roman" pitchFamily="18" charset="0"/>
              </a:rPr>
              <a:t>2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1916832"/>
            <a:ext cx="2723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№ 540(б)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5795962" y="2204864"/>
            <a:ext cx="25090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№ 540(а)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7227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60" grpId="0" animBg="1"/>
      <p:bldP spid="23562" grpId="0" animBg="1"/>
      <p:bldP spid="23567" grpId="0" animBg="1"/>
      <p:bldP spid="2356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9338" y="0"/>
            <a:ext cx="3838575" cy="1143000"/>
          </a:xfrm>
        </p:spPr>
        <p:txBody>
          <a:bodyPr/>
          <a:lstStyle/>
          <a:p>
            <a:pPr algn="r"/>
            <a:r>
              <a:rPr lang="ru-RU" sz="3200" b="1" i="1">
                <a:solidFill>
                  <a:srgbClr val="A50021"/>
                </a:solidFill>
                <a:latin typeface="Georgia" pitchFamily="18" charset="0"/>
              </a:rPr>
              <a:t>Задача № 548.</a:t>
            </a:r>
          </a:p>
        </p:txBody>
      </p:sp>
      <p:pic>
        <p:nvPicPr>
          <p:cNvPr id="21509" name="Picture 5" descr="CRCTR3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1663"/>
            <a:ext cx="2687638" cy="3716337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268538" y="188913"/>
            <a:ext cx="23749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т  кг</a:t>
            </a:r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1582738" y="711200"/>
            <a:ext cx="928687" cy="290513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0" y="183"/>
              </a:cxn>
            </a:cxnLst>
            <a:rect l="0" t="0" r="r" b="b"/>
            <a:pathLst>
              <a:path w="585" h="183">
                <a:moveTo>
                  <a:pt x="585" y="0"/>
                </a:moveTo>
                <a:lnTo>
                  <a:pt x="0" y="183"/>
                </a:lnTo>
              </a:path>
            </a:pathLst>
          </a:custGeom>
          <a:noFill/>
          <a:ln w="6350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68313" y="836613"/>
            <a:ext cx="1130300" cy="7699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40%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908175" y="1628775"/>
            <a:ext cx="2663825" cy="5746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Остаток</a:t>
            </a:r>
          </a:p>
        </p:txBody>
      </p:sp>
      <p:sp>
        <p:nvSpPr>
          <p:cNvPr id="21514" name="Freeform 10"/>
          <p:cNvSpPr>
            <a:spLocks/>
          </p:cNvSpPr>
          <p:nvPr/>
        </p:nvSpPr>
        <p:spPr bwMode="auto">
          <a:xfrm>
            <a:off x="1908175" y="2133600"/>
            <a:ext cx="928688" cy="290513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0" y="183"/>
              </a:cxn>
            </a:cxnLst>
            <a:rect l="0" t="0" r="r" b="b"/>
            <a:pathLst>
              <a:path w="585" h="183">
                <a:moveTo>
                  <a:pt x="585" y="0"/>
                </a:moveTo>
                <a:lnTo>
                  <a:pt x="0" y="183"/>
                </a:lnTo>
              </a:path>
            </a:pathLst>
          </a:custGeom>
          <a:noFill/>
          <a:ln w="6350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755650" y="2276475"/>
            <a:ext cx="1130300" cy="7699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75%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1979613" y="2924175"/>
            <a:ext cx="2663825" cy="574675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Осталось?</a:t>
            </a:r>
          </a:p>
        </p:txBody>
      </p:sp>
      <p:sp>
        <p:nvSpPr>
          <p:cNvPr id="21517" name="Freeform 13"/>
          <p:cNvSpPr>
            <a:spLocks/>
          </p:cNvSpPr>
          <p:nvPr/>
        </p:nvSpPr>
        <p:spPr bwMode="auto">
          <a:xfrm>
            <a:off x="4295775" y="1074738"/>
            <a:ext cx="14288" cy="7254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457"/>
              </a:cxn>
            </a:cxnLst>
            <a:rect l="0" t="0" r="r" b="b"/>
            <a:pathLst>
              <a:path w="9" h="457">
                <a:moveTo>
                  <a:pt x="0" y="0"/>
                </a:moveTo>
                <a:lnTo>
                  <a:pt x="9" y="457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8" name="Freeform 14"/>
          <p:cNvSpPr>
            <a:spLocks/>
          </p:cNvSpPr>
          <p:nvPr/>
        </p:nvSpPr>
        <p:spPr bwMode="auto">
          <a:xfrm>
            <a:off x="4310063" y="2060575"/>
            <a:ext cx="1587" cy="9286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85"/>
              </a:cxn>
            </a:cxnLst>
            <a:rect l="0" t="0" r="r" b="b"/>
            <a:pathLst>
              <a:path w="1" h="585">
                <a:moveTo>
                  <a:pt x="0" y="0"/>
                </a:moveTo>
                <a:lnTo>
                  <a:pt x="0" y="585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5292725" y="2997200"/>
            <a:ext cx="199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Решение: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521" name="Object 17"/>
          <p:cNvGraphicFramePr>
            <a:graphicFrameLocks noChangeAspect="1"/>
          </p:cNvGraphicFramePr>
          <p:nvPr/>
        </p:nvGraphicFramePr>
        <p:xfrm>
          <a:off x="2627313" y="3789363"/>
          <a:ext cx="20161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Формула" r:id="rId4" imgW="863225" imgH="228501" progId="Equation.3">
                  <p:embed/>
                </p:oleObj>
              </mc:Choice>
              <mc:Fallback>
                <p:oleObj name="Формула" r:id="rId4" imgW="86322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789363"/>
                        <a:ext cx="201612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4716463" y="3789363"/>
            <a:ext cx="401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- выдал  в  первый  раз;</a:t>
            </a: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524" name="Object 20"/>
          <p:cNvGraphicFramePr>
            <a:graphicFrameLocks noChangeAspect="1"/>
          </p:cNvGraphicFramePr>
          <p:nvPr/>
        </p:nvGraphicFramePr>
        <p:xfrm>
          <a:off x="2700338" y="4365625"/>
          <a:ext cx="410368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Формула" r:id="rId6" imgW="1689100" imgH="228600" progId="Equation.3">
                  <p:embed/>
                </p:oleObj>
              </mc:Choice>
              <mc:Fallback>
                <p:oleObj name="Формула" r:id="rId6" imgW="168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365625"/>
                        <a:ext cx="4103687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6804025" y="4365625"/>
            <a:ext cx="204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- остаток;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527" name="Object 23"/>
          <p:cNvGraphicFramePr>
            <a:graphicFrameLocks noChangeAspect="1"/>
          </p:cNvGraphicFramePr>
          <p:nvPr/>
        </p:nvGraphicFramePr>
        <p:xfrm>
          <a:off x="2439988" y="5013325"/>
          <a:ext cx="44069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Формула" r:id="rId8" imgW="1942920" imgH="228600" progId="Equation.3">
                  <p:embed/>
                </p:oleObj>
              </mc:Choice>
              <mc:Fallback>
                <p:oleObj name="Формула" r:id="rId8" imgW="1942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5013325"/>
                        <a:ext cx="44069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4572000" y="5445125"/>
            <a:ext cx="424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- выдал  во  второй  раз;</a:t>
            </a:r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530" name="Object 26"/>
          <p:cNvGraphicFramePr>
            <a:graphicFrameLocks noChangeAspect="1"/>
          </p:cNvGraphicFramePr>
          <p:nvPr/>
        </p:nvGraphicFramePr>
        <p:xfrm>
          <a:off x="1692275" y="5949950"/>
          <a:ext cx="439261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Формула" r:id="rId10" imgW="1955800" imgH="228600" progId="Equation.3">
                  <p:embed/>
                </p:oleObj>
              </mc:Choice>
              <mc:Fallback>
                <p:oleObj name="Формула" r:id="rId10" imgW="195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949950"/>
                        <a:ext cx="4392613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6156325" y="5949950"/>
            <a:ext cx="198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- осталось</a:t>
            </a: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5148263" y="1125538"/>
            <a:ext cx="3671887" cy="14176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800" b="1" i="1">
                <a:solidFill>
                  <a:srgbClr val="0033CC"/>
                </a:solidFill>
                <a:latin typeface="Georgia" pitchFamily="18" charset="0"/>
              </a:rPr>
              <a:t>1 вар.  т = 300 </a:t>
            </a:r>
          </a:p>
          <a:p>
            <a:r>
              <a:rPr lang="ru-RU" sz="2800" b="1" i="1">
                <a:solidFill>
                  <a:schemeClr val="hlink"/>
                </a:solidFill>
                <a:latin typeface="Georgia" pitchFamily="18" charset="0"/>
              </a:rPr>
              <a:t>2 вар.  т =</a:t>
            </a:r>
            <a:r>
              <a:rPr lang="en-US" sz="2800" b="1" i="1">
                <a:solidFill>
                  <a:schemeClr val="hlink"/>
                </a:solidFill>
                <a:latin typeface="Georgia" pitchFamily="18" charset="0"/>
              </a:rPr>
              <a:t> </a:t>
            </a:r>
            <a:r>
              <a:rPr lang="ru-RU" sz="2800" b="1" i="1">
                <a:solidFill>
                  <a:schemeClr val="hlink"/>
                </a:solidFill>
                <a:latin typeface="Georgia" pitchFamily="18" charset="0"/>
              </a:rPr>
              <a:t>1200 </a:t>
            </a:r>
          </a:p>
        </p:txBody>
      </p:sp>
    </p:spTree>
    <p:extLst>
      <p:ext uri="{BB962C8B-B14F-4D97-AF65-F5344CB8AC3E}">
        <p14:creationId xmlns:p14="http://schemas.microsoft.com/office/powerpoint/2010/main" val="37859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8" grpId="0" animBg="1"/>
      <p:bldP spid="21520" grpId="0"/>
      <p:bldP spid="21523" grpId="0"/>
      <p:bldP spid="21526" grpId="0"/>
      <p:bldP spid="21529" grpId="0"/>
      <p:bldP spid="21532" grpId="0"/>
      <p:bldP spid="215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322" y="428604"/>
            <a:ext cx="79236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Самостоятельная работа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6000" cy="5246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8843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Вариант №</a:t>
                      </a:r>
                      <a:r>
                        <a:rPr lang="ru-RU" sz="1800" baseline="0" dirty="0" smtClean="0"/>
                        <a:t> 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Вариант №2</a:t>
                      </a:r>
                      <a:endParaRPr lang="ru-RU" sz="1800" dirty="0"/>
                    </a:p>
                  </a:txBody>
                  <a:tcPr/>
                </a:tc>
              </a:tr>
              <a:tr h="4758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endParaRPr lang="ru-RU"/>
          </a:p>
        </p:txBody>
      </p:sp>
      <p:sp>
        <p:nvSpPr>
          <p:cNvPr id="1435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ru-RU" sz="1100">
                <a:latin typeface="Calibri" pitchFamily="34" charset="0"/>
                <a:cs typeface="Times New Roman" pitchFamily="18" charset="0"/>
              </a:rPr>
              <a:t>(1</a:t>
            </a:r>
            <a:endParaRPr lang="ru-RU">
              <a:latin typeface="Constantia" pitchFamily="18" charset="0"/>
            </a:endParaRPr>
          </a:p>
        </p:txBody>
      </p:sp>
      <p:graphicFrame>
        <p:nvGraphicFramePr>
          <p:cNvPr id="14352" name="Object 7"/>
          <p:cNvGraphicFramePr>
            <a:graphicFrameLocks noChangeAspect="1"/>
          </p:cNvGraphicFramePr>
          <p:nvPr/>
        </p:nvGraphicFramePr>
        <p:xfrm>
          <a:off x="2578100" y="1928813"/>
          <a:ext cx="106521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Equation" r:id="rId3" imgW="418918" imgH="393529" progId="Equation.DSMT4">
                  <p:embed/>
                </p:oleObj>
              </mc:Choice>
              <mc:Fallback>
                <p:oleObj name="Equation" r:id="rId3" imgW="41891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928813"/>
                        <a:ext cx="106521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3" name="Object 8"/>
          <p:cNvGraphicFramePr>
            <a:graphicFrameLocks noChangeAspect="1"/>
          </p:cNvGraphicFramePr>
          <p:nvPr/>
        </p:nvGraphicFramePr>
        <p:xfrm>
          <a:off x="2000250" y="3000375"/>
          <a:ext cx="21288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Equation" r:id="rId5" imgW="837836" imgH="393529" progId="Equation.DSMT4">
                  <p:embed/>
                </p:oleObj>
              </mc:Choice>
              <mc:Fallback>
                <p:oleObj name="Equation" r:id="rId5" imgW="83783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000375"/>
                        <a:ext cx="212883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4" name="Object 9"/>
          <p:cNvGraphicFramePr>
            <a:graphicFrameLocks noChangeAspect="1"/>
          </p:cNvGraphicFramePr>
          <p:nvPr/>
        </p:nvGraphicFramePr>
        <p:xfrm>
          <a:off x="1857375" y="4143375"/>
          <a:ext cx="24193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6" name="Equation" r:id="rId7" imgW="952087" imgH="393529" progId="Equation.DSMT4">
                  <p:embed/>
                </p:oleObj>
              </mc:Choice>
              <mc:Fallback>
                <p:oleObj name="Equation" r:id="rId7" imgW="95208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4143375"/>
                        <a:ext cx="24193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5" name="Object 10"/>
          <p:cNvGraphicFramePr>
            <a:graphicFrameLocks noChangeAspect="1"/>
          </p:cNvGraphicFramePr>
          <p:nvPr/>
        </p:nvGraphicFramePr>
        <p:xfrm>
          <a:off x="1638300" y="5357813"/>
          <a:ext cx="287178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7" name="Equation" r:id="rId9" imgW="1129810" imgH="393529" progId="Equation.DSMT4">
                  <p:embed/>
                </p:oleObj>
              </mc:Choice>
              <mc:Fallback>
                <p:oleObj name="Equation" r:id="rId9" imgW="112981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5357813"/>
                        <a:ext cx="287178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6" name="Object 11"/>
          <p:cNvGraphicFramePr>
            <a:graphicFrameLocks noChangeAspect="1"/>
          </p:cNvGraphicFramePr>
          <p:nvPr/>
        </p:nvGraphicFramePr>
        <p:xfrm>
          <a:off x="5618163" y="1857375"/>
          <a:ext cx="1096962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tion" r:id="rId11" imgW="431613" imgH="393529" progId="Equation.DSMT4">
                  <p:embed/>
                </p:oleObj>
              </mc:Choice>
              <mc:Fallback>
                <p:oleObj name="Equation" r:id="rId11" imgW="43161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8163" y="1857375"/>
                        <a:ext cx="1096962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7" name="Object 12"/>
          <p:cNvGraphicFramePr>
            <a:graphicFrameLocks noChangeAspect="1"/>
          </p:cNvGraphicFramePr>
          <p:nvPr/>
        </p:nvGraphicFramePr>
        <p:xfrm>
          <a:off x="5143500" y="2928938"/>
          <a:ext cx="20002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Equation" r:id="rId13" imgW="787058" imgH="393529" progId="Equation.DSMT4">
                  <p:embed/>
                </p:oleObj>
              </mc:Choice>
              <mc:Fallback>
                <p:oleObj name="Equation" r:id="rId13" imgW="78705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2928938"/>
                        <a:ext cx="20002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8" name="Object 13"/>
          <p:cNvGraphicFramePr>
            <a:graphicFrameLocks noChangeAspect="1"/>
          </p:cNvGraphicFramePr>
          <p:nvPr/>
        </p:nvGraphicFramePr>
        <p:xfrm>
          <a:off x="4857750" y="4143375"/>
          <a:ext cx="245268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Equation" r:id="rId15" imgW="965200" imgH="393700" progId="Equation.DSMT4">
                  <p:embed/>
                </p:oleObj>
              </mc:Choice>
              <mc:Fallback>
                <p:oleObj name="Equation" r:id="rId15" imgW="965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4143375"/>
                        <a:ext cx="245268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9" name="Object 14"/>
          <p:cNvGraphicFramePr>
            <a:graphicFrameLocks noChangeAspect="1"/>
          </p:cNvGraphicFramePr>
          <p:nvPr/>
        </p:nvGraphicFramePr>
        <p:xfrm>
          <a:off x="4841875" y="5357813"/>
          <a:ext cx="251618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tion" r:id="rId17" imgW="990170" imgH="393529" progId="Equation.DSMT4">
                  <p:embed/>
                </p:oleObj>
              </mc:Choice>
              <mc:Fallback>
                <p:oleObj name="Equation" r:id="rId17" imgW="99017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5357813"/>
                        <a:ext cx="251618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836712"/>
            <a:ext cx="5456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9512" y="1556792"/>
                <a:ext cx="8784976" cy="3381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№ 569(г)</a:t>
                </a:r>
              </a:p>
              <a:p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г)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х+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х-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х=(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)х=(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12+27−16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)х=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х;</a:t>
                </a:r>
              </a:p>
              <a:p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Если х=1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13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, 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*1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13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=1;</a:t>
                </a:r>
              </a:p>
              <a:p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Если 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46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, 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х=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1∗1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4∗2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556792"/>
                <a:ext cx="8784976" cy="3381567"/>
              </a:xfrm>
              <a:prstGeom prst="rect">
                <a:avLst/>
              </a:prstGeom>
              <a:blipFill rotWithShape="1">
                <a:blip r:embed="rId2"/>
                <a:stretch>
                  <a:fillRect l="-2427" t="-3243" b="-1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72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9" y="500042"/>
            <a:ext cx="842968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Среди данных чисел найдите верные ответы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3" y="2428868"/>
            <a:ext cx="307183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Вариант  1</a:t>
            </a:r>
            <a:r>
              <a: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43504" y="2571744"/>
            <a:ext cx="350046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Вариант 2</a:t>
            </a: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14313" y="3357563"/>
            <a:ext cx="857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20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928688" y="3214688"/>
            <a:ext cx="3286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857250" y="3571875"/>
            <a:ext cx="395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3</a:t>
            </a:r>
          </a:p>
        </p:txBody>
      </p:sp>
      <p:sp>
        <p:nvSpPr>
          <p:cNvPr id="15368" name="TextBox 8"/>
          <p:cNvSpPr txBox="1">
            <a:spLocks noChangeArrowheads="1"/>
          </p:cNvSpPr>
          <p:nvPr/>
        </p:nvSpPr>
        <p:spPr bwMode="auto">
          <a:xfrm>
            <a:off x="500063" y="4357688"/>
            <a:ext cx="3762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15369" name="TextBox 9"/>
          <p:cNvSpPr txBox="1">
            <a:spLocks noChangeArrowheads="1"/>
          </p:cNvSpPr>
          <p:nvPr/>
        </p:nvSpPr>
        <p:spPr bwMode="auto">
          <a:xfrm>
            <a:off x="857250" y="4214813"/>
            <a:ext cx="428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4</a:t>
            </a:r>
          </a:p>
        </p:txBody>
      </p:sp>
      <p:sp>
        <p:nvSpPr>
          <p:cNvPr id="15370" name="TextBox 10"/>
          <p:cNvSpPr txBox="1">
            <a:spLocks noChangeArrowheads="1"/>
          </p:cNvSpPr>
          <p:nvPr/>
        </p:nvSpPr>
        <p:spPr bwMode="auto">
          <a:xfrm>
            <a:off x="857250" y="4643438"/>
            <a:ext cx="404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5</a:t>
            </a:r>
          </a:p>
        </p:txBody>
      </p:sp>
      <p:sp>
        <p:nvSpPr>
          <p:cNvPr id="15371" name="TextBox 11"/>
          <p:cNvSpPr txBox="1">
            <a:spLocks noChangeArrowheads="1"/>
          </p:cNvSpPr>
          <p:nvPr/>
        </p:nvSpPr>
        <p:spPr bwMode="auto">
          <a:xfrm>
            <a:off x="571500" y="5286375"/>
            <a:ext cx="577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18</a:t>
            </a:r>
          </a:p>
        </p:txBody>
      </p:sp>
      <p:sp>
        <p:nvSpPr>
          <p:cNvPr id="15372" name="TextBox 12"/>
          <p:cNvSpPr txBox="1">
            <a:spLocks noChangeArrowheads="1"/>
          </p:cNvSpPr>
          <p:nvPr/>
        </p:nvSpPr>
        <p:spPr bwMode="auto">
          <a:xfrm>
            <a:off x="571500" y="5643563"/>
            <a:ext cx="6429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19</a:t>
            </a:r>
          </a:p>
        </p:txBody>
      </p:sp>
      <p:sp>
        <p:nvSpPr>
          <p:cNvPr id="15373" name="TextBox 13"/>
          <p:cNvSpPr txBox="1">
            <a:spLocks noChangeArrowheads="1"/>
          </p:cNvSpPr>
          <p:nvPr/>
        </p:nvSpPr>
        <p:spPr bwMode="auto">
          <a:xfrm>
            <a:off x="1071563" y="5429250"/>
            <a:ext cx="40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а</a:t>
            </a:r>
          </a:p>
        </p:txBody>
      </p:sp>
      <p:sp>
        <p:nvSpPr>
          <p:cNvPr id="15374" name="TextBox 14"/>
          <p:cNvSpPr txBox="1">
            <a:spLocks noChangeArrowheads="1"/>
          </p:cNvSpPr>
          <p:nvPr/>
        </p:nvSpPr>
        <p:spPr bwMode="auto">
          <a:xfrm>
            <a:off x="1928813" y="3429000"/>
            <a:ext cx="3571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15375" name="TextBox 15"/>
          <p:cNvSpPr txBox="1">
            <a:spLocks noChangeArrowheads="1"/>
          </p:cNvSpPr>
          <p:nvPr/>
        </p:nvSpPr>
        <p:spPr bwMode="auto">
          <a:xfrm>
            <a:off x="2214563" y="3214688"/>
            <a:ext cx="4048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5</a:t>
            </a:r>
          </a:p>
        </p:txBody>
      </p:sp>
      <p:sp>
        <p:nvSpPr>
          <p:cNvPr id="15376" name="TextBox 16"/>
          <p:cNvSpPr txBox="1">
            <a:spLocks noChangeArrowheads="1"/>
          </p:cNvSpPr>
          <p:nvPr/>
        </p:nvSpPr>
        <p:spPr bwMode="auto">
          <a:xfrm>
            <a:off x="2214563" y="3643313"/>
            <a:ext cx="47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7</a:t>
            </a:r>
          </a:p>
        </p:txBody>
      </p:sp>
      <p:sp>
        <p:nvSpPr>
          <p:cNvPr id="15377" name="TextBox 17"/>
          <p:cNvSpPr txBox="1">
            <a:spLocks noChangeArrowheads="1"/>
          </p:cNvSpPr>
          <p:nvPr/>
        </p:nvSpPr>
        <p:spPr bwMode="auto">
          <a:xfrm>
            <a:off x="2571750" y="3429000"/>
            <a:ext cx="357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а</a:t>
            </a:r>
          </a:p>
        </p:txBody>
      </p:sp>
      <p:sp>
        <p:nvSpPr>
          <p:cNvPr id="15378" name="TextBox 18"/>
          <p:cNvSpPr txBox="1">
            <a:spLocks noChangeArrowheads="1"/>
          </p:cNvSpPr>
          <p:nvPr/>
        </p:nvSpPr>
        <p:spPr bwMode="auto">
          <a:xfrm flipH="1">
            <a:off x="1928813" y="4286250"/>
            <a:ext cx="6683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1</a:t>
            </a:r>
            <a:r>
              <a:rPr lang="ru-RU" sz="4800" u="sng">
                <a:solidFill>
                  <a:srgbClr val="00B0F0"/>
                </a:solidFill>
                <a:latin typeface="Constantia" pitchFamily="18" charset="0"/>
              </a:rPr>
              <a:t>2</a:t>
            </a:r>
          </a:p>
        </p:txBody>
      </p:sp>
      <p:sp>
        <p:nvSpPr>
          <p:cNvPr id="15379" name="TextBox 19"/>
          <p:cNvSpPr txBox="1">
            <a:spLocks noChangeArrowheads="1"/>
          </p:cNvSpPr>
          <p:nvPr/>
        </p:nvSpPr>
        <p:spPr bwMode="auto">
          <a:xfrm>
            <a:off x="2314575" y="4214813"/>
            <a:ext cx="400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15380" name="TextBox 20"/>
          <p:cNvSpPr txBox="1">
            <a:spLocks noChangeArrowheads="1"/>
          </p:cNvSpPr>
          <p:nvPr/>
        </p:nvSpPr>
        <p:spPr bwMode="auto">
          <a:xfrm>
            <a:off x="2286000" y="4572000"/>
            <a:ext cx="395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3</a:t>
            </a:r>
          </a:p>
        </p:txBody>
      </p:sp>
      <p:sp>
        <p:nvSpPr>
          <p:cNvPr id="15381" name="TextBox 21"/>
          <p:cNvSpPr txBox="1">
            <a:spLocks noChangeArrowheads="1"/>
          </p:cNvSpPr>
          <p:nvPr/>
        </p:nvSpPr>
        <p:spPr bwMode="auto">
          <a:xfrm>
            <a:off x="1857375" y="5429250"/>
            <a:ext cx="8572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17</a:t>
            </a:r>
          </a:p>
        </p:txBody>
      </p:sp>
      <p:sp>
        <p:nvSpPr>
          <p:cNvPr id="15382" name="TextBox 23"/>
          <p:cNvSpPr txBox="1">
            <a:spLocks noChangeArrowheads="1"/>
          </p:cNvSpPr>
          <p:nvPr/>
        </p:nvSpPr>
        <p:spPr bwMode="auto">
          <a:xfrm>
            <a:off x="5429250" y="3286125"/>
            <a:ext cx="4778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5</a:t>
            </a:r>
          </a:p>
        </p:txBody>
      </p:sp>
      <p:sp>
        <p:nvSpPr>
          <p:cNvPr id="15383" name="TextBox 24"/>
          <p:cNvSpPr txBox="1">
            <a:spLocks noChangeArrowheads="1"/>
          </p:cNvSpPr>
          <p:nvPr/>
        </p:nvSpPr>
        <p:spPr bwMode="auto">
          <a:xfrm>
            <a:off x="5929313" y="3286125"/>
            <a:ext cx="3286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15384" name="TextBox 25"/>
          <p:cNvSpPr txBox="1">
            <a:spLocks noChangeArrowheads="1"/>
          </p:cNvSpPr>
          <p:nvPr/>
        </p:nvSpPr>
        <p:spPr bwMode="auto">
          <a:xfrm>
            <a:off x="5857875" y="3571875"/>
            <a:ext cx="430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4</a:t>
            </a:r>
          </a:p>
        </p:txBody>
      </p:sp>
      <p:sp>
        <p:nvSpPr>
          <p:cNvPr id="15385" name="TextBox 26"/>
          <p:cNvSpPr txBox="1">
            <a:spLocks noChangeArrowheads="1"/>
          </p:cNvSpPr>
          <p:nvPr/>
        </p:nvSpPr>
        <p:spPr bwMode="auto">
          <a:xfrm>
            <a:off x="5357813" y="4500563"/>
            <a:ext cx="711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16</a:t>
            </a:r>
          </a:p>
        </p:txBody>
      </p:sp>
      <p:sp>
        <p:nvSpPr>
          <p:cNvPr id="15386" name="TextBox 27"/>
          <p:cNvSpPr txBox="1">
            <a:spLocks noChangeArrowheads="1"/>
          </p:cNvSpPr>
          <p:nvPr/>
        </p:nvSpPr>
        <p:spPr bwMode="auto">
          <a:xfrm>
            <a:off x="6000750" y="4357688"/>
            <a:ext cx="285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15387" name="TextBox 28"/>
          <p:cNvSpPr txBox="1">
            <a:spLocks noChangeArrowheads="1"/>
          </p:cNvSpPr>
          <p:nvPr/>
        </p:nvSpPr>
        <p:spPr bwMode="auto">
          <a:xfrm>
            <a:off x="6000750" y="4714875"/>
            <a:ext cx="395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3</a:t>
            </a:r>
          </a:p>
        </p:txBody>
      </p:sp>
      <p:sp>
        <p:nvSpPr>
          <p:cNvPr id="15388" name="TextBox 29"/>
          <p:cNvSpPr txBox="1">
            <a:spLocks noChangeArrowheads="1"/>
          </p:cNvSpPr>
          <p:nvPr/>
        </p:nvSpPr>
        <p:spPr bwMode="auto">
          <a:xfrm>
            <a:off x="5643563" y="5429250"/>
            <a:ext cx="4778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5</a:t>
            </a:r>
          </a:p>
        </p:txBody>
      </p:sp>
      <p:sp>
        <p:nvSpPr>
          <p:cNvPr id="15389" name="TextBox 30"/>
          <p:cNvSpPr txBox="1">
            <a:spLocks noChangeArrowheads="1"/>
          </p:cNvSpPr>
          <p:nvPr/>
        </p:nvSpPr>
        <p:spPr bwMode="auto">
          <a:xfrm flipH="1">
            <a:off x="7234238" y="5357813"/>
            <a:ext cx="9096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15</a:t>
            </a:r>
          </a:p>
        </p:txBody>
      </p:sp>
      <p:sp>
        <p:nvSpPr>
          <p:cNvPr id="15390" name="TextBox 31"/>
          <p:cNvSpPr txBox="1">
            <a:spLocks noChangeArrowheads="1"/>
          </p:cNvSpPr>
          <p:nvPr/>
        </p:nvSpPr>
        <p:spPr bwMode="auto">
          <a:xfrm>
            <a:off x="7429500" y="3286125"/>
            <a:ext cx="409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2</a:t>
            </a:r>
          </a:p>
        </p:txBody>
      </p:sp>
      <p:sp>
        <p:nvSpPr>
          <p:cNvPr id="15391" name="TextBox 32"/>
          <p:cNvSpPr txBox="1">
            <a:spLocks noChangeArrowheads="1"/>
          </p:cNvSpPr>
          <p:nvPr/>
        </p:nvSpPr>
        <p:spPr bwMode="auto">
          <a:xfrm>
            <a:off x="7429500" y="3643313"/>
            <a:ext cx="395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3</a:t>
            </a:r>
          </a:p>
        </p:txBody>
      </p:sp>
      <p:sp>
        <p:nvSpPr>
          <p:cNvPr id="15392" name="TextBox 33"/>
          <p:cNvSpPr txBox="1">
            <a:spLocks noChangeArrowheads="1"/>
          </p:cNvSpPr>
          <p:nvPr/>
        </p:nvSpPr>
        <p:spPr bwMode="auto">
          <a:xfrm>
            <a:off x="7786688" y="3429000"/>
            <a:ext cx="357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в</a:t>
            </a:r>
          </a:p>
        </p:txBody>
      </p:sp>
      <p:sp>
        <p:nvSpPr>
          <p:cNvPr id="15393" name="TextBox 34"/>
          <p:cNvSpPr txBox="1">
            <a:spLocks noChangeArrowheads="1"/>
          </p:cNvSpPr>
          <p:nvPr/>
        </p:nvSpPr>
        <p:spPr bwMode="auto">
          <a:xfrm>
            <a:off x="7286625" y="4572000"/>
            <a:ext cx="482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800">
                <a:solidFill>
                  <a:srgbClr val="00B0F0"/>
                </a:solidFill>
                <a:latin typeface="Constantia" pitchFamily="18" charset="0"/>
              </a:rPr>
              <a:t>2</a:t>
            </a:r>
          </a:p>
        </p:txBody>
      </p:sp>
      <p:sp>
        <p:nvSpPr>
          <p:cNvPr id="15394" name="TextBox 35"/>
          <p:cNvSpPr txBox="1">
            <a:spLocks noChangeArrowheads="1"/>
          </p:cNvSpPr>
          <p:nvPr/>
        </p:nvSpPr>
        <p:spPr bwMode="auto">
          <a:xfrm>
            <a:off x="7643813" y="4357688"/>
            <a:ext cx="571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u="sng">
                <a:solidFill>
                  <a:srgbClr val="00B0F0"/>
                </a:solidFill>
                <a:latin typeface="Constantia" pitchFamily="18" charset="0"/>
              </a:rPr>
              <a:t>3</a:t>
            </a:r>
          </a:p>
        </p:txBody>
      </p:sp>
      <p:sp>
        <p:nvSpPr>
          <p:cNvPr id="15395" name="TextBox 36"/>
          <p:cNvSpPr txBox="1">
            <a:spLocks noChangeArrowheads="1"/>
          </p:cNvSpPr>
          <p:nvPr/>
        </p:nvSpPr>
        <p:spPr bwMode="auto">
          <a:xfrm>
            <a:off x="7639050" y="4857750"/>
            <a:ext cx="36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00B0F0"/>
                </a:solidFill>
                <a:latin typeface="Constantia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043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071678"/>
            <a:ext cx="726581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Домашнее   задание: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10070" y="2967335"/>
            <a:ext cx="771595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№ </a:t>
            </a:r>
            <a:r>
              <a:rPr lang="en-US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568(</a:t>
            </a:r>
            <a:r>
              <a:rPr lang="ru-RU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е),572,576(б)558</a:t>
            </a:r>
            <a:endParaRPr lang="ru-RU" sz="54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261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 стрелкой 3"/>
          <p:cNvCxnSpPr/>
          <p:nvPr/>
        </p:nvCxnSpPr>
        <p:spPr>
          <a:xfrm flipV="1">
            <a:off x="1978365" y="1124744"/>
            <a:ext cx="0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978366" y="4221088"/>
            <a:ext cx="53299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835696" y="3789040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835696" y="3284984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835696" y="2780928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35696" y="2276872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835696" y="1772816"/>
            <a:ext cx="2873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endCxn id="81" idx="0"/>
          </p:cNvCxnSpPr>
          <p:nvPr/>
        </p:nvCxnSpPr>
        <p:spPr>
          <a:xfrm>
            <a:off x="2858617" y="4077072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82" idx="0"/>
          </p:cNvCxnSpPr>
          <p:nvPr/>
        </p:nvCxnSpPr>
        <p:spPr>
          <a:xfrm>
            <a:off x="3794720" y="4077072"/>
            <a:ext cx="1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658816" y="4077072"/>
            <a:ext cx="0" cy="3286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5594920" y="4077072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732240" y="4077072"/>
            <a:ext cx="0" cy="3286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596336" y="4221088"/>
            <a:ext cx="143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Этапы урока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2627784" y="4365104"/>
            <a:ext cx="461665" cy="12961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3563888" y="4365104"/>
            <a:ext cx="461665" cy="12961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4427984" y="4221088"/>
            <a:ext cx="461665" cy="1800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Работа в парах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5364088" y="3789040"/>
            <a:ext cx="461665" cy="27363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Решение уравнения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6660232" y="4241413"/>
            <a:ext cx="738664" cy="20679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1331640" y="1484784"/>
            <a:ext cx="236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9" name="TextBox 98"/>
          <p:cNvSpPr txBox="1"/>
          <p:nvPr/>
        </p:nvSpPr>
        <p:spPr>
          <a:xfrm>
            <a:off x="1331641" y="2060848"/>
            <a:ext cx="421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00" name="TextBox 99"/>
          <p:cNvSpPr txBox="1"/>
          <p:nvPr/>
        </p:nvSpPr>
        <p:spPr>
          <a:xfrm>
            <a:off x="1331640" y="2564904"/>
            <a:ext cx="26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01" name="TextBox 100"/>
          <p:cNvSpPr txBox="1"/>
          <p:nvPr/>
        </p:nvSpPr>
        <p:spPr>
          <a:xfrm>
            <a:off x="1331640" y="3042248"/>
            <a:ext cx="437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2" name="TextBox 101"/>
          <p:cNvSpPr txBox="1"/>
          <p:nvPr/>
        </p:nvSpPr>
        <p:spPr>
          <a:xfrm>
            <a:off x="1331640" y="3573016"/>
            <a:ext cx="52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1995629" y="575444"/>
            <a:ext cx="5600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Мое настроение на уроке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47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520" y="404664"/>
                <a:ext cx="8568952" cy="2809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№570</a:t>
                </a:r>
              </a:p>
              <a:p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(4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+4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)*3=8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*3=9*3=27(км)-прошел турист за эти 6 часов.</a:t>
                </a:r>
              </a:p>
              <a:p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Ответ: 27 км.</a:t>
                </a:r>
                <a:endParaRPr lang="ru-RU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4664"/>
                <a:ext cx="8568952" cy="2809487"/>
              </a:xfrm>
              <a:prstGeom prst="rect">
                <a:avLst/>
              </a:prstGeom>
              <a:blipFill rotWithShape="1">
                <a:blip r:embed="rId2"/>
                <a:stretch>
                  <a:fillRect l="-2489" t="-3905" b="-84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2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2493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№ 575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Голубого-0,3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Зеленого-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8*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0,3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=0,24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Черного-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m-(0,3m+0,24m)=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m-0,54m=0,46m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=5520, то 0,46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=0,46*5520=2539,2 м;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m=2200,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то 0,46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0,46*2200=10120 м.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Ответ: 2539,2 м и 10120 м.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765175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195513" y="260350"/>
            <a:ext cx="6553200" cy="1008063"/>
          </a:xfrm>
          <a:prstGeom prst="wedgeRoundRectCallout">
            <a:avLst>
              <a:gd name="adj1" fmla="val -61796"/>
              <a:gd name="adj2" fmla="val 117718"/>
              <a:gd name="adj3" fmla="val 16667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Разбейте данные числа на группы.</a:t>
            </a:r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5427663" y="1989138"/>
            <a:ext cx="3716337" cy="4583112"/>
          </a:xfrm>
          <a:custGeom>
            <a:avLst/>
            <a:gdLst/>
            <a:ahLst/>
            <a:cxnLst>
              <a:cxn ang="0">
                <a:pos x="789" y="67"/>
              </a:cxn>
              <a:cxn ang="0">
                <a:pos x="165" y="243"/>
              </a:cxn>
              <a:cxn ang="0">
                <a:pos x="5" y="851"/>
              </a:cxn>
              <a:cxn ang="0">
                <a:pos x="197" y="1763"/>
              </a:cxn>
              <a:cxn ang="0">
                <a:pos x="133" y="2387"/>
              </a:cxn>
              <a:cxn ang="0">
                <a:pos x="501" y="2803"/>
              </a:cxn>
              <a:cxn ang="0">
                <a:pos x="1349" y="2851"/>
              </a:cxn>
              <a:cxn ang="0">
                <a:pos x="1781" y="2859"/>
              </a:cxn>
              <a:cxn ang="0">
                <a:pos x="2053" y="2683"/>
              </a:cxn>
              <a:cxn ang="0">
                <a:pos x="2277" y="2259"/>
              </a:cxn>
              <a:cxn ang="0">
                <a:pos x="2261" y="1219"/>
              </a:cxn>
              <a:cxn ang="0">
                <a:pos x="1797" y="483"/>
              </a:cxn>
              <a:cxn ang="0">
                <a:pos x="1589" y="67"/>
              </a:cxn>
              <a:cxn ang="0">
                <a:pos x="789" y="67"/>
              </a:cxn>
            </a:cxnLst>
            <a:rect l="0" t="0" r="r" b="b"/>
            <a:pathLst>
              <a:path w="2341" h="2887">
                <a:moveTo>
                  <a:pt x="789" y="67"/>
                </a:moveTo>
                <a:cubicBezTo>
                  <a:pt x="552" y="96"/>
                  <a:pt x="296" y="112"/>
                  <a:pt x="165" y="243"/>
                </a:cubicBezTo>
                <a:cubicBezTo>
                  <a:pt x="34" y="374"/>
                  <a:pt x="0" y="598"/>
                  <a:pt x="5" y="851"/>
                </a:cubicBezTo>
                <a:cubicBezTo>
                  <a:pt x="10" y="1104"/>
                  <a:pt x="176" y="1507"/>
                  <a:pt x="197" y="1763"/>
                </a:cubicBezTo>
                <a:cubicBezTo>
                  <a:pt x="218" y="2019"/>
                  <a:pt x="82" y="2214"/>
                  <a:pt x="133" y="2387"/>
                </a:cubicBezTo>
                <a:cubicBezTo>
                  <a:pt x="184" y="2560"/>
                  <a:pt x="298" y="2726"/>
                  <a:pt x="501" y="2803"/>
                </a:cubicBezTo>
                <a:cubicBezTo>
                  <a:pt x="704" y="2880"/>
                  <a:pt x="1136" y="2842"/>
                  <a:pt x="1349" y="2851"/>
                </a:cubicBezTo>
                <a:cubicBezTo>
                  <a:pt x="1562" y="2860"/>
                  <a:pt x="1664" y="2887"/>
                  <a:pt x="1781" y="2859"/>
                </a:cubicBezTo>
                <a:cubicBezTo>
                  <a:pt x="1898" y="2831"/>
                  <a:pt x="1970" y="2783"/>
                  <a:pt x="2053" y="2683"/>
                </a:cubicBezTo>
                <a:cubicBezTo>
                  <a:pt x="2136" y="2583"/>
                  <a:pt x="2242" y="2503"/>
                  <a:pt x="2277" y="2259"/>
                </a:cubicBezTo>
                <a:cubicBezTo>
                  <a:pt x="2312" y="2015"/>
                  <a:pt x="2341" y="1515"/>
                  <a:pt x="2261" y="1219"/>
                </a:cubicBezTo>
                <a:cubicBezTo>
                  <a:pt x="2181" y="923"/>
                  <a:pt x="1909" y="675"/>
                  <a:pt x="1797" y="483"/>
                </a:cubicBezTo>
                <a:cubicBezTo>
                  <a:pt x="1685" y="291"/>
                  <a:pt x="1754" y="134"/>
                  <a:pt x="1589" y="67"/>
                </a:cubicBezTo>
                <a:cubicBezTo>
                  <a:pt x="1424" y="0"/>
                  <a:pt x="1026" y="38"/>
                  <a:pt x="789" y="67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6372225" y="1268413"/>
            <a:ext cx="982663" cy="947737"/>
          </a:xfrm>
          <a:custGeom>
            <a:avLst/>
            <a:gdLst/>
            <a:ahLst/>
            <a:cxnLst>
              <a:cxn ang="0">
                <a:pos x="459" y="557"/>
              </a:cxn>
              <a:cxn ang="0">
                <a:pos x="603" y="141"/>
              </a:cxn>
              <a:cxn ang="0">
                <a:pos x="555" y="93"/>
              </a:cxn>
              <a:cxn ang="0">
                <a:pos x="523" y="221"/>
              </a:cxn>
              <a:cxn ang="0">
                <a:pos x="475" y="29"/>
              </a:cxn>
              <a:cxn ang="0">
                <a:pos x="411" y="45"/>
              </a:cxn>
              <a:cxn ang="0">
                <a:pos x="347" y="141"/>
              </a:cxn>
              <a:cxn ang="0">
                <a:pos x="395" y="221"/>
              </a:cxn>
              <a:cxn ang="0">
                <a:pos x="443" y="381"/>
              </a:cxn>
              <a:cxn ang="0">
                <a:pos x="235" y="77"/>
              </a:cxn>
              <a:cxn ang="0">
                <a:pos x="27" y="77"/>
              </a:cxn>
              <a:cxn ang="0">
                <a:pos x="75" y="125"/>
              </a:cxn>
              <a:cxn ang="0">
                <a:pos x="139" y="253"/>
              </a:cxn>
              <a:cxn ang="0">
                <a:pos x="75" y="429"/>
              </a:cxn>
              <a:cxn ang="0">
                <a:pos x="219" y="573"/>
              </a:cxn>
              <a:cxn ang="0">
                <a:pos x="347" y="573"/>
              </a:cxn>
              <a:cxn ang="0">
                <a:pos x="475" y="573"/>
              </a:cxn>
              <a:cxn ang="0">
                <a:pos x="459" y="557"/>
              </a:cxn>
            </a:cxnLst>
            <a:rect l="0" t="0" r="r" b="b"/>
            <a:pathLst>
              <a:path w="619" h="597">
                <a:moveTo>
                  <a:pt x="459" y="557"/>
                </a:moveTo>
                <a:cubicBezTo>
                  <a:pt x="470" y="480"/>
                  <a:pt x="587" y="218"/>
                  <a:pt x="603" y="141"/>
                </a:cubicBezTo>
                <a:cubicBezTo>
                  <a:pt x="619" y="64"/>
                  <a:pt x="568" y="80"/>
                  <a:pt x="555" y="93"/>
                </a:cubicBezTo>
                <a:cubicBezTo>
                  <a:pt x="542" y="106"/>
                  <a:pt x="536" y="232"/>
                  <a:pt x="523" y="221"/>
                </a:cubicBezTo>
                <a:cubicBezTo>
                  <a:pt x="510" y="210"/>
                  <a:pt x="494" y="58"/>
                  <a:pt x="475" y="29"/>
                </a:cubicBezTo>
                <a:cubicBezTo>
                  <a:pt x="456" y="0"/>
                  <a:pt x="432" y="26"/>
                  <a:pt x="411" y="45"/>
                </a:cubicBezTo>
                <a:cubicBezTo>
                  <a:pt x="390" y="64"/>
                  <a:pt x="350" y="112"/>
                  <a:pt x="347" y="141"/>
                </a:cubicBezTo>
                <a:cubicBezTo>
                  <a:pt x="344" y="170"/>
                  <a:pt x="379" y="181"/>
                  <a:pt x="395" y="221"/>
                </a:cubicBezTo>
                <a:cubicBezTo>
                  <a:pt x="411" y="261"/>
                  <a:pt x="470" y="405"/>
                  <a:pt x="443" y="381"/>
                </a:cubicBezTo>
                <a:cubicBezTo>
                  <a:pt x="416" y="357"/>
                  <a:pt x="304" y="128"/>
                  <a:pt x="235" y="77"/>
                </a:cubicBezTo>
                <a:cubicBezTo>
                  <a:pt x="166" y="26"/>
                  <a:pt x="54" y="69"/>
                  <a:pt x="27" y="77"/>
                </a:cubicBezTo>
                <a:cubicBezTo>
                  <a:pt x="0" y="85"/>
                  <a:pt x="56" y="96"/>
                  <a:pt x="75" y="125"/>
                </a:cubicBezTo>
                <a:cubicBezTo>
                  <a:pt x="94" y="154"/>
                  <a:pt x="139" y="202"/>
                  <a:pt x="139" y="253"/>
                </a:cubicBezTo>
                <a:cubicBezTo>
                  <a:pt x="139" y="304"/>
                  <a:pt x="62" y="376"/>
                  <a:pt x="75" y="429"/>
                </a:cubicBezTo>
                <a:cubicBezTo>
                  <a:pt x="88" y="482"/>
                  <a:pt x="174" y="549"/>
                  <a:pt x="219" y="573"/>
                </a:cubicBezTo>
                <a:cubicBezTo>
                  <a:pt x="264" y="597"/>
                  <a:pt x="304" y="573"/>
                  <a:pt x="347" y="573"/>
                </a:cubicBezTo>
                <a:cubicBezTo>
                  <a:pt x="390" y="573"/>
                  <a:pt x="456" y="576"/>
                  <a:pt x="475" y="573"/>
                </a:cubicBezTo>
                <a:cubicBezTo>
                  <a:pt x="494" y="570"/>
                  <a:pt x="462" y="560"/>
                  <a:pt x="459" y="557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011863" y="2565400"/>
            <a:ext cx="819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0,5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451725" y="2565400"/>
            <a:ext cx="438150" cy="13112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</a:t>
            </a:r>
            <a:endParaRPr lang="ru-RU" sz="4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r>
              <a:rPr lang="ru-RU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</a:t>
            </a:r>
            <a:endParaRPr lang="ru-RU" sz="4000" b="1" u="sng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227763" y="4941888"/>
            <a:ext cx="819150" cy="13112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1  </a:t>
            </a:r>
            <a:endParaRPr lang="ru-RU" sz="4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r>
              <a:rPr lang="ru-RU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36</a:t>
            </a:r>
            <a:endParaRPr lang="ru-RU" sz="4000" b="1" u="sng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8101013" y="4437063"/>
            <a:ext cx="819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3,6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948488" y="4005263"/>
            <a:ext cx="1073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0,75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5940425" y="3573463"/>
          <a:ext cx="765175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Формула" r:id="rId4" imgW="241195" imgH="393529" progId="Equation.3">
                  <p:embed/>
                </p:oleObj>
              </mc:Choice>
              <mc:Fallback>
                <p:oleObj name="Формула" r:id="rId4" imgW="24119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3573463"/>
                        <a:ext cx="765175" cy="1255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7235825" y="4797425"/>
          <a:ext cx="758825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Формула" r:id="rId6" imgW="228501" imgH="393529" progId="Equation.3">
                  <p:embed/>
                </p:oleObj>
              </mc:Choice>
              <mc:Fallback>
                <p:oleObj name="Формула" r:id="rId6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4797425"/>
                        <a:ext cx="758825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8" name="WordArt 18"/>
          <p:cNvSpPr>
            <a:spLocks noChangeArrowheads="1" noChangeShapeType="1" noTextEdit="1"/>
          </p:cNvSpPr>
          <p:nvPr/>
        </p:nvSpPr>
        <p:spPr bwMode="auto">
          <a:xfrm>
            <a:off x="1835150" y="1844675"/>
            <a:ext cx="402907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Десятичные дроби:</a:t>
            </a:r>
          </a:p>
        </p:txBody>
      </p:sp>
      <p:sp>
        <p:nvSpPr>
          <p:cNvPr id="5139" name="WordArt 19"/>
          <p:cNvSpPr>
            <a:spLocks noChangeArrowheads="1" noChangeShapeType="1" noTextEdit="1"/>
          </p:cNvSpPr>
          <p:nvPr/>
        </p:nvSpPr>
        <p:spPr bwMode="auto">
          <a:xfrm>
            <a:off x="395288" y="3573463"/>
            <a:ext cx="432117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Обыкновенные дроби:</a:t>
            </a:r>
          </a:p>
        </p:txBody>
      </p:sp>
      <p:sp>
        <p:nvSpPr>
          <p:cNvPr id="5140" name="WordArt 20"/>
          <p:cNvSpPr>
            <a:spLocks noChangeArrowheads="1" noChangeShapeType="1" noTextEdit="1"/>
          </p:cNvSpPr>
          <p:nvPr/>
        </p:nvSpPr>
        <p:spPr bwMode="auto">
          <a:xfrm>
            <a:off x="395288" y="5229225"/>
            <a:ext cx="4248150" cy="369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Смешанные числа:</a:t>
            </a:r>
          </a:p>
        </p:txBody>
      </p:sp>
    </p:spTree>
    <p:extLst>
      <p:ext uri="{BB962C8B-B14F-4D97-AF65-F5344CB8AC3E}">
        <p14:creationId xmlns:p14="http://schemas.microsoft.com/office/powerpoint/2010/main" val="363064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-0.43854 -0.0092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5677 0.19954 " pathEditMode="relative" ptsTypes="AA">
                                      <p:cBhvr>
                                        <p:cTn id="41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6 L -0.56441 -0.1587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200" y="-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-0.53316 -0.2821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00" y="-1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-0.27917 -0.2192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7.40741E-7 L -0.55902 0.3044 " pathEditMode="relative" ptsTypes="AA">
                                      <p:cBhvr>
                                        <p:cTn id="61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0.45087 0.1259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6"/>
                  </p:tgtEl>
                </p:cond>
              </p:nextCondLst>
            </p:seq>
          </p:childTnLst>
        </p:cTn>
      </p:par>
    </p:tnLst>
    <p:bldLst>
      <p:bldP spid="5125" grpId="0" animBg="1"/>
      <p:bldP spid="5128" grpId="0"/>
      <p:bldP spid="5130" grpId="0"/>
      <p:bldP spid="5131" grpId="0"/>
      <p:bldP spid="5132" grpId="0"/>
      <p:bldP spid="5133" grpId="0"/>
      <p:bldP spid="5138" grpId="0" animBg="1"/>
      <p:bldP spid="5139" grpId="0" animBg="1"/>
      <p:bldP spid="51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908175" y="260350"/>
            <a:ext cx="5329238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Десятичные дроби: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476375" y="1989138"/>
            <a:ext cx="819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0,5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331913" y="3141663"/>
            <a:ext cx="1073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0,75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476375" y="4221163"/>
            <a:ext cx="819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3,6</a:t>
            </a:r>
          </a:p>
        </p:txBody>
      </p:sp>
      <p:pic>
        <p:nvPicPr>
          <p:cNvPr id="6152" name="Picture 8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0" y="427672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79388" y="5516563"/>
            <a:ext cx="6624637" cy="1152525"/>
          </a:xfrm>
          <a:prstGeom prst="wedgeRoundRectCallout">
            <a:avLst>
              <a:gd name="adj1" fmla="val 61120"/>
              <a:gd name="adj2" fmla="val -41185"/>
              <a:gd name="adj3" fmla="val 16667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Десятичные дроби запишите в виде обыкновенных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2411413" y="1773238"/>
          <a:ext cx="18732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Формула" r:id="rId4" imgW="596641" imgH="393529" progId="Equation.3">
                  <p:embed/>
                </p:oleObj>
              </mc:Choice>
              <mc:Fallback>
                <p:oleObj name="Формула" r:id="rId4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773238"/>
                        <a:ext cx="187325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2484438" y="2852738"/>
          <a:ext cx="2160587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Формула" r:id="rId6" imgW="672808" imgH="393529" progId="Equation.3">
                  <p:embed/>
                </p:oleObj>
              </mc:Choice>
              <mc:Fallback>
                <p:oleObj name="Формула" r:id="rId6" imgW="67280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852738"/>
                        <a:ext cx="2160587" cy="1246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2411413" y="4005263"/>
          <a:ext cx="2087562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Формула" r:id="rId8" imgW="660113" imgH="393529" progId="Equation.3">
                  <p:embed/>
                </p:oleObj>
              </mc:Choice>
              <mc:Fallback>
                <p:oleObj name="Формула" r:id="rId8" imgW="6601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005263"/>
                        <a:ext cx="2087562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51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/>
      <p:bldP spid="6150" grpId="0"/>
      <p:bldP spid="6151" grpId="0"/>
      <p:bldP spid="61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9552" y="476672"/>
                <a:ext cx="5182957" cy="2502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b="1" i="1" dirty="0" smtClean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Обыкновенные дроби:</a:t>
                </a:r>
              </a:p>
              <a:p>
                <a:endParaRPr lang="ru-RU" sz="4000" b="1" i="1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5400" b="0" i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0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  <m:r>
                      <a:rPr lang="ru-RU" sz="5400" b="0" i="0" smtClean="0">
                        <a:latin typeface="Cambria Math"/>
                        <a:cs typeface="Times New Roman" pitchFamily="18" charset="0"/>
                      </a:rPr>
                      <m:t>;  </m:t>
                    </m:r>
                    <m:f>
                      <m:fPr>
                        <m:ctrlPr>
                          <a:rPr lang="ru-RU" sz="5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5400" b="0" i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0" smtClean="0">
                            <a:latin typeface="Cambria Math"/>
                            <a:cs typeface="Times New Roman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6672"/>
                <a:ext cx="5182957" cy="2502032"/>
              </a:xfrm>
              <a:prstGeom prst="rect">
                <a:avLst/>
              </a:prstGeom>
              <a:blipFill rotWithShape="1">
                <a:blip r:embed="rId2"/>
                <a:stretch>
                  <a:fillRect l="-4235" t="-4380" r="-3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615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476375" y="260350"/>
            <a:ext cx="6119813" cy="944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Смешанные числа:</a:t>
            </a:r>
          </a:p>
        </p:txBody>
      </p:sp>
      <p:pic>
        <p:nvPicPr>
          <p:cNvPr id="7173" name="Picture 5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0" y="427672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79388" y="5157788"/>
            <a:ext cx="6624637" cy="1511300"/>
          </a:xfrm>
          <a:prstGeom prst="wedgeRoundRectCallout">
            <a:avLst>
              <a:gd name="adj1" fmla="val 61120"/>
              <a:gd name="adj2" fmla="val -19537"/>
              <a:gd name="adj3" fmla="val 16667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Смешанные числа запишите в виде суммы целой части и дробной части.</a:t>
            </a:r>
          </a:p>
        </p:txBody>
      </p:sp>
      <p:graphicFrame>
        <p:nvGraphicFramePr>
          <p:cNvPr id="7175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819275" y="1628775"/>
          <a:ext cx="992188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Формула" r:id="rId4" imgW="241195" imgH="393529" progId="Equation.3">
                  <p:embed/>
                </p:oleObj>
              </mc:Choice>
              <mc:Fallback>
                <p:oleObj name="Формула" r:id="rId4" imgW="24119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1628775"/>
                        <a:ext cx="992188" cy="161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1835150" y="3213100"/>
          <a:ext cx="949325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Формула" r:id="rId6" imgW="228501" imgH="393529" progId="Equation.3">
                  <p:embed/>
                </p:oleObj>
              </mc:Choice>
              <mc:Fallback>
                <p:oleObj name="Формула" r:id="rId6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213100"/>
                        <a:ext cx="949325" cy="163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3059113" y="1628775"/>
          <a:ext cx="1944687" cy="153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Формула" r:id="rId8" imgW="495085" imgH="393529" progId="Equation.3">
                  <p:embed/>
                </p:oleObj>
              </mc:Choice>
              <mc:Fallback>
                <p:oleObj name="Формула" r:id="rId8" imgW="49508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628775"/>
                        <a:ext cx="1944687" cy="153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3132138" y="3213100"/>
          <a:ext cx="1944687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Формула" r:id="rId10" imgW="482391" imgH="393529" progId="Equation.3">
                  <p:embed/>
                </p:oleObj>
              </mc:Choice>
              <mc:Fallback>
                <p:oleObj name="Формула" r:id="rId10" imgW="4823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213100"/>
                        <a:ext cx="1944687" cy="156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611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RCTR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765175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195513" y="260350"/>
            <a:ext cx="6553200" cy="1584325"/>
          </a:xfrm>
          <a:prstGeom prst="wedgeRoundRectCallout">
            <a:avLst>
              <a:gd name="adj1" fmla="val -61796"/>
              <a:gd name="adj2" fmla="val 56713"/>
              <a:gd name="adj3" fmla="val 16667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Какие свойства умножения записаны с помощью геометрических фигур?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763713" y="2205038"/>
            <a:ext cx="720725" cy="576262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3059113" y="2205038"/>
            <a:ext cx="647700" cy="6270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932363" y="2133600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/>
              <a:t>=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435600" y="2205038"/>
            <a:ext cx="647700" cy="6270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6443663" y="2133600"/>
            <a:ext cx="720725" cy="576263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2299" name="Picture 11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0" y="427672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79388" y="5157788"/>
            <a:ext cx="6624637" cy="1511300"/>
          </a:xfrm>
          <a:prstGeom prst="wedgeRoundRectCallout">
            <a:avLst>
              <a:gd name="adj1" fmla="val 61120"/>
              <a:gd name="adj2" fmla="val -19537"/>
              <a:gd name="adj3" fmla="val 16667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Запишите свойство алгебраическим способом с помощью букв.</a:t>
            </a:r>
          </a:p>
        </p:txBody>
      </p:sp>
      <p:sp>
        <p:nvSpPr>
          <p:cNvPr id="12301" name="WordArt 13"/>
          <p:cNvSpPr>
            <a:spLocks noChangeArrowheads="1" noChangeShapeType="1" noTextEdit="1"/>
          </p:cNvSpPr>
          <p:nvPr/>
        </p:nvSpPr>
        <p:spPr bwMode="auto">
          <a:xfrm>
            <a:off x="1763713" y="3171825"/>
            <a:ext cx="7129462" cy="833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a (b + c) = </a:t>
            </a:r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а</a:t>
            </a:r>
            <a:r>
              <a:rPr lang="en-US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 + ac</a:t>
            </a:r>
            <a:endParaRPr lang="ru-RU" sz="3600" b="1" i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019925" y="2060575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/>
              <a:t>+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779838" y="2133600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/>
              <a:t>+</a:t>
            </a:r>
          </a:p>
        </p:txBody>
      </p:sp>
      <p:sp>
        <p:nvSpPr>
          <p:cNvPr id="12304" name="AutoShape 16"/>
          <p:cNvSpPr>
            <a:spLocks noChangeArrowheads="1"/>
          </p:cNvSpPr>
          <p:nvPr/>
        </p:nvSpPr>
        <p:spPr bwMode="auto">
          <a:xfrm>
            <a:off x="2843213" y="2060575"/>
            <a:ext cx="215900" cy="914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284663" y="2060575"/>
            <a:ext cx="360362" cy="842963"/>
          </a:xfrm>
          <a:prstGeom prst="rect">
            <a:avLst/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7524750" y="1989138"/>
            <a:ext cx="360363" cy="842962"/>
          </a:xfrm>
          <a:prstGeom prst="rect">
            <a:avLst/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 rot="10800000">
            <a:off x="4716463" y="2060575"/>
            <a:ext cx="217487" cy="914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12" name="AutoShape 24"/>
          <p:cNvSpPr>
            <a:spLocks noChangeArrowheads="1"/>
          </p:cNvSpPr>
          <p:nvPr/>
        </p:nvSpPr>
        <p:spPr bwMode="auto">
          <a:xfrm>
            <a:off x="8243888" y="2133600"/>
            <a:ext cx="720725" cy="576263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13" name="AutoShape 25"/>
          <p:cNvSpPr>
            <a:spLocks noChangeArrowheads="1"/>
          </p:cNvSpPr>
          <p:nvPr/>
        </p:nvSpPr>
        <p:spPr bwMode="auto">
          <a:xfrm>
            <a:off x="323850" y="4652963"/>
            <a:ext cx="6624638" cy="1511300"/>
          </a:xfrm>
          <a:prstGeom prst="wedgeRoundRectCallout">
            <a:avLst>
              <a:gd name="adj1" fmla="val 59227"/>
              <a:gd name="adj2" fmla="val 17120"/>
              <a:gd name="adj3" fmla="val 16667"/>
            </a:avLst>
          </a:prstGeom>
          <a:solidFill>
            <a:srgbClr val="FFCCFF"/>
          </a:solidFill>
          <a:ln w="9525">
            <a:solidFill>
              <a:srgbClr val="FF99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А как можно применять распределительный закон для дробных чисел?</a:t>
            </a:r>
          </a:p>
        </p:txBody>
      </p:sp>
      <p:sp>
        <p:nvSpPr>
          <p:cNvPr id="12314" name="Oval 26"/>
          <p:cNvSpPr>
            <a:spLocks noChangeArrowheads="1"/>
          </p:cNvSpPr>
          <p:nvPr/>
        </p:nvSpPr>
        <p:spPr bwMode="auto">
          <a:xfrm>
            <a:off x="6227763" y="2349500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15" name="Oval 27"/>
          <p:cNvSpPr>
            <a:spLocks noChangeArrowheads="1"/>
          </p:cNvSpPr>
          <p:nvPr/>
        </p:nvSpPr>
        <p:spPr bwMode="auto">
          <a:xfrm>
            <a:off x="2555875" y="242093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16" name="Oval 28"/>
          <p:cNvSpPr>
            <a:spLocks noChangeArrowheads="1"/>
          </p:cNvSpPr>
          <p:nvPr/>
        </p:nvSpPr>
        <p:spPr bwMode="auto">
          <a:xfrm>
            <a:off x="8101013" y="2349500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61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1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1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4" grpId="0" animBg="1"/>
      <p:bldP spid="12295" grpId="0"/>
      <p:bldP spid="12296" grpId="0" animBg="1"/>
      <p:bldP spid="12298" grpId="0" animBg="1"/>
      <p:bldP spid="12300" grpId="0" animBg="1"/>
      <p:bldP spid="12300" grpId="1" animBg="1"/>
      <p:bldP spid="12301" grpId="0" animBg="1"/>
      <p:bldP spid="12302" grpId="0"/>
      <p:bldP spid="12303" grpId="0"/>
      <p:bldP spid="12304" grpId="0" animBg="1"/>
      <p:bldP spid="12305" grpId="0" animBg="1"/>
      <p:bldP spid="12306" grpId="0" animBg="1"/>
      <p:bldP spid="12307" grpId="0" animBg="1"/>
      <p:bldP spid="12312" grpId="0" animBg="1"/>
      <p:bldP spid="12313" grpId="0" animBg="1"/>
      <p:bldP spid="12313" grpId="1" animBg="1"/>
      <p:bldP spid="12314" grpId="0" animBg="1"/>
      <p:bldP spid="12315" grpId="0" animBg="1"/>
      <p:bldP spid="123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612</TotalTime>
  <Words>771</Words>
  <Application>Microsoft Office PowerPoint</Application>
  <PresentationFormat>Экран (4:3)</PresentationFormat>
  <Paragraphs>167</Paragraphs>
  <Slides>22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Трек</vt:lpstr>
      <vt:lpstr>Формула</vt:lpstr>
      <vt:lpstr>Equation</vt:lpstr>
      <vt:lpstr>Цель: закрепить умения в использовании распределительного свойства умножения при решении примеров, уравнений и задач; совершенствование навыков устного счета.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БУДь – быстрее,  умнее,  дружнее. (Работа  в  парах – по  рядам)</vt:lpstr>
      <vt:lpstr>Проверяем  результаты  вычислений.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№ 548.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Цели:</dc:title>
  <dc:creator>Азат</dc:creator>
  <cp:lastModifiedBy>Азат</cp:lastModifiedBy>
  <cp:revision>24</cp:revision>
  <dcterms:created xsi:type="dcterms:W3CDTF">2011-11-20T11:37:15Z</dcterms:created>
  <dcterms:modified xsi:type="dcterms:W3CDTF">2011-11-21T20:21:12Z</dcterms:modified>
</cp:coreProperties>
</file>