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  <p:sldMasterId id="2147483690" r:id="rId3"/>
    <p:sldMasterId id="2147483706" r:id="rId4"/>
    <p:sldMasterId id="2147483719" r:id="rId5"/>
    <p:sldMasterId id="2147483734" r:id="rId6"/>
  </p:sldMasterIdLst>
  <p:notesMasterIdLst>
    <p:notesMasterId r:id="rId33"/>
  </p:notesMasterIdLst>
  <p:sldIdLst>
    <p:sldId id="296" r:id="rId7"/>
    <p:sldId id="276" r:id="rId8"/>
    <p:sldId id="275" r:id="rId9"/>
    <p:sldId id="257" r:id="rId10"/>
    <p:sldId id="264" r:id="rId11"/>
    <p:sldId id="278" r:id="rId12"/>
    <p:sldId id="280" r:id="rId13"/>
    <p:sldId id="281" r:id="rId14"/>
    <p:sldId id="282" r:id="rId15"/>
    <p:sldId id="283" r:id="rId16"/>
    <p:sldId id="277" r:id="rId17"/>
    <p:sldId id="273" r:id="rId18"/>
    <p:sldId id="265" r:id="rId19"/>
    <p:sldId id="260" r:id="rId20"/>
    <p:sldId id="267" r:id="rId21"/>
    <p:sldId id="272" r:id="rId22"/>
    <p:sldId id="285" r:id="rId23"/>
    <p:sldId id="287" r:id="rId24"/>
    <p:sldId id="261" r:id="rId25"/>
    <p:sldId id="291" r:id="rId26"/>
    <p:sldId id="292" r:id="rId27"/>
    <p:sldId id="288" r:id="rId28"/>
    <p:sldId id="294" r:id="rId29"/>
    <p:sldId id="268" r:id="rId30"/>
    <p:sldId id="293" r:id="rId31"/>
    <p:sldId id="297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wmf"/><Relationship Id="rId1" Type="http://schemas.openxmlformats.org/officeDocument/2006/relationships/image" Target="../media/image26.jpeg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130162-7AE5-4AAE-954C-B7730CDDCADD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223246-6F34-4D4D-88DE-3AA2B5EB0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662296-5789-4740-971A-812187214CAA}" type="slidenum">
              <a:rPr lang="ru-RU" smtClean="0">
                <a:ea typeface="Lucida Sans Unicode" pitchFamily="34" charset="0"/>
                <a:cs typeface="Lucida Sans Unicode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64487-BDA5-4A0C-86D9-5FA07C69D4D5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D0EC4-1DAB-435B-BDAC-A71D68503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1FDE9-277B-471F-82F5-A34C94A4C35C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A95AF-5A05-4B4D-ADB1-E8B1811C7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-290513"/>
            <a:ext cx="2151063" cy="68421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-290513"/>
            <a:ext cx="6305550" cy="68421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F333B-97AD-4400-B5C8-B5F4CC34827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F13A8-45BB-41C4-8B53-01556C1CD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08513" y="1676400"/>
            <a:ext cx="4229100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08513" y="4189413"/>
            <a:ext cx="4229100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3F0F7-52F8-4C52-91A1-3B0CE0DF595C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83C0C-3590-4DD0-9D03-E7ACFD6F8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8513" y="1676400"/>
            <a:ext cx="4229100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B0E3D-4370-4880-AD84-F9C1E7DA5DF5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EB256-358A-4186-A914-DF4AD072D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4227513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08513" y="1676400"/>
            <a:ext cx="4229100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228600" y="4189413"/>
            <a:ext cx="4227513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08513" y="4189413"/>
            <a:ext cx="4229100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A422B-7514-4C50-9C1A-B2179A60C8CC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626D9-D4CA-4396-B6B3-B429534A0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E039F-4061-4AC2-882D-C14E66DA423C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202A-074B-487F-B9FE-B490EACE9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3A15D-6414-441A-9C19-C8E6EB549A70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179C3-031A-4475-A920-A311C6801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D70E5-6B34-4D51-8BAA-D588A4808B5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34299-06BF-4265-B91C-06B49FACBF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4B1BC-6FA2-409A-A04E-B6F23A8FCDC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3063-7BF7-4961-A7AB-09C1DF0C66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F75F2-1E38-4E68-98AB-278D2414357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2F478-E0EB-4BDE-80C0-7D0A66B73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B7EA5-5FE8-4D81-B3A2-F5A2CD681B2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ADA69-A61F-4EE9-8AF5-4497855B1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3BD96-8F69-4815-864D-F724D1D75252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3853A-77DC-4036-AA0A-D36D9BB41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02999-B2D8-4465-BCCE-5A55841442D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10BC1-4BE7-4347-A002-54E81B677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24BFA-F9A1-480C-A469-1A4B9E015934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124E7-9531-469D-BC8C-6F2C65348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8B58B-D806-4368-A38B-6577A28B482F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3E4C6-37B7-41AD-ABC1-B0557CE6D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5ACB7-67E7-4338-9B8A-F0989E4A6D2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A86B8-CF91-4D75-96C5-1792247A4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604963"/>
            <a:ext cx="2151063" cy="452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604963"/>
            <a:ext cx="6305550" cy="452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233AA-CBE4-4FA4-A6A5-396F09B8303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3F36A-43A7-43B3-A260-845B2D573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68713"/>
            <a:ext cx="8609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57E1E-B046-468C-A276-A963F964DE4C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E07CE-A48E-45B6-A835-3DEE87696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6FBD-0559-43AB-A479-0492026F973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5D04E-704D-40D0-B7A0-CA828C620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23882-7FF1-462A-BB76-14F7FDBAD6E4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D8D4-462F-409A-997D-354BCC0D5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1A491-7DBC-4BB1-93CE-1C53683562BE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C9651-7411-45B0-8D10-7D11B6131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0EFD4-B1D9-4B7D-BE3A-8930B81321E5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CAE27-F60A-450B-8EBA-4D0EEC4A9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8513" y="1676400"/>
            <a:ext cx="4229100" cy="4875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5497-E3BE-4A04-98AD-1DC39C05CAA4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6B047-E8AD-4BF6-8B84-7DE9A7D23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2FDE9-F0F6-48CB-B3EC-F650547B8D3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48E54-4D09-446A-9F6B-A0E22A038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3B208-96D5-40D5-A2F7-9D4DF629AED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51F85-B992-40F1-B9E9-46503CACA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82614-8E5D-4D94-BCC3-49D308008375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F8047-81F1-4F31-9AF0-E33AEC109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1CD9C-2EA8-4570-BDAE-C42F2692D32E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4B72F-7DD0-4A60-9677-186A6A853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324B7-2E2D-4763-BCEE-7B789C7B5C0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2FE6D-4A4D-4A2D-A48D-92F5FE818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D27DC-B9BC-4AA2-8ED1-6EA7B691A902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91A5F-B6EA-4E1C-81D1-1CADBF93A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-290513"/>
            <a:ext cx="2151063" cy="68421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-290513"/>
            <a:ext cx="6305550" cy="68421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40EE3-987F-4D8C-828E-A6F6B9BB367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C3DC6-9F03-4CD2-9797-CBD0BEE15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08513" y="1676400"/>
            <a:ext cx="4229100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08513" y="4189413"/>
            <a:ext cx="4229100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97591-1D41-4EB0-A36F-238598D0E8A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21D06-DAC7-41BA-A7BA-DA5D46B743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8513" y="1676400"/>
            <a:ext cx="4229100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E4303-6AA1-46BD-B6E5-B94A87BB0A94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44FA5-AC23-4B39-92AF-8BBE6554A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8513" y="1676400"/>
            <a:ext cx="4229100" cy="4875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62DEC-EBED-4B94-8D45-E8BBEFF7F944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11012-F7E9-46E5-A46E-F3BC19C35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4227513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08513" y="1676400"/>
            <a:ext cx="4229100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228600" y="4189413"/>
            <a:ext cx="4227513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08513" y="4189413"/>
            <a:ext cx="4229100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5B8D-CFD7-4ACE-820E-1FC2EDC4324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3DB94-0A93-40CF-A603-F65FC04A8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68713"/>
            <a:ext cx="8609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0B941-FCB2-4F05-9BF9-9AA51AF6B0E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C8FC0-11D9-450D-B52A-5051BFC46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A091E-43AB-469F-8DB0-01B985B78A0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1D888-6375-4D13-8DEC-F19826DA4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4C227-7C22-4A5D-89B9-10390D02D90D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7B9D8-8237-4596-8560-E778A11E7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1DDDA-096F-4B93-B753-501CC50DDF57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D8B5-F8E8-4E00-BB0E-02C3FCEF2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73974-21D9-4DB3-AB21-C91B17CA1A95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CA64F-C2F8-42ED-90A7-69FC781EC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42C9-F63C-42EF-BB63-AB2BC50B4DC3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E0A03-9AE5-4A1E-95DB-85ED53B34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A81E-347B-4A9A-807F-BC5779ABD1D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56C7C-EA30-43DE-875A-9BA597BA6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CDDEF-4B47-461B-ACDD-1ED8E0E48D33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16F4B-71C3-4395-9E3A-3C17AE149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7EA68-C472-4CE6-BD66-29BCF37ABD3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DB93-9EEB-404D-85D9-7F2369AA4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932BB-005A-48D5-82A0-C6F04EA92A7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84EB4-F97B-4B6D-99C6-390694C26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DF654-5EAA-477F-9BBA-B722212F0577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DCBBC-D5B1-4929-B6E5-2B3198FAA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1DE2F-7DB6-4A31-82CC-F240F22450C5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B3122-C103-4A67-B810-32CE91446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604963"/>
            <a:ext cx="2151063" cy="452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604963"/>
            <a:ext cx="6305550" cy="452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A9EA-8376-4974-BFF6-00116DBE5D9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BF9C9-AB76-4007-994A-3FAE91166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68713"/>
            <a:ext cx="8609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1434-4A37-41B6-880B-D5212B9CBE3F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DF3E1-4425-426A-96A6-1FF1061108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3BA3-321F-44A4-B1F1-E977D074DBD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A1420-88C2-44C1-A0FE-D8ECEF3FE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ED1E4-38D9-4F1B-8BBD-C66C2F1D26E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CE52-A06C-4F64-8E6F-81A08BA98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DBE2E-5FF6-4ADD-8ED5-69152C3D6FB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3E2D1-0093-4974-A501-956041969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8513" y="1676400"/>
            <a:ext cx="4229100" cy="4875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9215A-675F-44F4-92B8-C39BFBBF254D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667E-DC38-44B8-B11E-AF78EBF63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8FDA0-14AD-4B5D-B28F-4F9A4184F0D0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A346A-0319-4E93-A001-29105A240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11F8-DB1E-4121-9BF4-3DA3564CD19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82C41-F267-43D1-95CF-D1C3F49D2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49051-A565-4FED-9A5E-89E6FEDA806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3409-54BD-4A2C-A5EB-23DE40513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44FC4-9125-4FF1-A8C4-89E8BAF3663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D3305-CE8E-4CB4-AD8D-032575294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5DA04-71AE-4901-8EA7-9E1B395B45A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AAB37-1D8E-4E50-BFD6-0F1307800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5763-D9C9-44CC-87AA-5B82E072F58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EA3D5-F58C-41BF-91A6-D443F72DB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1E646-23FE-4BDD-B486-20CB72856AD7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3C56F-5F95-4CAC-831B-8A71149C0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-290513"/>
            <a:ext cx="2151063" cy="68421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-290513"/>
            <a:ext cx="6305550" cy="68421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7D216-AFEE-45D8-8A0E-F274E055B9A3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01627-CAD4-4044-A08F-C03DCD659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08513" y="1676400"/>
            <a:ext cx="4229100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08513" y="4189413"/>
            <a:ext cx="4229100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D4574-E691-4C36-B292-F5A1B1F47DF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37FF4-D7A0-4952-A3A7-236F0D57B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27513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8513" y="1676400"/>
            <a:ext cx="4229100" cy="4875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FEC97-1847-4CCE-B412-95D2A60D816E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B9901-38E8-4685-BF6C-0346E3251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371600" y="-290513"/>
            <a:ext cx="7466013" cy="2103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4227513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08513" y="1676400"/>
            <a:ext cx="4229100" cy="2360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228600" y="4189413"/>
            <a:ext cx="4227513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08513" y="4189413"/>
            <a:ext cx="4229100" cy="2362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CB71-A63E-4320-9555-6590F467A430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4A1D2-6ABE-44BA-A08C-EA89A9FB8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02A7B-55CB-459E-B0C0-B6605FDBADD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D4BF-650B-4DEF-A666-BC6A83393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E3AFF-2AFC-4F61-84D4-7B3B9D78546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59D5B-52E0-4EB6-B30F-A222FFC38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5C18-B479-4C1A-86C3-11DC1065FF20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FF035-4ED4-44BA-A2A9-97E514EFC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B4DC2-6548-4C3B-A8B6-49E14756DD5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54F2-4001-4AD3-B714-47C5A610A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9DFE0-3A80-43ED-9CE8-CEBB45694E8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960D4-F44D-497A-9CF4-526EBE9E9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C37B3-8BCF-4580-BB71-81DE315D8128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A363-B94B-4515-8E31-040E78D80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70B5B-0377-4DA4-AC66-DB39B0BBB602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0C17D-4975-42C9-B578-53A0BCFF3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A0BC3-FBE7-472B-B43A-9DBEC03BF36C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77692-BD62-47A8-B156-C391EB2D4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AB6E9-6126-4AF4-AA0E-FD170F43B4E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852F9-E2E9-4B54-A910-D88ECBC74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84E9F-E695-4E66-97EC-FDFAA0D6CBE4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2855B-28F5-49C3-8802-C81232B13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B6754-4666-40EC-9337-1379FC16BC2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F79D-2304-415A-BB3B-6637BC342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604963"/>
            <a:ext cx="2151063" cy="452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604963"/>
            <a:ext cx="6305550" cy="452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04CC9-4A8E-4F84-991A-9979B8998031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C18BB-7A9A-4840-B624-42F5497C5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68713"/>
            <a:ext cx="8609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5BB1C-F1BC-44EA-82F1-CF961A6A1A5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01B23-371D-40EF-996C-B9B9FD3C5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7A35B-3643-4F0A-9530-375D3DC319CF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D5275-B0A0-4059-8A6B-A2EE6DED2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355F-7386-4DA1-AD91-8F53593604F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5BD40-F865-477F-9D1F-815C14A8A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-290513"/>
            <a:ext cx="7466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09013" cy="487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416185A-B025-41DD-8F26-5F47CF67B196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516960-3519-473E-B065-32D85D2C6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668713"/>
            <a:ext cx="8609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A61DF3-8C8B-4BDC-9E3F-26503FD0CCA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C2B7B36-D73C-4614-93DA-BBDA98C7A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29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-290513"/>
            <a:ext cx="7466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09013" cy="487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2A6FCE-03E5-48B9-B7D8-EB88B0DC044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447DBAF-4B98-46AF-9F70-12A87506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668713"/>
            <a:ext cx="8609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BFD3D17-3678-40D4-9FAF-FD432067C1D9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C3C44C-4E9A-4C85-AFA5-6884B7CEF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34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-290513"/>
            <a:ext cx="7466013" cy="2103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09013" cy="487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483FC27-DD7F-4AA1-950E-7AAC561CAFEA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32CA5FA-0985-4622-B81F-225D0DB93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668713"/>
            <a:ext cx="8609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60D334-8DFB-4DFD-928A-E685A05913FB}" type="datetime1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CBB685-3752-4E77-B22D-8B4B9F444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39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59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0.xml"/><Relationship Id="rId1" Type="http://schemas.openxmlformats.org/officeDocument/2006/relationships/vmlDrawing" Target="../drawings/vmlDrawing5.vml"/><Relationship Id="rId6" Type="http://schemas.openxmlformats.org/officeDocument/2006/relationships/slide" Target="slide15.x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" Target="slide24.xml"/><Relationship Id="rId1" Type="http://schemas.openxmlformats.org/officeDocument/2006/relationships/slideLayout" Target="../slideLayouts/slideLayout6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0.xml"/><Relationship Id="rId1" Type="http://schemas.openxmlformats.org/officeDocument/2006/relationships/vmlDrawing" Target="../drawings/vmlDrawing7.vml"/><Relationship Id="rId6" Type="http://schemas.openxmlformats.org/officeDocument/2006/relationships/slide" Target="slide25.x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60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59.xml"/><Relationship Id="rId1" Type="http://schemas.openxmlformats.org/officeDocument/2006/relationships/vmlDrawing" Target="../drawings/vmlDrawing8.vml"/><Relationship Id="rId5" Type="http://schemas.openxmlformats.org/officeDocument/2006/relationships/slide" Target="slide19.xml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59.xml"/><Relationship Id="rId1" Type="http://schemas.openxmlformats.org/officeDocument/2006/relationships/vmlDrawing" Target="../drawings/vmlDrawing9.vml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0.xml"/><Relationship Id="rId1" Type="http://schemas.openxmlformats.org/officeDocument/2006/relationships/vmlDrawing" Target="../drawings/vmlDrawing10.vml"/><Relationship Id="rId5" Type="http://schemas.openxmlformats.org/officeDocument/2006/relationships/slide" Target="slide19.xml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6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6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357422" y="4429132"/>
            <a:ext cx="6200764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eaLnBrk="1" hangingPunct="1">
              <a:defRPr/>
            </a:pPr>
            <a:r>
              <a:rPr lang="ru-RU" sz="32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Урок разработан</a:t>
            </a:r>
            <a:br>
              <a:rPr lang="ru-RU" sz="32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</a:br>
            <a:r>
              <a:rPr lang="ru-RU" sz="32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 учителем математики </a:t>
            </a:r>
            <a:br>
              <a:rPr lang="ru-RU" sz="32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</a:br>
            <a:r>
              <a:rPr lang="ru-RU" sz="320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Ледневой</a:t>
            </a:r>
            <a:r>
              <a:rPr lang="ru-RU" sz="320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 Т.В.</a:t>
            </a:r>
            <a:endParaRPr lang="ru-RU" sz="320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00298" y="1500174"/>
            <a:ext cx="6400800" cy="1614502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«Решение задач на смеси и сплавы »</a:t>
            </a: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2500313" y="142875"/>
            <a:ext cx="6000750" cy="4619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ambria" pitchFamily="18" charset="0"/>
              </a:rPr>
              <a:t>МОУ СОШ №9 с углублённым изучением отдельных предметов г. Серпухова Московской области</a:t>
            </a:r>
            <a:endParaRPr lang="ru-RU" sz="1200" b="1"/>
          </a:p>
        </p:txBody>
      </p:sp>
      <p:pic>
        <p:nvPicPr>
          <p:cNvPr id="8" name="Рисунок 7" descr="видио 13.0-00-11.041.jpg"/>
          <p:cNvPicPr>
            <a:picLocks noChangeAspect="1"/>
          </p:cNvPicPr>
          <p:nvPr/>
        </p:nvPicPr>
        <p:blipFill>
          <a:blip r:embed="rId2" cstate="print">
            <a:lum contrast="-30000"/>
          </a:blip>
          <a:srcRect l="7324" r="16503"/>
          <a:stretch>
            <a:fillRect/>
          </a:stretch>
        </p:blipFill>
        <p:spPr>
          <a:xfrm>
            <a:off x="500034" y="2571744"/>
            <a:ext cx="3424557" cy="3371848"/>
          </a:xfrm>
          <a:prstGeom prst="roundRect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</a:ln>
        </p:spPr>
      </p:pic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2714625" y="6286500"/>
            <a:ext cx="3357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mbria" pitchFamily="18" charset="0"/>
              </a:rPr>
              <a:t>г. Серпухов 2010 год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915275" cy="1933576"/>
          </a:xfrm>
        </p:spPr>
        <p:txBody>
          <a:bodyPr/>
          <a:lstStyle/>
          <a:p>
            <a:pPr eaLnBrk="1" hangingPunct="1"/>
            <a:r>
              <a:rPr lang="ru-RU" sz="2000" smtClean="0"/>
              <a:t>Задача №1.  Имеется два сплава меди и свинца. Один сплав содержит 15% меди, а другой 65% меди. Сколько нужно взять каждого сплава, чтобы получилось 200г сплава, содержащего 30% меди?</a:t>
            </a:r>
          </a:p>
        </p:txBody>
      </p:sp>
      <p:grpSp>
        <p:nvGrpSpPr>
          <p:cNvPr id="3077" name="Группа 22"/>
          <p:cNvGrpSpPr>
            <a:grpSpLocks/>
          </p:cNvGrpSpPr>
          <p:nvPr/>
        </p:nvGrpSpPr>
        <p:grpSpPr bwMode="auto">
          <a:xfrm>
            <a:off x="214313" y="2714625"/>
            <a:ext cx="8501062" cy="1143000"/>
            <a:chOff x="214282" y="2643182"/>
            <a:chExt cx="8501122" cy="1143008"/>
          </a:xfrm>
        </p:grpSpPr>
        <p:sp>
          <p:nvSpPr>
            <p:cNvPr id="3096" name="Прямоугольник 13"/>
            <p:cNvSpPr>
              <a:spLocks noChangeArrowheads="1"/>
            </p:cNvSpPr>
            <p:nvPr/>
          </p:nvSpPr>
          <p:spPr bwMode="auto">
            <a:xfrm>
              <a:off x="214282" y="2643182"/>
              <a:ext cx="2428892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097" name="TextBox 14"/>
            <p:cNvSpPr txBox="1">
              <a:spLocks noChangeArrowheads="1"/>
            </p:cNvSpPr>
            <p:nvPr/>
          </p:nvSpPr>
          <p:spPr bwMode="auto">
            <a:xfrm>
              <a:off x="2714612" y="2857496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/>
                <a:t>+</a:t>
              </a:r>
            </a:p>
          </p:txBody>
        </p:sp>
        <p:sp>
          <p:nvSpPr>
            <p:cNvPr id="3098" name="Прямоугольник 15"/>
            <p:cNvSpPr>
              <a:spLocks noChangeArrowheads="1"/>
            </p:cNvSpPr>
            <p:nvPr/>
          </p:nvSpPr>
          <p:spPr bwMode="auto">
            <a:xfrm>
              <a:off x="3214678" y="2643182"/>
              <a:ext cx="2500330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099" name="TextBox 16"/>
            <p:cNvSpPr txBox="1">
              <a:spLocks noChangeArrowheads="1"/>
            </p:cNvSpPr>
            <p:nvPr/>
          </p:nvSpPr>
          <p:spPr bwMode="auto">
            <a:xfrm>
              <a:off x="5786446" y="2857496"/>
              <a:ext cx="6429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/>
                <a:t>=</a:t>
              </a:r>
            </a:p>
          </p:txBody>
        </p:sp>
        <p:sp>
          <p:nvSpPr>
            <p:cNvPr id="3100" name="Прямоугольник 17"/>
            <p:cNvSpPr>
              <a:spLocks noChangeArrowheads="1"/>
            </p:cNvSpPr>
            <p:nvPr/>
          </p:nvSpPr>
          <p:spPr bwMode="auto">
            <a:xfrm>
              <a:off x="6215074" y="2643182"/>
              <a:ext cx="2500330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3101" name="Прямая соединительная линия 19"/>
            <p:cNvCxnSpPr>
              <a:cxnSpLocks noChangeShapeType="1"/>
              <a:stCxn id="3096" idx="0"/>
              <a:endCxn id="3096" idx="2"/>
            </p:cNvCxnSpPr>
            <p:nvPr/>
          </p:nvCxnSpPr>
          <p:spPr bwMode="auto">
            <a:xfrm rot="16200000" flipH="1">
              <a:off x="857224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2" name="Прямая соединительная линия 20"/>
            <p:cNvCxnSpPr>
              <a:cxnSpLocks noChangeShapeType="1"/>
            </p:cNvCxnSpPr>
            <p:nvPr/>
          </p:nvCxnSpPr>
          <p:spPr bwMode="auto">
            <a:xfrm rot="16200000" flipH="1">
              <a:off x="3857620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103" name="Прямая соединительная линия 21"/>
            <p:cNvCxnSpPr>
              <a:cxnSpLocks noChangeShapeType="1"/>
            </p:cNvCxnSpPr>
            <p:nvPr/>
          </p:nvCxnSpPr>
          <p:spPr bwMode="auto">
            <a:xfrm rot="16200000" flipH="1">
              <a:off x="6858016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00188" y="221456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МЕДЬ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00563" y="221456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МЕДЬ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00938" y="220186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МЕДЬ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500188" y="2928938"/>
            <a:ext cx="1071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15%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72000" y="29289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65%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500938" y="2928938"/>
            <a:ext cx="1071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30%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86563" y="3857625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200 г.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429000" y="3857625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(200 – х) г.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00063" y="3857625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х г.</a:t>
            </a:r>
          </a:p>
        </p:txBody>
      </p:sp>
      <p:sp>
        <p:nvSpPr>
          <p:cNvPr id="30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1857" name="Object 1"/>
          <p:cNvGraphicFramePr>
            <a:graphicFrameLocks noChangeAspect="1"/>
          </p:cNvGraphicFramePr>
          <p:nvPr/>
        </p:nvGraphicFramePr>
        <p:xfrm>
          <a:off x="1571625" y="4572000"/>
          <a:ext cx="4846638" cy="601663"/>
        </p:xfrm>
        <a:graphic>
          <a:graphicData uri="http://schemas.openxmlformats.org/presentationml/2006/ole">
            <p:oleObj spid="_x0000_s3074" name="Формула" r:id="rId3" imgW="2094591" imgH="215806" progId="Equation.3">
              <p:embed/>
            </p:oleObj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42875" y="5143500"/>
            <a:ext cx="8786813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Решив это уравнение, получаем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х=140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 При этом значении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выражение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200-х=60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Это означает, что первого сплава надо взять140г, а второго-60г.</a:t>
            </a:r>
          </a:p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Ответ:140г. 60г.</a:t>
            </a:r>
          </a:p>
          <a:p>
            <a:endParaRPr lang="ru-RU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14313" y="2214563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СВИНЕЦ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286500" y="2214563"/>
            <a:ext cx="1214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СВИНЕЦ</a:t>
            </a:r>
          </a:p>
          <a:p>
            <a:endParaRPr lang="ru-RU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14688" y="2214563"/>
            <a:ext cx="1214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СВИНЕЦ</a:t>
            </a:r>
          </a:p>
          <a:p>
            <a:endParaRPr lang="ru-RU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85750" y="29162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85%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286125" y="29289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35%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286500" y="29289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70%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714625" y="4500563"/>
          <a:ext cx="4821238" cy="601662"/>
        </p:xfrm>
        <a:graphic>
          <a:graphicData uri="http://schemas.openxmlformats.org/presentationml/2006/ole">
            <p:oleObj spid="_x0000_s3075" name="Формула" r:id="rId4" imgW="2082600" imgH="215640" progId="Equation.3">
              <p:embed/>
            </p:oleObj>
          </a:graphicData>
        </a:graphic>
      </p:graphicFrame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2BDC9-6212-4E20-B11D-4269424D92C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21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9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Группа 18"/>
          <p:cNvGrpSpPr>
            <a:grpSpLocks/>
          </p:cNvGrpSpPr>
          <p:nvPr/>
        </p:nvGrpSpPr>
        <p:grpSpPr bwMode="auto">
          <a:xfrm>
            <a:off x="1571625" y="1643063"/>
            <a:ext cx="6286500" cy="1714500"/>
            <a:chOff x="857224" y="357166"/>
            <a:chExt cx="6286544" cy="171451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57224" y="928670"/>
              <a:ext cx="785819" cy="4286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072199" y="500042"/>
              <a:ext cx="1071569" cy="4286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 - c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714612" y="1643050"/>
              <a:ext cx="1428760" cy="4286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en-US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ru-RU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% (у</a:t>
              </a:r>
              <a:r>
                <a:rPr lang="ru-RU" sz="2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</a:t>
              </a:r>
              <a:r>
                <a:rPr lang="ru-RU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786051" y="357166"/>
              <a:ext cx="1428760" cy="57150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а% (х</a:t>
              </a:r>
              <a:r>
                <a:rPr lang="ru-RU" sz="2800" b="1" i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</a:t>
              </a:r>
              <a:r>
                <a:rPr lang="ru-RU" sz="28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072199" y="1357298"/>
              <a:ext cx="1071569" cy="4286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 - a</a:t>
              </a:r>
              <a:endPara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Прямая соединительная линия 8"/>
            <p:cNvCxnSpPr>
              <a:stCxn id="3" idx="3"/>
              <a:endCxn id="6" idx="1"/>
            </p:cNvCxnSpPr>
            <p:nvPr/>
          </p:nvCxnSpPr>
          <p:spPr>
            <a:xfrm flipV="1">
              <a:off x="1643043" y="642918"/>
              <a:ext cx="1143008" cy="5000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stCxn id="3" idx="3"/>
              <a:endCxn id="5" idx="1"/>
            </p:cNvCxnSpPr>
            <p:nvPr/>
          </p:nvCxnSpPr>
          <p:spPr>
            <a:xfrm>
              <a:off x="1643043" y="1142983"/>
              <a:ext cx="1071569" cy="7143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3"/>
              <a:endCxn id="4" idx="1"/>
            </p:cNvCxnSpPr>
            <p:nvPr/>
          </p:nvCxnSpPr>
          <p:spPr>
            <a:xfrm flipV="1">
              <a:off x="4143372" y="714355"/>
              <a:ext cx="1928827" cy="114300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3"/>
              <a:endCxn id="7" idx="1"/>
            </p:cNvCxnSpPr>
            <p:nvPr/>
          </p:nvCxnSpPr>
          <p:spPr>
            <a:xfrm>
              <a:off x="4214811" y="642918"/>
              <a:ext cx="1857388" cy="9286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1500" y="3214688"/>
            <a:ext cx="7929563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a, b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%- содержание вещества в исходных растворах</a:t>
            </a:r>
          </a:p>
          <a:p>
            <a:pPr algn="ctr"/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% -содержание вещества в искомом растворе</a:t>
            </a: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2" name="Заголовок 18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66013" cy="1357312"/>
          </a:xfrm>
        </p:spPr>
        <p:txBody>
          <a:bodyPr/>
          <a:lstStyle/>
          <a:p>
            <a:pPr algn="ctr" eaLnBrk="1" hangingPunct="1"/>
            <a:r>
              <a:rPr lang="ru-RU" sz="4000" smtClean="0">
                <a:solidFill>
                  <a:schemeClr val="bg1"/>
                </a:solidFill>
                <a:cs typeface="Times New Roman" pitchFamily="18" charset="0"/>
              </a:rPr>
              <a:t>Старинная схема решения подобных задач</a:t>
            </a:r>
            <a:r>
              <a:rPr lang="ru-RU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mtClean="0"/>
          </a:p>
        </p:txBody>
      </p:sp>
      <p:graphicFrame>
        <p:nvGraphicFramePr>
          <p:cNvPr id="35" name="Object 1"/>
          <p:cNvGraphicFramePr>
            <a:graphicFrameLocks noChangeAspect="1"/>
          </p:cNvGraphicFramePr>
          <p:nvPr/>
        </p:nvGraphicFramePr>
        <p:xfrm>
          <a:off x="3357563" y="5429250"/>
          <a:ext cx="1714500" cy="1084263"/>
        </p:xfrm>
        <a:graphic>
          <a:graphicData uri="http://schemas.openxmlformats.org/presentationml/2006/ole">
            <p:oleObj spid="_x0000_s4098" name="Формула" r:id="rId3" imgW="634680" imgH="419040" progId="Equation.3">
              <p:embed/>
            </p:oleObj>
          </a:graphicData>
        </a:graphic>
      </p:graphicFrame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3316B-B9BC-4383-89E0-FE1B8B1587D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2"/>
          <p:cNvSpPr txBox="1">
            <a:spLocks noChangeArrowheads="1"/>
          </p:cNvSpPr>
          <p:nvPr/>
        </p:nvSpPr>
        <p:spPr bwMode="auto">
          <a:xfrm>
            <a:off x="1428750" y="0"/>
            <a:ext cx="77152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D2D2F4"/>
                </a:solidFill>
              </a:rPr>
              <a:t>Задача №1. Имеется два сплава меди и свинца. Один сплав содержит 15% меди, а другой 65% меди. Сколько нужно взять каждого сплава, чтобы получилось 200г сплава, содержащего 30% меди?</a:t>
            </a:r>
          </a:p>
          <a:p>
            <a:r>
              <a:rPr lang="ru-RU" sz="2000" b="1">
                <a:solidFill>
                  <a:srgbClr val="D2D2F4"/>
                </a:solidFill>
              </a:rPr>
              <a:t> 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285750" y="1643063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конечного раствора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2357438" y="1643063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исходных растворов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759450" y="1643063"/>
            <a:ext cx="3384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Доли  исходных растворов в конечном растворе</a:t>
            </a:r>
          </a:p>
        </p:txBody>
      </p:sp>
      <p:cxnSp>
        <p:nvCxnSpPr>
          <p:cNvPr id="5129" name="AutoShape 7"/>
          <p:cNvCxnSpPr>
            <a:cxnSpLocks noChangeShapeType="1"/>
          </p:cNvCxnSpPr>
          <p:nvPr/>
        </p:nvCxnSpPr>
        <p:spPr bwMode="auto">
          <a:xfrm flipV="1">
            <a:off x="1071563" y="3071813"/>
            <a:ext cx="1871662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5130" name="Line 8"/>
          <p:cNvSpPr>
            <a:spLocks noChangeShapeType="1"/>
          </p:cNvSpPr>
          <p:nvPr/>
        </p:nvSpPr>
        <p:spPr bwMode="auto">
          <a:xfrm>
            <a:off x="1071563" y="3714750"/>
            <a:ext cx="1871662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 flipV="1">
            <a:off x="2957513" y="3100388"/>
            <a:ext cx="38528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2" name="Line 10"/>
          <p:cNvSpPr>
            <a:spLocks noChangeShapeType="1"/>
          </p:cNvSpPr>
          <p:nvPr/>
        </p:nvSpPr>
        <p:spPr bwMode="auto">
          <a:xfrm>
            <a:off x="2928938" y="3071813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57188" y="3429000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30%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071688" y="2643188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15% (х г)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714500" y="4500563"/>
            <a:ext cx="235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65% ( 200-х) г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 rot="-1141404">
            <a:off x="4746625" y="3213100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65-30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 rot="1042278">
            <a:off x="5105400" y="4090988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30-15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858000" y="2786063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35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929438" y="4286250"/>
            <a:ext cx="1871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15</a:t>
            </a:r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198438" y="5143500"/>
          <a:ext cx="2209800" cy="965200"/>
        </p:xfrm>
        <a:graphic>
          <a:graphicData uri="http://schemas.openxmlformats.org/presentationml/2006/ole">
            <p:oleObj spid="_x0000_s5122" name="Формула" r:id="rId3" imgW="901440" imgH="393480" progId="Equation.3">
              <p:embed/>
            </p:oleObj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-19050" y="6183313"/>
          <a:ext cx="2428875" cy="500062"/>
        </p:xfrm>
        <a:graphic>
          <a:graphicData uri="http://schemas.openxmlformats.org/presentationml/2006/ole">
            <p:oleObj spid="_x0000_s5123" name="Формула" r:id="rId4" imgW="990360" imgH="203040" progId="Equation.3">
              <p:embed/>
            </p:oleObj>
          </a:graphicData>
        </a:graphic>
      </p:graphicFrame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2571750" y="6215063"/>
          <a:ext cx="1214438" cy="436562"/>
        </p:xfrm>
        <a:graphic>
          <a:graphicData uri="http://schemas.openxmlformats.org/presentationml/2006/ole">
            <p:oleObj spid="_x0000_s5124" name="Формула" r:id="rId5" imgW="495000" imgH="177480" progId="Equation.3">
              <p:embed/>
            </p:oleObj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786188" y="5072063"/>
            <a:ext cx="535781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omic Sans MS" pitchFamily="66" charset="0"/>
              </a:rPr>
              <a:t>Значит 140 г – масса первого сплава, тогда 200 – 140 = 60 (г) – масса второго сплава. </a:t>
            </a:r>
          </a:p>
          <a:p>
            <a:r>
              <a:rPr lang="ru-RU" sz="2000">
                <a:latin typeface="Comic Sans MS" pitchFamily="66" charset="0"/>
              </a:rPr>
              <a:t>Ответ: 140 г и 60 г.</a:t>
            </a:r>
          </a:p>
          <a:p>
            <a:r>
              <a:rPr lang="ru-RU"/>
              <a:t> </a:t>
            </a:r>
          </a:p>
          <a:p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EBE3CE-55DB-4826-B7D8-6558A331358E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142" name="Управляющая кнопка: настраиваемая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500688" y="6357938"/>
            <a:ext cx="1428750" cy="357187"/>
          </a:xfrm>
          <a:prstGeom prst="actionButtonBlank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b="1">
                <a:solidFill>
                  <a:schemeClr val="bg1"/>
                </a:solidFill>
                <a:latin typeface="Times New Roman" pitchFamily="18" charset="0"/>
              </a:rPr>
              <a:t>теория</a:t>
            </a:r>
          </a:p>
        </p:txBody>
      </p:sp>
      <p:sp>
        <p:nvSpPr>
          <p:cNvPr id="5143" name="Управляющая кнопка: далее 2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29500" y="6357938"/>
            <a:ext cx="857250" cy="357187"/>
          </a:xfrm>
          <a:prstGeom prst="actionButtonForwardNex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  <p:bldP spid="9230" grpId="0"/>
      <p:bldP spid="9231" grpId="0"/>
      <p:bldP spid="9232" grpId="0"/>
      <p:bldP spid="9233" grpId="0"/>
      <p:bldP spid="9236" grpId="0"/>
      <p:bldP spid="9237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>
                <a:solidFill>
                  <a:schemeClr val="bg1"/>
                </a:solidFill>
                <a:latin typeface="Comic Sans MS" pitchFamily="66" charset="0"/>
              </a:rPr>
              <a:t>Теоретическое обоснование метода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7188" y="1714500"/>
            <a:ext cx="3929062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FF0000"/>
                </a:solidFill>
              </a:rPr>
              <a:t>М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/>
              <a:t> – масса первого раствора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/>
              <a:t> концентрация первого раствора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М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/>
              <a:t> – масса второго раствора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 b="1" i="1"/>
              <a:t> </a:t>
            </a:r>
            <a:r>
              <a:rPr lang="ru-RU"/>
              <a:t>концентрация второго раствора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М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 b="1" i="1">
                <a:solidFill>
                  <a:srgbClr val="FF0000"/>
                </a:solidFill>
              </a:rPr>
              <a:t>+ М</a:t>
            </a:r>
            <a:r>
              <a:rPr lang="ru-RU" b="1" i="1" baseline="-25000">
                <a:solidFill>
                  <a:srgbClr val="FF0000"/>
                </a:solidFill>
              </a:rPr>
              <a:t>2</a:t>
            </a:r>
            <a:r>
              <a:rPr lang="ru-RU"/>
              <a:t> – масса конечного раствора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3</a:t>
            </a:r>
            <a:r>
              <a:rPr lang="ru-RU" sz="2000">
                <a:solidFill>
                  <a:srgbClr val="FF0000"/>
                </a:solidFill>
              </a:rPr>
              <a:t> </a:t>
            </a:r>
            <a:r>
              <a:rPr lang="ru-RU"/>
              <a:t>- концентрация конечного раствора</a:t>
            </a:r>
          </a:p>
          <a:p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 b="1" i="1">
                <a:solidFill>
                  <a:srgbClr val="FF0000"/>
                </a:solidFill>
              </a:rPr>
              <a:t> &lt;α</a:t>
            </a:r>
            <a:r>
              <a:rPr lang="ru-RU" sz="2000" b="1" i="1" baseline="-25000">
                <a:solidFill>
                  <a:srgbClr val="FF0000"/>
                </a:solidFill>
              </a:rPr>
              <a:t>3</a:t>
            </a:r>
            <a:r>
              <a:rPr lang="ru-RU" sz="2000" b="1" i="1">
                <a:solidFill>
                  <a:srgbClr val="FF0000"/>
                </a:solidFill>
              </a:rPr>
              <a:t> &lt;α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endParaRPr lang="ru-RU" sz="2000">
              <a:solidFill>
                <a:srgbClr val="FF0000"/>
              </a:solidFill>
            </a:endParaRPr>
          </a:p>
          <a:p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86313" y="1714500"/>
            <a:ext cx="3714750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FF0000"/>
                </a:solidFill>
              </a:rPr>
              <a:t>m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>
                <a:solidFill>
                  <a:srgbClr val="FF0000"/>
                </a:solidFill>
              </a:rPr>
              <a:t> = </a:t>
            </a:r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 b="1" i="1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000">
                <a:solidFill>
                  <a:srgbClr val="FF0000"/>
                </a:solidFill>
              </a:rPr>
              <a:t> </a:t>
            </a:r>
            <a:r>
              <a:rPr lang="ru-RU" sz="2000" b="1" i="1">
                <a:solidFill>
                  <a:srgbClr val="FF0000"/>
                </a:solidFill>
              </a:rPr>
              <a:t>М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>
                <a:solidFill>
                  <a:srgbClr val="FF0000"/>
                </a:solidFill>
              </a:rPr>
              <a:t>  </a:t>
            </a:r>
            <a:r>
              <a:rPr lang="ru-RU"/>
              <a:t>– масса основного вещества в первом растворе </a:t>
            </a:r>
          </a:p>
          <a:p>
            <a:r>
              <a:rPr lang="en-US" sz="2000" b="1" i="1">
                <a:solidFill>
                  <a:srgbClr val="FF0000"/>
                </a:solidFill>
              </a:rPr>
              <a:t>m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 sz="2000">
                <a:solidFill>
                  <a:srgbClr val="FF0000"/>
                </a:solidFill>
              </a:rPr>
              <a:t> = </a:t>
            </a:r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 sz="2000" b="1" i="1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000">
                <a:solidFill>
                  <a:srgbClr val="FF0000"/>
                </a:solidFill>
              </a:rPr>
              <a:t> </a:t>
            </a:r>
            <a:r>
              <a:rPr lang="ru-RU" sz="2000" b="1" i="1">
                <a:solidFill>
                  <a:srgbClr val="FF0000"/>
                </a:solidFill>
              </a:rPr>
              <a:t>М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 sz="2000">
                <a:solidFill>
                  <a:srgbClr val="FF0000"/>
                </a:solidFill>
              </a:rPr>
              <a:t>  </a:t>
            </a:r>
            <a:r>
              <a:rPr lang="ru-RU"/>
              <a:t>– масса основного вещества во втором растворе </a:t>
            </a:r>
          </a:p>
          <a:p>
            <a:r>
              <a:rPr lang="en-US" sz="2000" b="1" i="1">
                <a:solidFill>
                  <a:srgbClr val="FF0000"/>
                </a:solidFill>
              </a:rPr>
              <a:t>m</a:t>
            </a:r>
            <a:r>
              <a:rPr lang="ru-RU" sz="2000" b="1" i="1" baseline="-25000">
                <a:solidFill>
                  <a:srgbClr val="FF0000"/>
                </a:solidFill>
              </a:rPr>
              <a:t>3</a:t>
            </a:r>
            <a:r>
              <a:rPr lang="ru-RU" sz="2000">
                <a:solidFill>
                  <a:srgbClr val="FF0000"/>
                </a:solidFill>
              </a:rPr>
              <a:t> = </a:t>
            </a:r>
            <a:r>
              <a:rPr lang="ru-RU" sz="2000" b="1" i="1">
                <a:solidFill>
                  <a:srgbClr val="FF0000"/>
                </a:solidFill>
              </a:rPr>
              <a:t>α</a:t>
            </a:r>
            <a:r>
              <a:rPr lang="ru-RU" sz="2000" b="1" i="1" baseline="-25000">
                <a:solidFill>
                  <a:srgbClr val="FF0000"/>
                </a:solidFill>
              </a:rPr>
              <a:t>3</a:t>
            </a:r>
            <a:r>
              <a:rPr lang="ru-RU" sz="2000" b="1" i="1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000">
                <a:solidFill>
                  <a:srgbClr val="FF0000"/>
                </a:solidFill>
              </a:rPr>
              <a:t> (</a:t>
            </a:r>
            <a:r>
              <a:rPr lang="ru-RU" sz="2000" b="1" i="1">
                <a:solidFill>
                  <a:srgbClr val="FF0000"/>
                </a:solidFill>
              </a:rPr>
              <a:t>М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 b="1" i="1">
                <a:solidFill>
                  <a:srgbClr val="FF0000"/>
                </a:solidFill>
              </a:rPr>
              <a:t>+М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 sz="2000">
                <a:solidFill>
                  <a:srgbClr val="FF0000"/>
                </a:solidFill>
              </a:rPr>
              <a:t>) </a:t>
            </a:r>
            <a:r>
              <a:rPr lang="ru-RU"/>
              <a:t>– масса основного вещества в конечном растворе </a:t>
            </a:r>
          </a:p>
          <a:p>
            <a:r>
              <a:rPr lang="ru-RU"/>
              <a:t>с другой стороны </a:t>
            </a:r>
            <a:r>
              <a:rPr lang="en-US" sz="2000" b="1" i="1">
                <a:solidFill>
                  <a:srgbClr val="FF0000"/>
                </a:solidFill>
              </a:rPr>
              <a:t>m</a:t>
            </a:r>
            <a:r>
              <a:rPr lang="ru-RU" sz="2000" b="1" i="1" baseline="-25000">
                <a:solidFill>
                  <a:srgbClr val="FF0000"/>
                </a:solidFill>
              </a:rPr>
              <a:t>3</a:t>
            </a:r>
            <a:r>
              <a:rPr lang="ru-RU" sz="2000">
                <a:solidFill>
                  <a:srgbClr val="FF0000"/>
                </a:solidFill>
              </a:rPr>
              <a:t> =</a:t>
            </a:r>
            <a:r>
              <a:rPr lang="ru-RU" sz="2000" b="1" i="1">
                <a:solidFill>
                  <a:srgbClr val="FF0000"/>
                </a:solidFill>
              </a:rPr>
              <a:t> </a:t>
            </a:r>
            <a:r>
              <a:rPr lang="en-US" sz="2000" b="1" i="1">
                <a:solidFill>
                  <a:srgbClr val="FF0000"/>
                </a:solidFill>
              </a:rPr>
              <a:t>m</a:t>
            </a:r>
            <a:r>
              <a:rPr lang="ru-RU" sz="2000" b="1" i="1" baseline="-25000">
                <a:solidFill>
                  <a:srgbClr val="FF0000"/>
                </a:solidFill>
              </a:rPr>
              <a:t>1</a:t>
            </a:r>
            <a:r>
              <a:rPr lang="ru-RU" sz="2000" b="1" i="1">
                <a:solidFill>
                  <a:srgbClr val="FF0000"/>
                </a:solidFill>
              </a:rPr>
              <a:t>+ </a:t>
            </a:r>
            <a:r>
              <a:rPr lang="en-US" sz="2000" b="1" i="1">
                <a:solidFill>
                  <a:srgbClr val="FF0000"/>
                </a:solidFill>
              </a:rPr>
              <a:t>m</a:t>
            </a:r>
            <a:r>
              <a:rPr lang="ru-RU" sz="2000" b="1" i="1" baseline="-25000">
                <a:solidFill>
                  <a:srgbClr val="FF0000"/>
                </a:solidFill>
              </a:rPr>
              <a:t>2</a:t>
            </a:r>
            <a:r>
              <a:rPr lang="ru-RU" b="1" i="1" baseline="-25000"/>
              <a:t>,</a:t>
            </a:r>
            <a:r>
              <a:rPr lang="ru-RU"/>
              <a:t> получаем</a:t>
            </a:r>
          </a:p>
          <a:p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57313" y="4429125"/>
            <a:ext cx="6500812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/>
              <a:t>α</a:t>
            </a:r>
            <a:r>
              <a:rPr lang="ru-RU" sz="2800" b="1" i="1" baseline="-25000"/>
              <a:t>3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(</a:t>
            </a:r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 b="1" i="1"/>
              <a:t>+М</a:t>
            </a:r>
            <a:r>
              <a:rPr lang="ru-RU" sz="2800" b="1" i="1" baseline="-25000"/>
              <a:t>2</a:t>
            </a:r>
            <a:r>
              <a:rPr lang="ru-RU" sz="2800"/>
              <a:t>) </a:t>
            </a:r>
            <a:r>
              <a:rPr lang="ru-RU" sz="2800" b="1"/>
              <a:t>=</a:t>
            </a:r>
            <a:r>
              <a:rPr lang="ru-RU" sz="2800" b="1" i="1"/>
              <a:t> α</a:t>
            </a:r>
            <a:r>
              <a:rPr lang="ru-RU" sz="2800" b="1" i="1" baseline="-25000"/>
              <a:t>1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/>
              <a:t>  </a:t>
            </a:r>
            <a:r>
              <a:rPr lang="ru-RU" sz="2800" b="1"/>
              <a:t>+</a:t>
            </a:r>
            <a:r>
              <a:rPr lang="ru-RU" sz="2800" b="1" i="1"/>
              <a:t> α</a:t>
            </a:r>
            <a:r>
              <a:rPr lang="ru-RU" sz="2800" b="1" i="1" baseline="-25000"/>
              <a:t>2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2</a:t>
            </a:r>
            <a:r>
              <a:rPr lang="ru-RU" sz="2800" b="1" i="1"/>
              <a:t>;</a:t>
            </a:r>
            <a:endParaRPr lang="ru-RU" sz="2800"/>
          </a:p>
          <a:p>
            <a:r>
              <a:rPr lang="ru-RU" sz="2800" b="1" i="1"/>
              <a:t>α</a:t>
            </a:r>
            <a:r>
              <a:rPr lang="ru-RU" sz="2800" b="1" i="1" baseline="-25000"/>
              <a:t>3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/>
              <a:t>  </a:t>
            </a:r>
            <a:r>
              <a:rPr lang="ru-RU" sz="2800" b="1"/>
              <a:t>+</a:t>
            </a:r>
            <a:r>
              <a:rPr lang="ru-RU" sz="2800" b="1" i="1"/>
              <a:t> α</a:t>
            </a:r>
            <a:r>
              <a:rPr lang="ru-RU" sz="2800" b="1" i="1" baseline="-25000"/>
              <a:t>3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2 </a:t>
            </a:r>
            <a:r>
              <a:rPr lang="ru-RU" sz="2800" b="1"/>
              <a:t>=</a:t>
            </a:r>
            <a:r>
              <a:rPr lang="ru-RU" sz="2800" b="1" i="1"/>
              <a:t> α</a:t>
            </a:r>
            <a:r>
              <a:rPr lang="ru-RU" sz="2800" b="1" i="1" baseline="-25000"/>
              <a:t>1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/>
              <a:t>  </a:t>
            </a:r>
            <a:r>
              <a:rPr lang="ru-RU" sz="2800" b="1"/>
              <a:t>+</a:t>
            </a:r>
            <a:r>
              <a:rPr lang="ru-RU" sz="2800" b="1" i="1"/>
              <a:t> α</a:t>
            </a:r>
            <a:r>
              <a:rPr lang="ru-RU" sz="2800" b="1" i="1" baseline="-25000"/>
              <a:t>2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2</a:t>
            </a:r>
            <a:r>
              <a:rPr lang="ru-RU" sz="2800" b="1" i="1"/>
              <a:t>; </a:t>
            </a:r>
            <a:endParaRPr lang="ru-RU" sz="2800"/>
          </a:p>
          <a:p>
            <a:r>
              <a:rPr lang="ru-RU" sz="2800" b="1" i="1"/>
              <a:t>α</a:t>
            </a:r>
            <a:r>
              <a:rPr lang="ru-RU" sz="2800" b="1" i="1" baseline="-25000"/>
              <a:t>3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/>
              <a:t>  </a:t>
            </a:r>
            <a:r>
              <a:rPr lang="ru-RU" sz="2800" b="1"/>
              <a:t>–</a:t>
            </a:r>
            <a:r>
              <a:rPr lang="ru-RU" sz="2800" b="1" i="1"/>
              <a:t> α</a:t>
            </a:r>
            <a:r>
              <a:rPr lang="ru-RU" sz="2800" b="1" i="1" baseline="-25000"/>
              <a:t>1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/>
              <a:t>  </a:t>
            </a:r>
            <a:r>
              <a:rPr lang="ru-RU" sz="2800" b="1"/>
              <a:t>=</a:t>
            </a:r>
            <a:r>
              <a:rPr lang="ru-RU" sz="2800" b="1" i="1"/>
              <a:t> α</a:t>
            </a:r>
            <a:r>
              <a:rPr lang="ru-RU" sz="2800" b="1" i="1" baseline="-25000"/>
              <a:t>2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2 </a:t>
            </a:r>
            <a:r>
              <a:rPr lang="ru-RU" sz="2800" b="1" i="1"/>
              <a:t>– α</a:t>
            </a:r>
            <a:r>
              <a:rPr lang="ru-RU" sz="2800" b="1" i="1" baseline="-25000"/>
              <a:t>3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/>
              <a:t> </a:t>
            </a:r>
            <a:r>
              <a:rPr lang="ru-RU" sz="2800" b="1" i="1"/>
              <a:t>М</a:t>
            </a:r>
            <a:r>
              <a:rPr lang="ru-RU" sz="2800" b="1" i="1" baseline="-25000"/>
              <a:t>2</a:t>
            </a:r>
            <a:r>
              <a:rPr lang="ru-RU" sz="2800" b="1" i="1"/>
              <a:t>;</a:t>
            </a:r>
            <a:endParaRPr lang="ru-RU" sz="2800"/>
          </a:p>
          <a:p>
            <a:r>
              <a:rPr lang="ru-RU" sz="2800" b="1" i="1"/>
              <a:t>М</a:t>
            </a:r>
            <a:r>
              <a:rPr lang="ru-RU" sz="2800" b="1" i="1" baseline="-25000"/>
              <a:t>1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 b="1" i="1"/>
              <a:t>( α</a:t>
            </a:r>
            <a:r>
              <a:rPr lang="ru-RU" sz="2800" b="1" i="1" baseline="-25000"/>
              <a:t>3 </a:t>
            </a:r>
            <a:r>
              <a:rPr lang="ru-RU" sz="2800" b="1"/>
              <a:t>–</a:t>
            </a:r>
            <a:r>
              <a:rPr lang="ru-RU" sz="2800" b="1" i="1"/>
              <a:t> α</a:t>
            </a:r>
            <a:r>
              <a:rPr lang="ru-RU" sz="2800" b="1" i="1" baseline="-25000"/>
              <a:t>1</a:t>
            </a:r>
            <a:r>
              <a:rPr lang="ru-RU" sz="2800" b="1" i="1"/>
              <a:t>) = М</a:t>
            </a:r>
            <a:r>
              <a:rPr lang="ru-RU" sz="2800" b="1" i="1" baseline="-25000"/>
              <a:t>2</a:t>
            </a:r>
            <a:r>
              <a:rPr lang="ru-RU" sz="2800" b="1" i="1">
                <a:sym typeface="Symbol" pitchFamily="18" charset="2"/>
              </a:rPr>
              <a:t></a:t>
            </a:r>
            <a:r>
              <a:rPr lang="ru-RU" sz="2800" b="1" i="1"/>
              <a:t>( α</a:t>
            </a:r>
            <a:r>
              <a:rPr lang="ru-RU" sz="2800" b="1" i="1" baseline="-25000"/>
              <a:t>2 </a:t>
            </a:r>
            <a:r>
              <a:rPr lang="ru-RU" sz="2800" b="1" i="1"/>
              <a:t>– α</a:t>
            </a:r>
            <a:r>
              <a:rPr lang="ru-RU" sz="2800" b="1" i="1" baseline="-25000"/>
              <a:t>3</a:t>
            </a:r>
            <a:r>
              <a:rPr lang="ru-RU" sz="2800" b="1" i="1"/>
              <a:t>);</a:t>
            </a:r>
            <a:endParaRPr lang="ru-RU" sz="2800"/>
          </a:p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B5333-222D-4020-B966-743BE47E5B6E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87338" y="2133600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конечного раствора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2411413" y="2133600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исходных растворов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5759450" y="2133600"/>
            <a:ext cx="3384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Доли  исходных растворов в конечном растворе</a:t>
            </a:r>
          </a:p>
        </p:txBody>
      </p:sp>
      <p:cxnSp>
        <p:nvCxnSpPr>
          <p:cNvPr id="25605" name="AutoShape 7"/>
          <p:cNvCxnSpPr>
            <a:cxnSpLocks noChangeShapeType="1"/>
          </p:cNvCxnSpPr>
          <p:nvPr/>
        </p:nvCxnSpPr>
        <p:spPr bwMode="auto">
          <a:xfrm flipV="1">
            <a:off x="1295400" y="3681413"/>
            <a:ext cx="1871663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06" name="Line 8"/>
          <p:cNvSpPr>
            <a:spLocks noChangeShapeType="1"/>
          </p:cNvSpPr>
          <p:nvPr/>
        </p:nvSpPr>
        <p:spPr bwMode="auto">
          <a:xfrm>
            <a:off x="1295400" y="4294188"/>
            <a:ext cx="18716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3167063" y="3681413"/>
            <a:ext cx="38528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3167063" y="3681413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9" name="Text Box 13"/>
          <p:cNvSpPr txBox="1">
            <a:spLocks noChangeArrowheads="1"/>
          </p:cNvSpPr>
          <p:nvPr/>
        </p:nvSpPr>
        <p:spPr bwMode="auto">
          <a:xfrm>
            <a:off x="714375" y="4071938"/>
            <a:ext cx="569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25610" name="Text Box 14"/>
          <p:cNvSpPr txBox="1">
            <a:spLocks noChangeArrowheads="1"/>
          </p:cNvSpPr>
          <p:nvPr/>
        </p:nvSpPr>
        <p:spPr bwMode="auto">
          <a:xfrm>
            <a:off x="2643188" y="31432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1 </a:t>
            </a:r>
            <a:r>
              <a:rPr lang="ru-RU" sz="2000" b="1">
                <a:latin typeface="Comic Sans MS" pitchFamily="66" charset="0"/>
              </a:rPr>
              <a:t>(М</a:t>
            </a:r>
            <a:r>
              <a:rPr lang="ru-RU" sz="2000" b="1" baseline="-25000">
                <a:latin typeface="Comic Sans MS" pitchFamily="66" charset="0"/>
              </a:rPr>
              <a:t>1</a:t>
            </a:r>
            <a:r>
              <a:rPr lang="ru-RU" sz="2000" b="1">
                <a:latin typeface="Comic Sans MS" pitchFamily="66" charset="0"/>
              </a:rPr>
              <a:t>)</a:t>
            </a:r>
          </a:p>
        </p:txBody>
      </p:sp>
      <p:sp>
        <p:nvSpPr>
          <p:cNvPr id="25611" name="Text Box 15"/>
          <p:cNvSpPr txBox="1">
            <a:spLocks noChangeArrowheads="1"/>
          </p:cNvSpPr>
          <p:nvPr/>
        </p:nvSpPr>
        <p:spPr bwMode="auto">
          <a:xfrm>
            <a:off x="2663825" y="5049838"/>
            <a:ext cx="1050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2 </a:t>
            </a:r>
            <a:r>
              <a:rPr lang="ru-RU" sz="2000" b="1">
                <a:latin typeface="Comic Sans MS" pitchFamily="66" charset="0"/>
              </a:rPr>
              <a:t>(М</a:t>
            </a:r>
            <a:r>
              <a:rPr lang="ru-RU" sz="2000" b="1" baseline="-25000">
                <a:latin typeface="Comic Sans MS" pitchFamily="66" charset="0"/>
              </a:rPr>
              <a:t>2</a:t>
            </a:r>
            <a:r>
              <a:rPr lang="ru-RU" sz="2000" b="1">
                <a:latin typeface="Comic Sans MS" pitchFamily="66" charset="0"/>
              </a:rPr>
              <a:t>)</a:t>
            </a:r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 rot="-1141404">
            <a:off x="4965700" y="3765550"/>
            <a:ext cx="1042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2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</a:t>
            </a:r>
            <a:endParaRPr lang="ru-RU" sz="2000" b="1">
              <a:latin typeface="Comic Sans MS" pitchFamily="66" charset="0"/>
            </a:endParaRPr>
          </a:p>
        </p:txBody>
      </p:sp>
      <p:sp>
        <p:nvSpPr>
          <p:cNvPr id="25613" name="Text Box 17"/>
          <p:cNvSpPr txBox="1">
            <a:spLocks noChangeArrowheads="1"/>
          </p:cNvSpPr>
          <p:nvPr/>
        </p:nvSpPr>
        <p:spPr bwMode="auto">
          <a:xfrm rot="1042278">
            <a:off x="5688013" y="4349750"/>
            <a:ext cx="1054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1</a:t>
            </a:r>
            <a:endParaRPr lang="ru-RU" sz="2000" b="1">
              <a:latin typeface="Comic Sans MS" pitchFamily="66" charset="0"/>
            </a:endParaRPr>
          </a:p>
        </p:txBody>
      </p:sp>
      <p:sp>
        <p:nvSpPr>
          <p:cNvPr id="25614" name="Text Box 20"/>
          <p:cNvSpPr txBox="1">
            <a:spLocks noChangeArrowheads="1"/>
          </p:cNvSpPr>
          <p:nvPr/>
        </p:nvSpPr>
        <p:spPr bwMode="auto">
          <a:xfrm>
            <a:off x="7072313" y="3286125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2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 </a:t>
            </a:r>
            <a:r>
              <a:rPr lang="ru-RU" sz="2000" b="1">
                <a:latin typeface="Comic Sans MS" pitchFamily="66" charset="0"/>
              </a:rPr>
              <a:t>частей</a:t>
            </a:r>
          </a:p>
        </p:txBody>
      </p:sp>
      <p:sp>
        <p:nvSpPr>
          <p:cNvPr id="25615" name="Text Box 21"/>
          <p:cNvSpPr txBox="1">
            <a:spLocks noChangeArrowheads="1"/>
          </p:cNvSpPr>
          <p:nvPr/>
        </p:nvSpPr>
        <p:spPr bwMode="auto">
          <a:xfrm>
            <a:off x="7092950" y="4941888"/>
            <a:ext cx="176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1 </a:t>
            </a:r>
            <a:r>
              <a:rPr lang="ru-RU" sz="2000" b="1">
                <a:latin typeface="Comic Sans MS" pitchFamily="66" charset="0"/>
              </a:rPr>
              <a:t>частей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428750" y="1571625"/>
            <a:ext cx="6500813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FF0000"/>
                </a:solidFill>
              </a:rPr>
              <a:t>М</a:t>
            </a:r>
            <a:r>
              <a:rPr lang="ru-RU" sz="2800" b="1" i="1" baseline="-25000">
                <a:solidFill>
                  <a:srgbClr val="FF0000"/>
                </a:solidFill>
              </a:rPr>
              <a:t>1</a:t>
            </a:r>
            <a:r>
              <a:rPr lang="ru-RU" sz="2800" b="1" i="1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800" b="1" i="1">
                <a:solidFill>
                  <a:srgbClr val="FF0000"/>
                </a:solidFill>
              </a:rPr>
              <a:t>( α</a:t>
            </a:r>
            <a:r>
              <a:rPr lang="ru-RU" sz="2800" b="1" i="1" baseline="-25000">
                <a:solidFill>
                  <a:srgbClr val="FF0000"/>
                </a:solidFill>
              </a:rPr>
              <a:t>3 </a:t>
            </a:r>
            <a:r>
              <a:rPr lang="ru-RU" sz="2800" b="1">
                <a:solidFill>
                  <a:srgbClr val="FF0000"/>
                </a:solidFill>
              </a:rPr>
              <a:t>–</a:t>
            </a:r>
            <a:r>
              <a:rPr lang="ru-RU" sz="2800" b="1" i="1">
                <a:solidFill>
                  <a:srgbClr val="FF0000"/>
                </a:solidFill>
              </a:rPr>
              <a:t> α</a:t>
            </a:r>
            <a:r>
              <a:rPr lang="ru-RU" sz="2800" b="1" i="1" baseline="-25000">
                <a:solidFill>
                  <a:srgbClr val="FF0000"/>
                </a:solidFill>
              </a:rPr>
              <a:t>1</a:t>
            </a:r>
            <a:r>
              <a:rPr lang="ru-RU" sz="2800" b="1" i="1">
                <a:solidFill>
                  <a:srgbClr val="FF0000"/>
                </a:solidFill>
              </a:rPr>
              <a:t>) = М</a:t>
            </a:r>
            <a:r>
              <a:rPr lang="ru-RU" sz="2800" b="1" i="1" baseline="-25000">
                <a:solidFill>
                  <a:srgbClr val="FF0000"/>
                </a:solidFill>
              </a:rPr>
              <a:t>2</a:t>
            </a:r>
            <a:r>
              <a:rPr lang="ru-RU" sz="2800" b="1" i="1">
                <a:solidFill>
                  <a:srgbClr val="FF0000"/>
                </a:solidFill>
                <a:sym typeface="Symbol" pitchFamily="18" charset="2"/>
              </a:rPr>
              <a:t></a:t>
            </a:r>
            <a:r>
              <a:rPr lang="ru-RU" sz="2800" b="1" i="1">
                <a:solidFill>
                  <a:srgbClr val="FF0000"/>
                </a:solidFill>
              </a:rPr>
              <a:t>( α</a:t>
            </a:r>
            <a:r>
              <a:rPr lang="ru-RU" sz="2800" b="1" i="1" baseline="-25000">
                <a:solidFill>
                  <a:srgbClr val="FF0000"/>
                </a:solidFill>
              </a:rPr>
              <a:t>2 </a:t>
            </a:r>
            <a:r>
              <a:rPr lang="ru-RU" sz="2800" b="1" i="1">
                <a:solidFill>
                  <a:srgbClr val="FF0000"/>
                </a:solidFill>
              </a:rPr>
              <a:t>– α</a:t>
            </a:r>
            <a:r>
              <a:rPr lang="ru-RU" sz="2800" b="1" i="1" baseline="-25000">
                <a:solidFill>
                  <a:srgbClr val="FF0000"/>
                </a:solidFill>
              </a:rPr>
              <a:t>3</a:t>
            </a:r>
            <a:r>
              <a:rPr lang="ru-RU" sz="2800" b="1" i="1">
                <a:solidFill>
                  <a:srgbClr val="FF0000"/>
                </a:solidFill>
              </a:rPr>
              <a:t>);</a:t>
            </a:r>
            <a:endParaRPr lang="ru-RU" sz="2800">
              <a:solidFill>
                <a:srgbClr val="FF0000"/>
              </a:solidFill>
            </a:endParaRPr>
          </a:p>
          <a:p>
            <a:endParaRPr lang="ru-RU"/>
          </a:p>
        </p:txBody>
      </p:sp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5286375"/>
            <a:ext cx="2571750" cy="1014413"/>
          </a:xfrm>
          <a:prstGeom prst="rect">
            <a:avLst/>
          </a:prstGeom>
          <a:solidFill>
            <a:srgbClr val="FF99FF">
              <a:alpha val="59999"/>
            </a:srgbClr>
          </a:solidFill>
          <a:ln w="254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5618" name="Прямоугольник 24"/>
          <p:cNvSpPr>
            <a:spLocks noChangeArrowheads="1"/>
          </p:cNvSpPr>
          <p:nvPr/>
        </p:nvSpPr>
        <p:spPr bwMode="auto">
          <a:xfrm>
            <a:off x="1839913" y="214313"/>
            <a:ext cx="680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Comic Sans MS" pitchFamily="66" charset="0"/>
              </a:rPr>
              <a:t>Теоретическое обоснование </a:t>
            </a:r>
            <a:br>
              <a:rPr lang="ru-RU" sz="36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3600" b="1">
                <a:solidFill>
                  <a:schemeClr val="bg1"/>
                </a:solidFill>
                <a:latin typeface="Comic Sans MS" pitchFamily="66" charset="0"/>
              </a:rPr>
              <a:t>метода</a:t>
            </a:r>
            <a:endParaRPr lang="ru-RU" sz="3600" b="1">
              <a:solidFill>
                <a:schemeClr val="bg1"/>
              </a:solidFill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DC58-4EC8-4A62-8310-64BB3DF138DE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 bwMode="auto">
          <a:xfrm>
            <a:off x="0" y="1500174"/>
            <a:ext cx="9144000" cy="5286412"/>
          </a:xfrm>
          <a:prstGeom prst="rect">
            <a:avLst/>
          </a:prstGeom>
          <a:gradFill flip="none" rotWithShape="1">
            <a:gsLst>
              <a:gs pos="0">
                <a:srgbClr val="03D4A8">
                  <a:alpha val="38000"/>
                </a:srgb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ru-RU" sz="2400">
              <a:solidFill>
                <a:schemeClr val="bg1"/>
              </a:solidFill>
              <a:latin typeface="Times New Roman" pitchFamily="16" charset="0"/>
            </a:endParaRPr>
          </a:p>
        </p:txBody>
      </p:sp>
      <p:pic>
        <p:nvPicPr>
          <p:cNvPr id="26" name="Рисунок 25" descr="0_9ca8_70939b9a_XS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2928938"/>
            <a:ext cx="471487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630" name="AutoShape 7"/>
          <p:cNvCxnSpPr>
            <a:cxnSpLocks noChangeShapeType="1"/>
          </p:cNvCxnSpPr>
          <p:nvPr/>
        </p:nvCxnSpPr>
        <p:spPr bwMode="auto">
          <a:xfrm flipV="1">
            <a:off x="1295400" y="3681413"/>
            <a:ext cx="1871663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26631" name="Line 8"/>
          <p:cNvSpPr>
            <a:spLocks noChangeShapeType="1"/>
          </p:cNvSpPr>
          <p:nvPr/>
        </p:nvSpPr>
        <p:spPr bwMode="auto">
          <a:xfrm>
            <a:off x="1295400" y="4294188"/>
            <a:ext cx="18716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 flipV="1">
            <a:off x="3167063" y="3681413"/>
            <a:ext cx="38528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>
            <a:off x="3167063" y="3681413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4" name="Text Box 13"/>
          <p:cNvSpPr txBox="1">
            <a:spLocks noChangeArrowheads="1"/>
          </p:cNvSpPr>
          <p:nvPr/>
        </p:nvSpPr>
        <p:spPr bwMode="auto">
          <a:xfrm>
            <a:off x="714375" y="4071938"/>
            <a:ext cx="569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</a:t>
            </a:r>
          </a:p>
        </p:txBody>
      </p:sp>
      <p:sp>
        <p:nvSpPr>
          <p:cNvPr id="26635" name="Text Box 14"/>
          <p:cNvSpPr txBox="1">
            <a:spLocks noChangeArrowheads="1"/>
          </p:cNvSpPr>
          <p:nvPr/>
        </p:nvSpPr>
        <p:spPr bwMode="auto">
          <a:xfrm>
            <a:off x="2643188" y="31432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1 </a:t>
            </a:r>
            <a:r>
              <a:rPr lang="ru-RU" sz="2000" b="1">
                <a:latin typeface="Comic Sans MS" pitchFamily="66" charset="0"/>
              </a:rPr>
              <a:t>(М</a:t>
            </a:r>
            <a:r>
              <a:rPr lang="ru-RU" sz="2000" b="1" baseline="-25000">
                <a:latin typeface="Comic Sans MS" pitchFamily="66" charset="0"/>
              </a:rPr>
              <a:t>1</a:t>
            </a:r>
            <a:r>
              <a:rPr lang="ru-RU" sz="2000" b="1">
                <a:latin typeface="Comic Sans MS" pitchFamily="66" charset="0"/>
              </a:rPr>
              <a:t>)</a:t>
            </a:r>
          </a:p>
        </p:txBody>
      </p:sp>
      <p:sp>
        <p:nvSpPr>
          <p:cNvPr id="26636" name="Text Box 15"/>
          <p:cNvSpPr txBox="1">
            <a:spLocks noChangeArrowheads="1"/>
          </p:cNvSpPr>
          <p:nvPr/>
        </p:nvSpPr>
        <p:spPr bwMode="auto">
          <a:xfrm>
            <a:off x="2663825" y="5049838"/>
            <a:ext cx="1050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2 </a:t>
            </a:r>
            <a:r>
              <a:rPr lang="ru-RU" sz="2000" b="1">
                <a:latin typeface="Comic Sans MS" pitchFamily="66" charset="0"/>
              </a:rPr>
              <a:t>(М</a:t>
            </a:r>
            <a:r>
              <a:rPr lang="ru-RU" sz="2000" b="1" baseline="-25000">
                <a:latin typeface="Comic Sans MS" pitchFamily="66" charset="0"/>
              </a:rPr>
              <a:t>2</a:t>
            </a:r>
            <a:r>
              <a:rPr lang="ru-RU" sz="2000" b="1">
                <a:latin typeface="Comic Sans MS" pitchFamily="66" charset="0"/>
              </a:rPr>
              <a:t>)</a:t>
            </a:r>
          </a:p>
        </p:txBody>
      </p:sp>
      <p:sp>
        <p:nvSpPr>
          <p:cNvPr id="26637" name="Text Box 16"/>
          <p:cNvSpPr txBox="1">
            <a:spLocks noChangeArrowheads="1"/>
          </p:cNvSpPr>
          <p:nvPr/>
        </p:nvSpPr>
        <p:spPr bwMode="auto">
          <a:xfrm rot="-1141404">
            <a:off x="4965700" y="3765550"/>
            <a:ext cx="1042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2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</a:t>
            </a:r>
            <a:endParaRPr lang="ru-RU" sz="2000" b="1">
              <a:latin typeface="Comic Sans MS" pitchFamily="66" charset="0"/>
            </a:endParaRPr>
          </a:p>
        </p:txBody>
      </p:sp>
      <p:sp>
        <p:nvSpPr>
          <p:cNvPr id="26638" name="Text Box 17"/>
          <p:cNvSpPr txBox="1">
            <a:spLocks noChangeArrowheads="1"/>
          </p:cNvSpPr>
          <p:nvPr/>
        </p:nvSpPr>
        <p:spPr bwMode="auto">
          <a:xfrm rot="1042278">
            <a:off x="5688013" y="4349750"/>
            <a:ext cx="1054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1</a:t>
            </a:r>
            <a:endParaRPr lang="ru-RU" sz="2000" b="1">
              <a:latin typeface="Comic Sans MS" pitchFamily="66" charset="0"/>
            </a:endParaRPr>
          </a:p>
        </p:txBody>
      </p:sp>
      <p:sp>
        <p:nvSpPr>
          <p:cNvPr id="26639" name="Text Box 20"/>
          <p:cNvSpPr txBox="1">
            <a:spLocks noChangeArrowheads="1"/>
          </p:cNvSpPr>
          <p:nvPr/>
        </p:nvSpPr>
        <p:spPr bwMode="auto">
          <a:xfrm>
            <a:off x="7072313" y="3286125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2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</a:t>
            </a:r>
            <a:endParaRPr lang="ru-RU" sz="2000" b="1">
              <a:latin typeface="Comic Sans MS" pitchFamily="66" charset="0"/>
            </a:endParaRPr>
          </a:p>
        </p:txBody>
      </p:sp>
      <p:sp>
        <p:nvSpPr>
          <p:cNvPr id="26640" name="Text Box 21"/>
          <p:cNvSpPr txBox="1">
            <a:spLocks noChangeArrowheads="1"/>
          </p:cNvSpPr>
          <p:nvPr/>
        </p:nvSpPr>
        <p:spPr bwMode="auto">
          <a:xfrm>
            <a:off x="7092950" y="4941888"/>
            <a:ext cx="1765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3 </a:t>
            </a:r>
            <a:r>
              <a:rPr lang="ru-RU" sz="2000" b="1">
                <a:latin typeface="Comic Sans MS" pitchFamily="66" charset="0"/>
              </a:rPr>
              <a:t>–</a:t>
            </a:r>
            <a:r>
              <a:rPr lang="el-GR" sz="2000" b="1">
                <a:latin typeface="Comic Sans MS" pitchFamily="66" charset="0"/>
              </a:rPr>
              <a:t>α</a:t>
            </a:r>
            <a:r>
              <a:rPr lang="ru-RU" sz="2000" b="1" baseline="-25000">
                <a:latin typeface="Comic Sans MS" pitchFamily="66" charset="0"/>
              </a:rPr>
              <a:t>1</a:t>
            </a:r>
            <a:endParaRPr lang="ru-RU" sz="2000" b="1">
              <a:latin typeface="Comic Sans MS" pitchFamily="66" charset="0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3354388" y="214313"/>
            <a:ext cx="37798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Comic Sans MS" pitchFamily="66" charset="0"/>
              </a:rPr>
              <a:t>Метод «рыбки»</a:t>
            </a:r>
            <a:endParaRPr lang="ru-RU" sz="3600" b="1">
              <a:solidFill>
                <a:schemeClr val="bg1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B88C9-5D69-43F3-BEC2-F232BFC0213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428750" y="0"/>
            <a:ext cx="7429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BFBFBF"/>
                </a:solidFill>
              </a:rPr>
              <a:t>Задача №2 (смешивание двух веществ).  Имеется два сплава с разным содержанием золота. В первом сплаве содержится 35%, а во втором 60% золота. В каком отношении надо взять первый и второй сплавы, чтобы получить из них новый сплав, содержащий 40% золота?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87338" y="2133600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конечного раствора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11413" y="2133600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исходных растворов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59450" y="2133600"/>
            <a:ext cx="3384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Доли  исходных растворов в конечном растворе</a:t>
            </a:r>
          </a:p>
        </p:txBody>
      </p:sp>
      <p:cxnSp>
        <p:nvCxnSpPr>
          <p:cNvPr id="9223" name="AutoShape 7"/>
          <p:cNvCxnSpPr>
            <a:cxnSpLocks noChangeShapeType="1"/>
          </p:cNvCxnSpPr>
          <p:nvPr/>
        </p:nvCxnSpPr>
        <p:spPr bwMode="auto">
          <a:xfrm flipV="1">
            <a:off x="1295400" y="3681413"/>
            <a:ext cx="1871663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295400" y="4294188"/>
            <a:ext cx="18716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3167063" y="3681413"/>
            <a:ext cx="38528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167063" y="3681413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58775" y="4005263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40%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643188" y="3143250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35%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3825" y="5049838"/>
            <a:ext cx="900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60%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 rot="-1141404">
            <a:off x="4957763" y="3713163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60-40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 rot="1042278">
            <a:off x="5686425" y="43624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40-35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7019925" y="3213100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20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7092950" y="4941888"/>
            <a:ext cx="1871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5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71500" y="5786438"/>
            <a:ext cx="7813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Соотношение первого и второго растворов – 20:5 или 4:1 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6787D-7001-4361-B97C-2FA0EA4FAE7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4" grpId="0" animBg="1"/>
      <p:bldP spid="9225" grpId="0" animBg="1"/>
      <p:bldP spid="9226" grpId="0" animBg="1"/>
      <p:bldP spid="9229" grpId="0"/>
      <p:bldP spid="9230" grpId="0"/>
      <p:bldP spid="9231" grpId="0"/>
      <p:bldP spid="9232" grpId="0"/>
      <p:bldP spid="9233" grpId="0"/>
      <p:bldP spid="9236" grpId="0"/>
      <p:bldP spid="9237" grpId="0"/>
      <p:bldP spid="92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2"/>
          <p:cNvSpPr txBox="1">
            <a:spLocks noChangeArrowheads="1"/>
          </p:cNvSpPr>
          <p:nvPr/>
        </p:nvSpPr>
        <p:spPr bwMode="auto">
          <a:xfrm>
            <a:off x="1428750" y="-71438"/>
            <a:ext cx="7715250" cy="209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BFBFBF"/>
                </a:solidFill>
              </a:rPr>
              <a:t>Задача №3 (Сборник заданий для подготовки к государственной итоговой аттестации в 9 классе, № 8.21 (2), 4 балла). Влажность свежих грибов 90%, а сухих – 15%. Сколько граммов сухих грибов получится из 1,7 кг свежих?</a:t>
            </a:r>
          </a:p>
          <a:p>
            <a:pPr eaLnBrk="0" hangingPunct="0">
              <a:spcBef>
                <a:spcPct val="50000"/>
              </a:spcBef>
            </a:pPr>
            <a:endParaRPr lang="ru-RU" sz="2000" b="1">
              <a:solidFill>
                <a:srgbClr val="BFBFBF"/>
              </a:solidFill>
            </a:endParaRP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87338" y="1571625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конечного раствора</a:t>
            </a:r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2411413" y="1571625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исходных растворов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5759450" y="1571625"/>
            <a:ext cx="3384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Доли  исходных растворов в конечном растворе</a:t>
            </a:r>
          </a:p>
        </p:txBody>
      </p:sp>
      <p:cxnSp>
        <p:nvCxnSpPr>
          <p:cNvPr id="6154" name="AutoShape 7"/>
          <p:cNvCxnSpPr>
            <a:cxnSpLocks noChangeShapeType="1"/>
          </p:cNvCxnSpPr>
          <p:nvPr/>
        </p:nvCxnSpPr>
        <p:spPr bwMode="auto">
          <a:xfrm flipV="1">
            <a:off x="1295400" y="3119438"/>
            <a:ext cx="1871663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6155" name="Line 8"/>
          <p:cNvSpPr>
            <a:spLocks noChangeShapeType="1"/>
          </p:cNvSpPr>
          <p:nvPr/>
        </p:nvSpPr>
        <p:spPr bwMode="auto">
          <a:xfrm>
            <a:off x="1295400" y="3732213"/>
            <a:ext cx="18716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Line 9"/>
          <p:cNvSpPr>
            <a:spLocks noChangeShapeType="1"/>
          </p:cNvSpPr>
          <p:nvPr/>
        </p:nvSpPr>
        <p:spPr bwMode="auto">
          <a:xfrm flipV="1">
            <a:off x="3167063" y="3119438"/>
            <a:ext cx="38528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7" name="Line 10"/>
          <p:cNvSpPr>
            <a:spLocks noChangeShapeType="1"/>
          </p:cNvSpPr>
          <p:nvPr/>
        </p:nvSpPr>
        <p:spPr bwMode="auto">
          <a:xfrm>
            <a:off x="3167063" y="3119438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58775" y="3443288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15%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928813" y="2724150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90% (1,7 кг)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214563" y="4487863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100% (х кг)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 rot="-1141404">
            <a:off x="4957763" y="3151188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100-15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 rot="1042278">
            <a:off x="5686425" y="380047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90-15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7019925" y="2651125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85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7092950" y="4379913"/>
            <a:ext cx="1871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75</a:t>
            </a:r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357188" y="4429125"/>
          <a:ext cx="1714500" cy="1208088"/>
        </p:xfrm>
        <a:graphic>
          <a:graphicData uri="http://schemas.openxmlformats.org/presentationml/2006/ole">
            <p:oleObj spid="_x0000_s6146" name="Формула" r:id="rId3" imgW="558720" imgH="393480" progId="Equation.3">
              <p:embed/>
            </p:oleObj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84138" y="5715000"/>
          <a:ext cx="3951287" cy="893763"/>
        </p:xfrm>
        <a:graphic>
          <a:graphicData uri="http://schemas.openxmlformats.org/presentationml/2006/ole">
            <p:oleObj spid="_x0000_s6147" name="Формула" r:id="rId4" imgW="1739880" imgH="393480" progId="Equation.3">
              <p:embed/>
            </p:oleObj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2293938" y="4929188"/>
          <a:ext cx="6850062" cy="728662"/>
        </p:xfrm>
        <a:graphic>
          <a:graphicData uri="http://schemas.openxmlformats.org/presentationml/2006/ole">
            <p:oleObj spid="_x0000_s6148" name="Формула" r:id="rId5" imgW="2145960" imgH="215640" progId="Equation.3">
              <p:embed/>
            </p:oleObj>
          </a:graphicData>
        </a:graphic>
      </p:graphicFrame>
      <p:graphicFrame>
        <p:nvGraphicFramePr>
          <p:cNvPr id="123909" name="Object 5"/>
          <p:cNvGraphicFramePr>
            <a:graphicFrameLocks noChangeAspect="1"/>
          </p:cNvGraphicFramePr>
          <p:nvPr/>
        </p:nvGraphicFramePr>
        <p:xfrm>
          <a:off x="4786313" y="5786438"/>
          <a:ext cx="2844800" cy="695325"/>
        </p:xfrm>
        <a:graphic>
          <a:graphicData uri="http://schemas.openxmlformats.org/presentationml/2006/ole">
            <p:oleObj spid="_x0000_s6149" name="Формула" r:id="rId6" imgW="825480" imgH="190440" progId="Equation.3">
              <p:embed/>
            </p:oleObj>
          </a:graphicData>
        </a:graphic>
      </p:graphicFrame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69553-87BB-4543-AD74-96C6D59B130A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  <p:bldP spid="9230" grpId="0"/>
      <p:bldP spid="9231" grpId="0"/>
      <p:bldP spid="9232" grpId="0"/>
      <p:bldP spid="9233" grpId="0"/>
      <p:bldP spid="9236" grpId="0"/>
      <p:bldP spid="92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87338" y="1571625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конечного раствора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411413" y="1571625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исходных растворов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759450" y="1571625"/>
            <a:ext cx="3384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Доли  исходных растворов в конечном растворе</a:t>
            </a:r>
          </a:p>
        </p:txBody>
      </p:sp>
      <p:cxnSp>
        <p:nvCxnSpPr>
          <p:cNvPr id="7176" name="AutoShape 7"/>
          <p:cNvCxnSpPr>
            <a:cxnSpLocks noChangeShapeType="1"/>
          </p:cNvCxnSpPr>
          <p:nvPr/>
        </p:nvCxnSpPr>
        <p:spPr bwMode="auto">
          <a:xfrm flipV="1">
            <a:off x="1295400" y="3119438"/>
            <a:ext cx="1871663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1295400" y="3732213"/>
            <a:ext cx="18716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V="1">
            <a:off x="3167063" y="3119438"/>
            <a:ext cx="38528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3167063" y="3119438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58775" y="3443288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х%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928813" y="2724150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20% (200 г)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214563" y="4487863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40% (300 г)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 rot="-1141404">
            <a:off x="4957763" y="3151188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40 - х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 rot="1042278">
            <a:off x="5686425" y="380047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Х - 20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7019925" y="2651125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40 - х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7092950" y="4379913"/>
            <a:ext cx="1871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Х - 20</a:t>
            </a:r>
          </a:p>
        </p:txBody>
      </p:sp>
      <p:sp>
        <p:nvSpPr>
          <p:cNvPr id="7187" name="TextBox 25"/>
          <p:cNvSpPr txBox="1">
            <a:spLocks noChangeArrowheads="1"/>
          </p:cNvSpPr>
          <p:nvPr/>
        </p:nvSpPr>
        <p:spPr bwMode="auto">
          <a:xfrm>
            <a:off x="1428750" y="142875"/>
            <a:ext cx="79295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D2D2F4"/>
                </a:solidFill>
              </a:rPr>
              <a:t>Задача № 3. Имеется склянка 20%-го раствора кислоты и склянка 40%-го раствора кислоты. Смешали 200 г раствора из первой склянки и 300 г из второй. Определите массу кислоты и её концентрацию.</a:t>
            </a:r>
            <a:endParaRPr lang="ru-RU" sz="2000" b="1">
              <a:solidFill>
                <a:srgbClr val="D2D2F4"/>
              </a:solidFill>
            </a:endParaRPr>
          </a:p>
        </p:txBody>
      </p:sp>
      <p:graphicFrame>
        <p:nvGraphicFramePr>
          <p:cNvPr id="103429" name="Object 2"/>
          <p:cNvGraphicFramePr>
            <a:graphicFrameLocks noChangeAspect="1"/>
          </p:cNvGraphicFramePr>
          <p:nvPr/>
        </p:nvGraphicFramePr>
        <p:xfrm>
          <a:off x="357188" y="4929188"/>
          <a:ext cx="2609850" cy="1208087"/>
        </p:xfrm>
        <a:graphic>
          <a:graphicData uri="http://schemas.openxmlformats.org/presentationml/2006/ole">
            <p:oleObj spid="_x0000_s7170" name="Формула" r:id="rId3" imgW="850680" imgH="393480" progId="Equation.3">
              <p:embed/>
            </p:oleObj>
          </a:graphicData>
        </a:graphic>
      </p:graphicFrame>
      <p:graphicFrame>
        <p:nvGraphicFramePr>
          <p:cNvPr id="103430" name="Object 3"/>
          <p:cNvGraphicFramePr>
            <a:graphicFrameLocks noChangeAspect="1"/>
          </p:cNvGraphicFramePr>
          <p:nvPr/>
        </p:nvGraphicFramePr>
        <p:xfrm>
          <a:off x="3143250" y="4929188"/>
          <a:ext cx="3059113" cy="922337"/>
        </p:xfrm>
        <a:graphic>
          <a:graphicData uri="http://schemas.openxmlformats.org/presentationml/2006/ole">
            <p:oleObj spid="_x0000_s7171" name="Формула" r:id="rId4" imgW="1346040" imgH="406080" progId="Equation.3">
              <p:embed/>
            </p:oleObj>
          </a:graphicData>
        </a:graphic>
      </p:graphicFrame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3143250" y="6000750"/>
          <a:ext cx="2625725" cy="460375"/>
        </p:xfrm>
        <a:graphic>
          <a:graphicData uri="http://schemas.openxmlformats.org/presentationml/2006/ole">
            <p:oleObj spid="_x0000_s7172" name="Формула" r:id="rId5" imgW="1155600" imgH="203040" progId="Equation.3">
              <p:embed/>
            </p:oleObj>
          </a:graphicData>
        </a:graphic>
      </p:graphicFrame>
      <p:sp>
        <p:nvSpPr>
          <p:cNvPr id="7188" name="Управляющая кнопка: далее 19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86688" y="6000750"/>
            <a:ext cx="1000125" cy="428625"/>
          </a:xfrm>
          <a:prstGeom prst="actionButtonForwardNex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962CD-C3FD-41AB-8B2B-6118C189EE11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  <p:bldP spid="9230" grpId="0"/>
      <p:bldP spid="9231" grpId="0"/>
      <p:bldP spid="9232" grpId="0"/>
      <p:bldP spid="9233" grpId="0"/>
      <p:bldP spid="9236" grpId="0"/>
      <p:bldP spid="92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428750" y="0"/>
            <a:ext cx="77152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BFBFBF"/>
                </a:solidFill>
              </a:rPr>
              <a:t>Задача №2. (Сборник заданий для подготовки к государственной итоговой аттестации в 9 классе, №8.22(1), 4 балла). Сколько граммов воды нужно добавить к 180 г сиропа, содержащего 25% сахара, чтобы получить сироп, концентрация которого равна 20%? </a:t>
            </a:r>
          </a:p>
        </p:txBody>
      </p:sp>
      <p:sp>
        <p:nvSpPr>
          <p:cNvPr id="28675" name="TextBox 2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14375" y="2071688"/>
            <a:ext cx="800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omic Sans MS" pitchFamily="66" charset="0"/>
              </a:rPr>
              <a:t>Решение задачи с помощью таблицы.</a:t>
            </a:r>
          </a:p>
        </p:txBody>
      </p:sp>
      <p:sp>
        <p:nvSpPr>
          <p:cNvPr id="28676" name="TextBox 2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85813" y="3000375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omic Sans MS" pitchFamily="66" charset="0"/>
              </a:rPr>
              <a:t>Решение задачи с помощью </a:t>
            </a:r>
            <a:br>
              <a:rPr lang="ru-RU" sz="3200" b="1">
                <a:latin typeface="Comic Sans MS" pitchFamily="66" charset="0"/>
              </a:rPr>
            </a:br>
            <a:r>
              <a:rPr lang="ru-RU" sz="3200" b="1">
                <a:latin typeface="Comic Sans MS" pitchFamily="66" charset="0"/>
              </a:rPr>
              <a:t>модели-схемы</a:t>
            </a:r>
          </a:p>
        </p:txBody>
      </p:sp>
      <p:sp>
        <p:nvSpPr>
          <p:cNvPr id="28677" name="TextBox 2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14375" y="4357688"/>
            <a:ext cx="800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omic Sans MS" pitchFamily="66" charset="0"/>
              </a:rPr>
              <a:t>Метод «рыбки»</a:t>
            </a:r>
          </a:p>
        </p:txBody>
      </p:sp>
      <p:sp>
        <p:nvSpPr>
          <p:cNvPr id="28678" name="Управляющая кнопка: домой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5313" y="6000750"/>
            <a:ext cx="571500" cy="500063"/>
          </a:xfrm>
          <a:prstGeom prst="actionButtonHom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C3536C-C54F-4820-8484-802FC77C6790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3"/>
          <p:cNvSpPr>
            <a:spLocks noGrp="1"/>
          </p:cNvSpPr>
          <p:nvPr>
            <p:ph type="title"/>
          </p:nvPr>
        </p:nvSpPr>
        <p:spPr>
          <a:xfrm>
            <a:off x="1371600" y="142875"/>
            <a:ext cx="4271963" cy="1285875"/>
          </a:xfrm>
        </p:spPr>
        <p:txBody>
          <a:bodyPr/>
          <a:lstStyle/>
          <a:p>
            <a:pPr eaLnBrk="1" hangingPunct="1"/>
            <a:r>
              <a:rPr lang="ru-RU" smtClean="0"/>
              <a:t>Кроссворд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50" y="2357438"/>
          <a:ext cx="7487587" cy="187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753"/>
                <a:gridCol w="371753"/>
                <a:gridCol w="371753"/>
                <a:gridCol w="371753"/>
                <a:gridCol w="371753"/>
                <a:gridCol w="371753"/>
                <a:gridCol w="208280"/>
                <a:gridCol w="299035"/>
                <a:gridCol w="493572"/>
                <a:gridCol w="322652"/>
                <a:gridCol w="216000"/>
                <a:gridCol w="371753"/>
                <a:gridCol w="371753"/>
                <a:gridCol w="371753"/>
                <a:gridCol w="371753"/>
                <a:gridCol w="371753"/>
                <a:gridCol w="371753"/>
                <a:gridCol w="371753"/>
                <a:gridCol w="371753"/>
                <a:gridCol w="371753"/>
                <a:gridCol w="37175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57313" y="2357438"/>
            <a:ext cx="4214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1.  П    Р                         Ц  Е   Н  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71563" y="2714625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2.  О  Т   Н                        Ш   Е   Н  И   Е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4375" y="3130550"/>
            <a:ext cx="5000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3.   П  Р   О  П                         Р   Ц   И   Я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50" y="3500438"/>
            <a:ext cx="4214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4.   Р   А   С  Т   В                         Р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14500" y="3857625"/>
            <a:ext cx="700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5.   К                         Н   Ц   Е   Н   Т   Р   А  Ц   И  Я  </a:t>
            </a:r>
          </a:p>
        </p:txBody>
      </p:sp>
      <p:pic>
        <p:nvPicPr>
          <p:cNvPr id="18580" name="Рисунок 11" descr="MR90042324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8913" y="2357438"/>
            <a:ext cx="12001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AB8F3-F90C-4206-8C3D-8D16E286245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Заголовок 1"/>
          <p:cNvSpPr>
            <a:spLocks noGrp="1"/>
          </p:cNvSpPr>
          <p:nvPr>
            <p:ph type="title"/>
          </p:nvPr>
        </p:nvSpPr>
        <p:spPr>
          <a:xfrm>
            <a:off x="1371600" y="-219075"/>
            <a:ext cx="7915275" cy="19335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2000" smtClean="0">
                <a:solidFill>
                  <a:srgbClr val="E6E6E6"/>
                </a:solidFill>
              </a:rPr>
              <a:t>(Сборник заданий для подготовки к государственной итоговой аттестации в 9 классе, №8.22(1), 4 балла). Сколько граммов воды нужно добавить к 180 г сиропа, содержащего 25% сахара, чтобы получить сироп, концентрация которого равна 20%? </a:t>
            </a:r>
          </a:p>
        </p:txBody>
      </p:sp>
      <p:grpSp>
        <p:nvGrpSpPr>
          <p:cNvPr id="8197" name="Группа 22"/>
          <p:cNvGrpSpPr>
            <a:grpSpLocks/>
          </p:cNvGrpSpPr>
          <p:nvPr/>
        </p:nvGrpSpPr>
        <p:grpSpPr bwMode="auto">
          <a:xfrm>
            <a:off x="214313" y="2714625"/>
            <a:ext cx="8501062" cy="1143000"/>
            <a:chOff x="214282" y="2643182"/>
            <a:chExt cx="8501122" cy="1143008"/>
          </a:xfrm>
        </p:grpSpPr>
        <p:sp>
          <p:nvSpPr>
            <p:cNvPr id="8217" name="Прямоугольник 13"/>
            <p:cNvSpPr>
              <a:spLocks noChangeArrowheads="1"/>
            </p:cNvSpPr>
            <p:nvPr/>
          </p:nvSpPr>
          <p:spPr bwMode="auto">
            <a:xfrm>
              <a:off x="214282" y="2643182"/>
              <a:ext cx="2428892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218" name="TextBox 14"/>
            <p:cNvSpPr txBox="1">
              <a:spLocks noChangeArrowheads="1"/>
            </p:cNvSpPr>
            <p:nvPr/>
          </p:nvSpPr>
          <p:spPr bwMode="auto">
            <a:xfrm>
              <a:off x="2714612" y="2857496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/>
                <a:t>+</a:t>
              </a:r>
            </a:p>
          </p:txBody>
        </p:sp>
        <p:sp>
          <p:nvSpPr>
            <p:cNvPr id="8219" name="Прямоугольник 15"/>
            <p:cNvSpPr>
              <a:spLocks noChangeArrowheads="1"/>
            </p:cNvSpPr>
            <p:nvPr/>
          </p:nvSpPr>
          <p:spPr bwMode="auto">
            <a:xfrm>
              <a:off x="3214678" y="2643182"/>
              <a:ext cx="2500330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8220" name="TextBox 16"/>
            <p:cNvSpPr txBox="1">
              <a:spLocks noChangeArrowheads="1"/>
            </p:cNvSpPr>
            <p:nvPr/>
          </p:nvSpPr>
          <p:spPr bwMode="auto">
            <a:xfrm>
              <a:off x="5786446" y="2857496"/>
              <a:ext cx="6429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/>
                <a:t>=</a:t>
              </a:r>
            </a:p>
          </p:txBody>
        </p:sp>
        <p:sp>
          <p:nvSpPr>
            <p:cNvPr id="8221" name="Прямоугольник 17"/>
            <p:cNvSpPr>
              <a:spLocks noChangeArrowheads="1"/>
            </p:cNvSpPr>
            <p:nvPr/>
          </p:nvSpPr>
          <p:spPr bwMode="auto">
            <a:xfrm>
              <a:off x="6215074" y="2643182"/>
              <a:ext cx="2500330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8222" name="Прямая соединительная линия 19"/>
            <p:cNvCxnSpPr>
              <a:cxnSpLocks noChangeShapeType="1"/>
              <a:stCxn id="8217" idx="0"/>
              <a:endCxn id="8217" idx="2"/>
            </p:cNvCxnSpPr>
            <p:nvPr/>
          </p:nvCxnSpPr>
          <p:spPr bwMode="auto">
            <a:xfrm rot="16200000" flipH="1">
              <a:off x="857224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223" name="Прямая соединительная линия 21"/>
            <p:cNvCxnSpPr>
              <a:cxnSpLocks noChangeShapeType="1"/>
            </p:cNvCxnSpPr>
            <p:nvPr/>
          </p:nvCxnSpPr>
          <p:spPr bwMode="auto">
            <a:xfrm rot="16200000" flipH="1">
              <a:off x="6858016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8198" name="TextBox 11"/>
          <p:cNvSpPr txBox="1">
            <a:spLocks noChangeArrowheads="1"/>
          </p:cNvSpPr>
          <p:nvPr/>
        </p:nvSpPr>
        <p:spPr bwMode="auto">
          <a:xfrm>
            <a:off x="1500188" y="228600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вода</a:t>
            </a:r>
          </a:p>
        </p:txBody>
      </p:sp>
      <p:sp>
        <p:nvSpPr>
          <p:cNvPr id="8199" name="TextBox 22"/>
          <p:cNvSpPr txBox="1">
            <a:spLocks noChangeArrowheads="1"/>
          </p:cNvSpPr>
          <p:nvPr/>
        </p:nvSpPr>
        <p:spPr bwMode="auto">
          <a:xfrm>
            <a:off x="1500188" y="2928938"/>
            <a:ext cx="1071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75%</a:t>
            </a:r>
          </a:p>
        </p:txBody>
      </p:sp>
      <p:sp>
        <p:nvSpPr>
          <p:cNvPr id="8200" name="TextBox 23"/>
          <p:cNvSpPr txBox="1">
            <a:spLocks noChangeArrowheads="1"/>
          </p:cNvSpPr>
          <p:nvPr/>
        </p:nvSpPr>
        <p:spPr bwMode="auto">
          <a:xfrm>
            <a:off x="4500563" y="2928938"/>
            <a:ext cx="1357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100%</a:t>
            </a:r>
          </a:p>
        </p:txBody>
      </p:sp>
      <p:sp>
        <p:nvSpPr>
          <p:cNvPr id="8201" name="TextBox 24"/>
          <p:cNvSpPr txBox="1">
            <a:spLocks noChangeArrowheads="1"/>
          </p:cNvSpPr>
          <p:nvPr/>
        </p:nvSpPr>
        <p:spPr bwMode="auto">
          <a:xfrm>
            <a:off x="7500938" y="2928938"/>
            <a:ext cx="1071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80%</a:t>
            </a:r>
          </a:p>
        </p:txBody>
      </p:sp>
      <p:sp>
        <p:nvSpPr>
          <p:cNvPr id="8202" name="TextBox 25"/>
          <p:cNvSpPr txBox="1">
            <a:spLocks noChangeArrowheads="1"/>
          </p:cNvSpPr>
          <p:nvPr/>
        </p:nvSpPr>
        <p:spPr bwMode="auto">
          <a:xfrm>
            <a:off x="6786563" y="3857625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(180+х) г.</a:t>
            </a:r>
          </a:p>
        </p:txBody>
      </p:sp>
      <p:sp>
        <p:nvSpPr>
          <p:cNvPr id="8203" name="TextBox 26"/>
          <p:cNvSpPr txBox="1">
            <a:spLocks noChangeArrowheads="1"/>
          </p:cNvSpPr>
          <p:nvPr/>
        </p:nvSpPr>
        <p:spPr bwMode="auto">
          <a:xfrm>
            <a:off x="3429000" y="3857625"/>
            <a:ext cx="928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х г.</a:t>
            </a:r>
          </a:p>
        </p:txBody>
      </p:sp>
      <p:sp>
        <p:nvSpPr>
          <p:cNvPr id="8204" name="TextBox 27"/>
          <p:cNvSpPr txBox="1">
            <a:spLocks noChangeArrowheads="1"/>
          </p:cNvSpPr>
          <p:nvPr/>
        </p:nvSpPr>
        <p:spPr bwMode="auto">
          <a:xfrm>
            <a:off x="500063" y="3857625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180 г.</a:t>
            </a:r>
          </a:p>
        </p:txBody>
      </p:sp>
      <p:sp>
        <p:nvSpPr>
          <p:cNvPr id="82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2" descr="Пробка"/>
          <p:cNvGraphicFramePr>
            <a:graphicFrameLocks noChangeAspect="1"/>
          </p:cNvGraphicFramePr>
          <p:nvPr/>
        </p:nvGraphicFramePr>
        <p:xfrm>
          <a:off x="142875" y="4357688"/>
          <a:ext cx="4429125" cy="2320925"/>
        </p:xfrm>
        <a:graphic>
          <a:graphicData uri="http://schemas.openxmlformats.org/presentationml/2006/ole">
            <p:oleObj spid="_x0000_s8194" name="Формула" r:id="rId3" imgW="1981080" imgH="863280" progId="Equation.3">
              <p:embed/>
            </p:oleObj>
          </a:graphicData>
        </a:graphic>
      </p:graphicFrame>
      <p:sp>
        <p:nvSpPr>
          <p:cNvPr id="8206" name="TextBox 29"/>
          <p:cNvSpPr txBox="1">
            <a:spLocks noChangeArrowheads="1"/>
          </p:cNvSpPr>
          <p:nvPr/>
        </p:nvSpPr>
        <p:spPr bwMode="auto">
          <a:xfrm>
            <a:off x="357188" y="228600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сахар</a:t>
            </a:r>
          </a:p>
        </p:txBody>
      </p:sp>
      <p:sp>
        <p:nvSpPr>
          <p:cNvPr id="8207" name="TextBox 32"/>
          <p:cNvSpPr txBox="1">
            <a:spLocks noChangeArrowheads="1"/>
          </p:cNvSpPr>
          <p:nvPr/>
        </p:nvSpPr>
        <p:spPr bwMode="auto">
          <a:xfrm>
            <a:off x="285750" y="29162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25%</a:t>
            </a:r>
          </a:p>
        </p:txBody>
      </p:sp>
      <p:sp>
        <p:nvSpPr>
          <p:cNvPr id="8208" name="TextBox 33"/>
          <p:cNvSpPr txBox="1">
            <a:spLocks noChangeArrowheads="1"/>
          </p:cNvSpPr>
          <p:nvPr/>
        </p:nvSpPr>
        <p:spPr bwMode="auto">
          <a:xfrm>
            <a:off x="3286125" y="29289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0%</a:t>
            </a:r>
          </a:p>
        </p:txBody>
      </p:sp>
      <p:sp>
        <p:nvSpPr>
          <p:cNvPr id="8209" name="TextBox 34"/>
          <p:cNvSpPr txBox="1">
            <a:spLocks noChangeArrowheads="1"/>
          </p:cNvSpPr>
          <p:nvPr/>
        </p:nvSpPr>
        <p:spPr bwMode="auto">
          <a:xfrm>
            <a:off x="6286500" y="2928938"/>
            <a:ext cx="1071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20%</a:t>
            </a:r>
          </a:p>
        </p:txBody>
      </p:sp>
      <p:sp>
        <p:nvSpPr>
          <p:cNvPr id="8210" name="TextBox 35"/>
          <p:cNvSpPr txBox="1">
            <a:spLocks noChangeArrowheads="1"/>
          </p:cNvSpPr>
          <p:nvPr/>
        </p:nvSpPr>
        <p:spPr bwMode="auto">
          <a:xfrm>
            <a:off x="7500938" y="228600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вода</a:t>
            </a:r>
          </a:p>
        </p:txBody>
      </p:sp>
      <p:sp>
        <p:nvSpPr>
          <p:cNvPr id="8211" name="TextBox 36"/>
          <p:cNvSpPr txBox="1">
            <a:spLocks noChangeArrowheads="1"/>
          </p:cNvSpPr>
          <p:nvPr/>
        </p:nvSpPr>
        <p:spPr bwMode="auto">
          <a:xfrm>
            <a:off x="4643438" y="228600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вода</a:t>
            </a:r>
          </a:p>
        </p:txBody>
      </p:sp>
      <p:cxnSp>
        <p:nvCxnSpPr>
          <p:cNvPr id="8212" name="Прямая соединительная линия 37"/>
          <p:cNvCxnSpPr>
            <a:cxnSpLocks noChangeShapeType="1"/>
          </p:cNvCxnSpPr>
          <p:nvPr/>
        </p:nvCxnSpPr>
        <p:spPr bwMode="auto">
          <a:xfrm rot="16200000" flipH="1">
            <a:off x="3929063" y="3286125"/>
            <a:ext cx="11430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213" name="TextBox 38"/>
          <p:cNvSpPr txBox="1">
            <a:spLocks noChangeArrowheads="1"/>
          </p:cNvSpPr>
          <p:nvPr/>
        </p:nvSpPr>
        <p:spPr bwMode="auto">
          <a:xfrm>
            <a:off x="6143625" y="228600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сахар</a:t>
            </a:r>
          </a:p>
        </p:txBody>
      </p:sp>
      <p:sp>
        <p:nvSpPr>
          <p:cNvPr id="8214" name="TextBox 39"/>
          <p:cNvSpPr txBox="1">
            <a:spLocks noChangeArrowheads="1"/>
          </p:cNvSpPr>
          <p:nvPr/>
        </p:nvSpPr>
        <p:spPr bwMode="auto">
          <a:xfrm>
            <a:off x="3214688" y="228600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сахар</a:t>
            </a:r>
          </a:p>
        </p:txBody>
      </p:sp>
      <p:graphicFrame>
        <p:nvGraphicFramePr>
          <p:cNvPr id="8195" name="Object 4" descr="Водяные капли"/>
          <p:cNvGraphicFramePr>
            <a:graphicFrameLocks noChangeAspect="1"/>
          </p:cNvGraphicFramePr>
          <p:nvPr/>
        </p:nvGraphicFramePr>
        <p:xfrm>
          <a:off x="4757738" y="4357688"/>
          <a:ext cx="4343400" cy="2320925"/>
        </p:xfrm>
        <a:graphic>
          <a:graphicData uri="http://schemas.openxmlformats.org/presentationml/2006/ole">
            <p:oleObj spid="_x0000_s8195" name="Формула" r:id="rId4" imgW="1942920" imgH="863280" progId="Equation.3">
              <p:embed/>
            </p:oleObj>
          </a:graphicData>
        </a:graphic>
      </p:graphicFrame>
      <p:sp>
        <p:nvSpPr>
          <p:cNvPr id="8215" name="Управляющая кнопка: назад 4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2438" y="6143625"/>
            <a:ext cx="928687" cy="428625"/>
          </a:xfrm>
          <a:prstGeom prst="actionButtonBackPrevious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1ECD9-B838-4BD4-BFE5-61E26BC807AE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629525" cy="2103438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E6E6E6"/>
                </a:solidFill>
              </a:rPr>
              <a:t>(Сборник заданий для подготовки к государственной итоговой аттестации в 9 классе, №8.22(1), 4 балла). Сколько граммов воды нужно добавить к 180 г сиропа, содержащего 25% сахара, чтобы получить сироп, концентрация которого равна 20%? </a:t>
            </a:r>
            <a:endParaRPr lang="ru-RU" sz="20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500174"/>
          <a:ext cx="8858312" cy="373046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14578"/>
                <a:gridCol w="1857388"/>
                <a:gridCol w="1428760"/>
                <a:gridCol w="3357586"/>
              </a:tblGrid>
              <a:tr h="1657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веществ, растворов, смесей, сплавов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% содержание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сахара 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(доля содержания вещества)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Масса раствора (смеси, сплава)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Масса вещества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15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Сироп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114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307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cs typeface="Times New Roman" pitchFamily="18" charset="0"/>
                        </a:rPr>
                        <a:t>Получившийся </a:t>
                      </a:r>
                      <a:r>
                        <a:rPr lang="ru-RU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сироп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9221" name="TextBox 3"/>
          <p:cNvSpPr txBox="1">
            <a:spLocks noChangeArrowheads="1"/>
          </p:cNvSpPr>
          <p:nvPr/>
        </p:nvSpPr>
        <p:spPr bwMode="auto">
          <a:xfrm>
            <a:off x="2428875" y="3071813"/>
            <a:ext cx="19288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25%=0,25</a:t>
            </a:r>
          </a:p>
          <a:p>
            <a:endParaRPr lang="ru-RU"/>
          </a:p>
        </p:txBody>
      </p:sp>
      <p:sp>
        <p:nvSpPr>
          <p:cNvPr id="9222" name="TextBox 4"/>
          <p:cNvSpPr txBox="1">
            <a:spLocks noChangeArrowheads="1"/>
          </p:cNvSpPr>
          <p:nvPr/>
        </p:nvSpPr>
        <p:spPr bwMode="auto">
          <a:xfrm>
            <a:off x="2428875" y="3786188"/>
            <a:ext cx="18573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0%=0</a:t>
            </a:r>
          </a:p>
          <a:p>
            <a:endParaRPr lang="ru-RU"/>
          </a:p>
        </p:txBody>
      </p:sp>
      <p:sp>
        <p:nvSpPr>
          <p:cNvPr id="9223" name="TextBox 5"/>
          <p:cNvSpPr txBox="1">
            <a:spLocks noChangeArrowheads="1"/>
          </p:cNvSpPr>
          <p:nvPr/>
        </p:nvSpPr>
        <p:spPr bwMode="auto">
          <a:xfrm>
            <a:off x="2500313" y="4500563"/>
            <a:ext cx="1714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20%=0,2</a:t>
            </a:r>
          </a:p>
          <a:p>
            <a:endParaRPr lang="ru-RU"/>
          </a:p>
        </p:txBody>
      </p:sp>
      <p:sp>
        <p:nvSpPr>
          <p:cNvPr id="9224" name="TextBox 6"/>
          <p:cNvSpPr txBox="1">
            <a:spLocks noChangeArrowheads="1"/>
          </p:cNvSpPr>
          <p:nvPr/>
        </p:nvSpPr>
        <p:spPr bwMode="auto">
          <a:xfrm>
            <a:off x="4214813" y="4500563"/>
            <a:ext cx="150018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(180+х) г</a:t>
            </a:r>
          </a:p>
          <a:p>
            <a:endParaRPr lang="ru-RU"/>
          </a:p>
        </p:txBody>
      </p:sp>
      <p:sp>
        <p:nvSpPr>
          <p:cNvPr id="9225" name="TextBox 7"/>
          <p:cNvSpPr txBox="1">
            <a:spLocks noChangeArrowheads="1"/>
          </p:cNvSpPr>
          <p:nvPr/>
        </p:nvSpPr>
        <p:spPr bwMode="auto">
          <a:xfrm>
            <a:off x="4357688" y="3071813"/>
            <a:ext cx="10001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180г</a:t>
            </a:r>
          </a:p>
          <a:p>
            <a:endParaRPr lang="ru-RU"/>
          </a:p>
        </p:txBody>
      </p:sp>
      <p:sp>
        <p:nvSpPr>
          <p:cNvPr id="9226" name="TextBox 8"/>
          <p:cNvSpPr txBox="1">
            <a:spLocks noChangeArrowheads="1"/>
          </p:cNvSpPr>
          <p:nvPr/>
        </p:nvSpPr>
        <p:spPr bwMode="auto">
          <a:xfrm>
            <a:off x="4429125" y="3714750"/>
            <a:ext cx="14287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х г</a:t>
            </a:r>
          </a:p>
        </p:txBody>
      </p:sp>
      <p:sp>
        <p:nvSpPr>
          <p:cNvPr id="9227" name="TextBox 9"/>
          <p:cNvSpPr txBox="1">
            <a:spLocks noChangeArrowheads="1"/>
          </p:cNvSpPr>
          <p:nvPr/>
        </p:nvSpPr>
        <p:spPr bwMode="auto">
          <a:xfrm>
            <a:off x="5857875" y="3143250"/>
            <a:ext cx="23574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0,25</a:t>
            </a:r>
            <a:r>
              <a:rPr lang="ru-RU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180 = 45</a:t>
            </a:r>
          </a:p>
          <a:p>
            <a:endParaRPr lang="ru-RU"/>
          </a:p>
        </p:txBody>
      </p:sp>
      <p:sp>
        <p:nvSpPr>
          <p:cNvPr id="9228" name="TextBox 10"/>
          <p:cNvSpPr txBox="1">
            <a:spLocks noChangeArrowheads="1"/>
          </p:cNvSpPr>
          <p:nvPr/>
        </p:nvSpPr>
        <p:spPr bwMode="auto">
          <a:xfrm>
            <a:off x="5929313" y="3643313"/>
            <a:ext cx="7858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__</a:t>
            </a:r>
          </a:p>
          <a:p>
            <a:endParaRPr lang="ru-RU"/>
          </a:p>
        </p:txBody>
      </p:sp>
      <p:sp>
        <p:nvSpPr>
          <p:cNvPr id="9229" name="TextBox 11"/>
          <p:cNvSpPr txBox="1">
            <a:spLocks noChangeArrowheads="1"/>
          </p:cNvSpPr>
          <p:nvPr/>
        </p:nvSpPr>
        <p:spPr bwMode="auto">
          <a:xfrm>
            <a:off x="5857875" y="4572000"/>
            <a:ext cx="30718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(180+х)</a:t>
            </a:r>
            <a:r>
              <a:rPr lang="ru-RU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0,2=36+0,2х</a:t>
            </a:r>
          </a:p>
          <a:p>
            <a:endParaRPr lang="ru-RU"/>
          </a:p>
        </p:txBody>
      </p:sp>
      <p:sp>
        <p:nvSpPr>
          <p:cNvPr id="92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929063" y="5214938"/>
          <a:ext cx="2114550" cy="1423987"/>
        </p:xfrm>
        <a:graphic>
          <a:graphicData uri="http://schemas.openxmlformats.org/presentationml/2006/ole">
            <p:oleObj spid="_x0000_s9218" name="Формула" r:id="rId3" imgW="939600" imgH="634680" progId="Equation.3">
              <p:embed/>
            </p:oleObj>
          </a:graphicData>
        </a:graphic>
      </p:graphicFrame>
      <p:sp>
        <p:nvSpPr>
          <p:cNvPr id="9231" name="Управляющая кнопка: назад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29313"/>
            <a:ext cx="928688" cy="428625"/>
          </a:xfrm>
          <a:prstGeom prst="actionButtonBackPrevious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BD533-27FB-45E3-BB37-1490A8F2B0B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1428750" y="0"/>
            <a:ext cx="77152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solidFill>
                  <a:srgbClr val="BFBFBF"/>
                </a:solidFill>
              </a:rPr>
              <a:t>Задача №2. (Сборник заданий для подготовки к государственной итоговой аттестации в 9 классе, №8.22(1), 4 балла). Сколько граммов воды нужно добавить к 180 г сиропа, содержащего 25% сахара, чтобы получить сироп, концентрация которого равна 20%? 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57188" y="1714500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конечного раствора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2428875" y="1714500"/>
            <a:ext cx="161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Параметры исходных растворов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5572125" y="1714500"/>
            <a:ext cx="33845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Доли  исходных растворов в конечном растворе</a:t>
            </a:r>
          </a:p>
        </p:txBody>
      </p:sp>
      <p:cxnSp>
        <p:nvCxnSpPr>
          <p:cNvPr id="10248" name="AutoShape 7"/>
          <p:cNvCxnSpPr>
            <a:cxnSpLocks noChangeShapeType="1"/>
          </p:cNvCxnSpPr>
          <p:nvPr/>
        </p:nvCxnSpPr>
        <p:spPr bwMode="auto">
          <a:xfrm flipV="1">
            <a:off x="1143000" y="3143250"/>
            <a:ext cx="1871663" cy="6127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10249" name="Line 8"/>
          <p:cNvSpPr>
            <a:spLocks noChangeShapeType="1"/>
          </p:cNvSpPr>
          <p:nvPr/>
        </p:nvSpPr>
        <p:spPr bwMode="auto">
          <a:xfrm>
            <a:off x="1143000" y="3767138"/>
            <a:ext cx="18716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 flipV="1">
            <a:off x="3000375" y="3143250"/>
            <a:ext cx="3852863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>
            <a:off x="3000375" y="3143250"/>
            <a:ext cx="3889375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357188" y="3571875"/>
            <a:ext cx="971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20%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2071688" y="2714625"/>
            <a:ext cx="1785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25% (180 г)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2286000" y="4643438"/>
            <a:ext cx="1349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0% ( х г)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 rot="-1141404">
            <a:off x="3243263" y="3856038"/>
            <a:ext cx="1368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20-0</a:t>
            </a:r>
          </a:p>
        </p:txBody>
      </p:sp>
      <p:sp>
        <p:nvSpPr>
          <p:cNvPr id="10256" name="Text Box 17"/>
          <p:cNvSpPr txBox="1">
            <a:spLocks noChangeArrowheads="1"/>
          </p:cNvSpPr>
          <p:nvPr/>
        </p:nvSpPr>
        <p:spPr bwMode="auto">
          <a:xfrm rot="1042278">
            <a:off x="4105275" y="3376613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25-20</a:t>
            </a:r>
          </a:p>
        </p:txBody>
      </p:sp>
      <p:sp>
        <p:nvSpPr>
          <p:cNvPr id="10257" name="Text Box 20"/>
          <p:cNvSpPr txBox="1">
            <a:spLocks noChangeArrowheads="1"/>
          </p:cNvSpPr>
          <p:nvPr/>
        </p:nvSpPr>
        <p:spPr bwMode="auto">
          <a:xfrm>
            <a:off x="7000875" y="2857500"/>
            <a:ext cx="1908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20</a:t>
            </a:r>
          </a:p>
        </p:txBody>
      </p:sp>
      <p:sp>
        <p:nvSpPr>
          <p:cNvPr id="10258" name="Text Box 21"/>
          <p:cNvSpPr txBox="1">
            <a:spLocks noChangeArrowheads="1"/>
          </p:cNvSpPr>
          <p:nvPr/>
        </p:nvSpPr>
        <p:spPr bwMode="auto">
          <a:xfrm>
            <a:off x="6929438" y="4357688"/>
            <a:ext cx="1871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>
                <a:latin typeface="Comic Sans MS" pitchFamily="66" charset="0"/>
              </a:rPr>
              <a:t>5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428750" y="5357813"/>
          <a:ext cx="1649413" cy="965200"/>
        </p:xfrm>
        <a:graphic>
          <a:graphicData uri="http://schemas.openxmlformats.org/presentationml/2006/ole">
            <p:oleObj spid="_x0000_s10242" name="Формула" r:id="rId3" imgW="672840" imgH="39348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929188" y="5357813"/>
          <a:ext cx="2552700" cy="965200"/>
        </p:xfrm>
        <a:graphic>
          <a:graphicData uri="http://schemas.openxmlformats.org/presentationml/2006/ole">
            <p:oleObj spid="_x0000_s10243" name="Формула" r:id="rId4" imgW="1041120" imgH="393480" progId="Equation.3">
              <p:embed/>
            </p:oleObj>
          </a:graphicData>
        </a:graphic>
      </p:graphicFrame>
      <p:sp>
        <p:nvSpPr>
          <p:cNvPr id="10259" name="Управляющая кнопка: назад 2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29313"/>
            <a:ext cx="928688" cy="428625"/>
          </a:xfrm>
          <a:prstGeom prst="actionButtonBackPrevious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E7335-76D7-452D-8E96-E7A80C5B3E16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571612"/>
            <a:ext cx="7499247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«Сегодня на уроке я повторил…»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3071810"/>
            <a:ext cx="6595899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«Сегодня на уроке я узнал…»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786322"/>
            <a:ext cx="5929354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«Сегодня на уроке я научился…»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02CE1-D45A-45F7-820D-FC73064786A3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" descr="0_9cab_a76d3a36_X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2714625"/>
            <a:ext cx="2789237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3929063" y="2428875"/>
            <a:ext cx="4572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22228B"/>
                </a:solidFill>
                <a:latin typeface="Comic Sans MS" pitchFamily="66" charset="0"/>
              </a:rPr>
              <a:t>Желаю успехов на экзаменах!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DF1DA-8974-413A-B85E-71BF0E481F6E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928688" y="2143125"/>
            <a:ext cx="71437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omic Sans MS" pitchFamily="66" charset="0"/>
              </a:rPr>
              <a:t>Имеется два раствора поваренной соли разной концентрации. Если слить вместе 100г первого раствора и 200 г второго, то получится 50% раствор. Если слить 300 г первого раствора и 200 г второго, то получится 42% раствор. Определить концентрации первого и второго растворов.</a:t>
            </a:r>
          </a:p>
          <a:p>
            <a:endParaRPr lang="ru-RU" sz="3600">
              <a:latin typeface="Century Gothic" pitchFamily="34" charset="0"/>
            </a:endParaRPr>
          </a:p>
        </p:txBody>
      </p:sp>
      <p:sp>
        <p:nvSpPr>
          <p:cNvPr id="31747" name="Управляющая кнопка: возврат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43875" y="6000750"/>
            <a:ext cx="571500" cy="428625"/>
          </a:xfrm>
          <a:prstGeom prst="actionButtonReturn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273024-8CBD-4FB4-8585-CA34CE927B14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6A1FA-6271-4090-BFB3-4462A883053E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1000125" y="2214563"/>
            <a:ext cx="7358063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1. Кузнецова Л.В. Сборник заданий для подготовки к государственной итоговой аттестации в 9 классе. - М.: Просвещение, 2010.</a:t>
            </a:r>
          </a:p>
          <a:p>
            <a:r>
              <a:rPr lang="ru-RU"/>
              <a:t>2. Прокопенко Н.И. Задачи на смеси и сплавы.- М. :Чистые пруды, 2010 (Библиотечка «Первого сентября». Выпуск 31 )</a:t>
            </a:r>
          </a:p>
          <a:p>
            <a:r>
              <a:rPr lang="ru-RU"/>
              <a:t>3. Шаблон презентации взят с сайта </a:t>
            </a:r>
            <a:r>
              <a:rPr lang="en-US"/>
              <a:t>http://festival.1september.ru</a:t>
            </a:r>
            <a:r>
              <a:rPr lang="ru-RU"/>
              <a:t> (разработка  Рулевой Т.Г.)</a:t>
            </a:r>
          </a:p>
          <a:p>
            <a:r>
              <a:rPr lang="ru-RU"/>
              <a:t>4. Картинки рыбок взяты с сайта </a:t>
            </a:r>
            <a:r>
              <a:rPr lang="en-US"/>
              <a:t>http://fantasyflash.ru/anime/index.php?kont=sea&amp;n=1</a:t>
            </a: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14500" y="142875"/>
            <a:ext cx="664368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Список использованной литературы</a:t>
            </a:r>
            <a:endParaRPr lang="ru-RU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428750" y="357188"/>
            <a:ext cx="7466013" cy="785812"/>
          </a:xfrm>
        </p:spPr>
        <p:txBody>
          <a:bodyPr/>
          <a:lstStyle/>
          <a:p>
            <a:pPr algn="ctr" eaLnBrk="1" hangingPunct="1"/>
            <a:r>
              <a:rPr lang="ru-RU" sz="3600" i="1" smtClean="0"/>
              <a:t>Установите соответствие</a:t>
            </a:r>
            <a:r>
              <a:rPr lang="ru-RU" sz="3600" smtClean="0"/>
              <a:t/>
            </a:r>
            <a:br>
              <a:rPr lang="ru-RU" sz="3600" smtClean="0"/>
            </a:br>
            <a:endParaRPr lang="ru-RU" sz="36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63" y="2214563"/>
          <a:ext cx="7949601" cy="3195838"/>
        </p:xfrm>
        <a:graphic>
          <a:graphicData uri="http://schemas.openxmlformats.org/drawingml/2006/table">
            <a:tbl>
              <a:tblPr/>
              <a:tblGrid>
                <a:gridCol w="1143005"/>
                <a:gridCol w="623573"/>
                <a:gridCol w="883289"/>
                <a:gridCol w="883289"/>
                <a:gridCol w="1110311"/>
                <a:gridCol w="656267"/>
                <a:gridCol w="1201121"/>
                <a:gridCol w="565457"/>
                <a:gridCol w="883289"/>
              </a:tblGrid>
              <a:tr h="875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123%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0,3%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75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Calibri"/>
                          <a:ea typeface="Calibri"/>
                          <a:cs typeface="Times New Roman"/>
                        </a:rPr>
                        <a:t>0,003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Calibri"/>
                          <a:ea typeface="Calibri"/>
                          <a:cs typeface="Times New Roman"/>
                        </a:rPr>
                        <a:t>0,25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Calibri"/>
                          <a:ea typeface="Calibri"/>
                          <a:cs typeface="Times New Roman"/>
                        </a:rPr>
                        <a:t>0,05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Calibri"/>
                          <a:ea typeface="Calibri"/>
                          <a:cs typeface="Times New Roman"/>
                        </a:rPr>
                        <a:t>0,17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latin typeface="Calibri"/>
                          <a:ea typeface="Calibri"/>
                          <a:cs typeface="Times New Roman"/>
                        </a:rPr>
                        <a:t>1,23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 bwMode="auto">
          <a:xfrm>
            <a:off x="1000125" y="3071813"/>
            <a:ext cx="3571875" cy="14287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Прямая со стрелкой 7"/>
          <p:cNvCxnSpPr/>
          <p:nvPr/>
        </p:nvCxnSpPr>
        <p:spPr bwMode="auto">
          <a:xfrm rot="10800000" flipV="1">
            <a:off x="928688" y="3071813"/>
            <a:ext cx="5357812" cy="14287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Прямая со стрелкой 8"/>
          <p:cNvCxnSpPr/>
          <p:nvPr/>
        </p:nvCxnSpPr>
        <p:spPr bwMode="auto">
          <a:xfrm rot="10800000" flipV="1">
            <a:off x="2643188" y="3071813"/>
            <a:ext cx="5357812" cy="14287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Прямая со стрелкой 9"/>
          <p:cNvCxnSpPr/>
          <p:nvPr/>
        </p:nvCxnSpPr>
        <p:spPr bwMode="auto">
          <a:xfrm>
            <a:off x="4643438" y="3071813"/>
            <a:ext cx="3571875" cy="14287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Прямая со стрелкой 10"/>
          <p:cNvCxnSpPr/>
          <p:nvPr/>
        </p:nvCxnSpPr>
        <p:spPr bwMode="auto">
          <a:xfrm>
            <a:off x="2786063" y="3071813"/>
            <a:ext cx="3571875" cy="142875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A7BA6-89FE-4F9A-9F65-81624983165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70200"/>
          </a:xfrm>
        </p:spPr>
        <p:txBody>
          <a:bodyPr/>
          <a:lstStyle/>
          <a:p>
            <a:pPr algn="ctr"/>
            <a:r>
              <a:rPr lang="ru-RU" sz="7200" smtClean="0">
                <a:solidFill>
                  <a:srgbClr val="990033"/>
                </a:solidFill>
                <a:latin typeface="Cambria" pitchFamily="18" charset="0"/>
              </a:rPr>
              <a:t>Решение задач на смеси и сплавы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0FEEA-AB7C-4A7E-8270-8C0168E02FE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smtClean="0">
                <a:solidFill>
                  <a:schemeClr val="bg1"/>
                </a:solidFill>
                <a:latin typeface="Comic Sans MS" pitchFamily="66" charset="0"/>
              </a:rPr>
              <a:t>Компоненты задач на смеси и сплавы</a:t>
            </a:r>
          </a:p>
        </p:txBody>
      </p:sp>
      <p:sp>
        <p:nvSpPr>
          <p:cNvPr id="1031" name="TextBox 3"/>
          <p:cNvSpPr txBox="1">
            <a:spLocks noChangeArrowheads="1"/>
          </p:cNvSpPr>
          <p:nvPr/>
        </p:nvSpPr>
        <p:spPr bwMode="auto">
          <a:xfrm>
            <a:off x="2714625" y="1785938"/>
            <a:ext cx="3714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Раствор (сплав, смесь)</a:t>
            </a:r>
          </a:p>
        </p:txBody>
      </p:sp>
      <p:cxnSp>
        <p:nvCxnSpPr>
          <p:cNvPr id="1032" name="Прямая со стрелкой 5"/>
          <p:cNvCxnSpPr>
            <a:cxnSpLocks noChangeShapeType="1"/>
          </p:cNvCxnSpPr>
          <p:nvPr/>
        </p:nvCxnSpPr>
        <p:spPr bwMode="auto">
          <a:xfrm>
            <a:off x="5000625" y="2286000"/>
            <a:ext cx="1143000" cy="357188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33" name="Прямая со стрелкой 6"/>
          <p:cNvCxnSpPr>
            <a:cxnSpLocks noChangeShapeType="1"/>
          </p:cNvCxnSpPr>
          <p:nvPr/>
        </p:nvCxnSpPr>
        <p:spPr bwMode="auto">
          <a:xfrm rot="10800000" flipV="1">
            <a:off x="2714625" y="2286000"/>
            <a:ext cx="1009650" cy="4191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34" name="TextBox 8"/>
          <p:cNvSpPr txBox="1">
            <a:spLocks noChangeArrowheads="1"/>
          </p:cNvSpPr>
          <p:nvPr/>
        </p:nvSpPr>
        <p:spPr bwMode="auto">
          <a:xfrm>
            <a:off x="1071563" y="2786063"/>
            <a:ext cx="328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Основное вещество</a:t>
            </a:r>
          </a:p>
        </p:txBody>
      </p:sp>
      <p:sp>
        <p:nvSpPr>
          <p:cNvPr id="1035" name="TextBox 9"/>
          <p:cNvSpPr txBox="1">
            <a:spLocks noChangeArrowheads="1"/>
          </p:cNvSpPr>
          <p:nvPr/>
        </p:nvSpPr>
        <p:spPr bwMode="auto">
          <a:xfrm>
            <a:off x="5572125" y="2714625"/>
            <a:ext cx="1785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примеси</a:t>
            </a:r>
          </a:p>
        </p:txBody>
      </p:sp>
      <p:sp>
        <p:nvSpPr>
          <p:cNvPr id="1036" name="TextBox 10"/>
          <p:cNvSpPr txBox="1">
            <a:spLocks noChangeArrowheads="1"/>
          </p:cNvSpPr>
          <p:nvPr/>
        </p:nvSpPr>
        <p:spPr bwMode="auto">
          <a:xfrm>
            <a:off x="2071688" y="3357563"/>
            <a:ext cx="5143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omic Sans MS" pitchFamily="66" charset="0"/>
              </a:rPr>
              <a:t>m</a:t>
            </a:r>
            <a:r>
              <a:rPr lang="ru-RU" sz="2400" b="1">
                <a:latin typeface="Comic Sans MS" pitchFamily="66" charset="0"/>
              </a:rPr>
              <a:t> - масса основного вещества </a:t>
            </a:r>
            <a:br>
              <a:rPr lang="ru-RU" sz="2400" b="1">
                <a:latin typeface="Comic Sans MS" pitchFamily="66" charset="0"/>
              </a:rPr>
            </a:br>
            <a:r>
              <a:rPr lang="en-US" sz="2400" b="1">
                <a:latin typeface="Comic Sans MS" pitchFamily="66" charset="0"/>
              </a:rPr>
              <a:t>M</a:t>
            </a:r>
            <a:r>
              <a:rPr lang="ru-RU" sz="2400" b="1">
                <a:latin typeface="Comic Sans MS" pitchFamily="66" charset="0"/>
              </a:rPr>
              <a:t> - масса раствора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750" y="4208463"/>
          <a:ext cx="1143000" cy="863600"/>
        </p:xfrm>
        <a:graphic>
          <a:graphicData uri="http://schemas.openxmlformats.org/presentationml/2006/ole">
            <p:oleObj spid="_x0000_s1026" name="Формула" r:id="rId3" imgW="482400" imgH="393480" progId="Equation.3">
              <p:embed/>
            </p:oleObj>
          </a:graphicData>
        </a:graphic>
      </p:graphicFrame>
      <p:sp>
        <p:nvSpPr>
          <p:cNvPr id="1037" name="TextBox 12"/>
          <p:cNvSpPr txBox="1">
            <a:spLocks noChangeArrowheads="1"/>
          </p:cNvSpPr>
          <p:nvPr/>
        </p:nvSpPr>
        <p:spPr bwMode="auto">
          <a:xfrm>
            <a:off x="2928938" y="4214813"/>
            <a:ext cx="4714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Массовая доля основного вещества (концентрация)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14813" y="5072063"/>
          <a:ext cx="541337" cy="496887"/>
        </p:xfrm>
        <a:graphic>
          <a:graphicData uri="http://schemas.openxmlformats.org/presentationml/2006/ole">
            <p:oleObj spid="_x0000_s1027" name="Формула" r:id="rId4" imgW="152280" imgH="139680" progId="Equation.3">
              <p:embed/>
            </p:oleObj>
          </a:graphicData>
        </a:graphic>
      </p:graphicFrame>
      <p:cxnSp>
        <p:nvCxnSpPr>
          <p:cNvPr id="1038" name="Прямая со стрелкой 14"/>
          <p:cNvCxnSpPr>
            <a:cxnSpLocks noChangeShapeType="1"/>
          </p:cNvCxnSpPr>
          <p:nvPr/>
        </p:nvCxnSpPr>
        <p:spPr bwMode="auto">
          <a:xfrm rot="10800000" flipV="1">
            <a:off x="3143250" y="5429250"/>
            <a:ext cx="1009650" cy="4191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39" name="Прямая со стрелкой 15"/>
          <p:cNvCxnSpPr>
            <a:cxnSpLocks noChangeShapeType="1"/>
          </p:cNvCxnSpPr>
          <p:nvPr/>
        </p:nvCxnSpPr>
        <p:spPr bwMode="auto">
          <a:xfrm>
            <a:off x="4857750" y="5429250"/>
            <a:ext cx="1143000" cy="357188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40" name="TextBox 16"/>
          <p:cNvSpPr txBox="1">
            <a:spLocks noChangeArrowheads="1"/>
          </p:cNvSpPr>
          <p:nvPr/>
        </p:nvSpPr>
        <p:spPr bwMode="auto">
          <a:xfrm>
            <a:off x="1071563" y="585787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В долях единицы</a:t>
            </a:r>
          </a:p>
        </p:txBody>
      </p:sp>
      <p:sp>
        <p:nvSpPr>
          <p:cNvPr id="1041" name="TextBox 17"/>
          <p:cNvSpPr txBox="1">
            <a:spLocks noChangeArrowheads="1"/>
          </p:cNvSpPr>
          <p:nvPr/>
        </p:nvSpPr>
        <p:spPr bwMode="auto">
          <a:xfrm>
            <a:off x="4714875" y="5857875"/>
            <a:ext cx="42148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omic Sans MS" pitchFamily="66" charset="0"/>
              </a:rPr>
              <a:t>В процентах </a:t>
            </a:r>
            <a:br>
              <a:rPr lang="ru-RU" sz="2400" b="1">
                <a:latin typeface="Comic Sans MS" pitchFamily="66" charset="0"/>
              </a:rPr>
            </a:br>
            <a:r>
              <a:rPr lang="ru-RU" sz="2400" b="1">
                <a:latin typeface="Comic Sans MS" pitchFamily="66" charset="0"/>
              </a:rPr>
              <a:t>(процентное содержание)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929063" y="5815013"/>
          <a:ext cx="357187" cy="614362"/>
        </p:xfrm>
        <a:graphic>
          <a:graphicData uri="http://schemas.openxmlformats.org/presentationml/2006/ole">
            <p:oleObj spid="_x0000_s1028" name="Формула" r:id="rId5" imgW="228600" imgH="3934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072313" y="5643563"/>
          <a:ext cx="1041400" cy="631825"/>
        </p:xfrm>
        <a:graphic>
          <a:graphicData uri="http://schemas.openxmlformats.org/presentationml/2006/ole">
            <p:oleObj spid="_x0000_s1029" name="Формула" r:id="rId6" imgW="647640" imgH="393480" progId="Equation.3">
              <p:embed/>
            </p:oleObj>
          </a:graphicData>
        </a:graphic>
      </p:graphicFrame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D4F35-0D79-4AC6-BF8D-9EB9C6A7A975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38" y="285728"/>
            <a:ext cx="8501062" cy="6072187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buFont typeface="Times New Roman" pitchFamily="16" charset="0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одной задачи несколькими способами часто бывает более полезным, чем решение одним способом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нескольких задач.</a:t>
            </a:r>
            <a:b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</a:t>
            </a: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СКАФА Е.И.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                                      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AF859-56F7-4CA3-A3E6-298837205D6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629464"/>
            <a:ext cx="2071702" cy="28961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Решение задач с помощью таблицы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42976" y="2214553"/>
          <a:ext cx="7000924" cy="228601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22981"/>
                <a:gridCol w="2045725"/>
                <a:gridCol w="1432007"/>
                <a:gridCol w="1600211"/>
              </a:tblGrid>
              <a:tr h="1714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растворов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, смесей, сплавов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% содержание вещества (доля содержания вещества)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Масса раствора (смеси, сплава)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Масса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основного вещества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5715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A5680-8646-4342-B99B-4D339F36B3D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629525" cy="2103438"/>
          </a:xfrm>
        </p:spPr>
        <p:txBody>
          <a:bodyPr/>
          <a:lstStyle/>
          <a:p>
            <a:pPr eaLnBrk="1" hangingPunct="1"/>
            <a:r>
              <a:rPr lang="ru-RU" sz="2000" smtClean="0"/>
              <a:t>Задача №1.  Имеется два сплава меди и свинца. Один сплав содержит 15% меди, а другой 65% меди. Сколько нужно взять каждого сплава, чтобы получилось 200г сплава, содержащего 30% меди?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500174"/>
          <a:ext cx="8858312" cy="376154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14578"/>
                <a:gridCol w="1857388"/>
                <a:gridCol w="1428760"/>
                <a:gridCol w="3357586"/>
              </a:tblGrid>
              <a:tr h="16780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растворов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, смесей, сплавов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% содержание меди (доля содержания вещества)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Масса раствора (смеси, сплава)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Масса вещества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934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cs typeface="Times New Roman" pitchFamily="18" charset="0"/>
                        </a:rPr>
                        <a:t>Первый сплав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21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cs typeface="Times New Roman" pitchFamily="18" charset="0"/>
                        </a:rPr>
                        <a:t>Второй </a:t>
                      </a:r>
                      <a:r>
                        <a:rPr lang="ru-RU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сплав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21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latin typeface="Times New Roman" pitchFamily="18" charset="0"/>
                          <a:cs typeface="Times New Roman" pitchFamily="18" charset="0"/>
                        </a:rPr>
                        <a:t>Получившийся </a:t>
                      </a:r>
                      <a:r>
                        <a:rPr lang="ru-RU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сплав</a:t>
                      </a: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28875" y="3071813"/>
            <a:ext cx="19288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15%=0,15</a:t>
            </a:r>
          </a:p>
          <a:p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28875" y="3786188"/>
            <a:ext cx="18573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65%=0,65</a:t>
            </a:r>
          </a:p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0313" y="4500563"/>
            <a:ext cx="1714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30%=0,3</a:t>
            </a:r>
          </a:p>
          <a:p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357688" y="4500563"/>
            <a:ext cx="12144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200 г</a:t>
            </a:r>
          </a:p>
          <a:p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57688" y="3071813"/>
            <a:ext cx="7143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хг</a:t>
            </a:r>
          </a:p>
          <a:p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14813" y="3714750"/>
            <a:ext cx="1428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(200 – х)г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57875" y="3143250"/>
            <a:ext cx="13573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0,15</a:t>
            </a:r>
            <a:r>
              <a:rPr lang="ru-RU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х</a:t>
            </a:r>
          </a:p>
          <a:p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43563" y="3786188"/>
            <a:ext cx="35004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0,65</a:t>
            </a:r>
            <a:r>
              <a:rPr lang="ru-RU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(200–х)=130–0,65х </a:t>
            </a:r>
          </a:p>
          <a:p>
            <a:endParaRPr 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857875" y="4572000"/>
            <a:ext cx="30718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ru-RU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0,3=60</a:t>
            </a:r>
          </a:p>
          <a:p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4313" y="5643563"/>
            <a:ext cx="3929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-0,5 х = -70;</a:t>
            </a:r>
          </a:p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х = 140.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9809" name="Object 1"/>
          <p:cNvGraphicFramePr>
            <a:graphicFrameLocks noChangeAspect="1"/>
          </p:cNvGraphicFramePr>
          <p:nvPr/>
        </p:nvGraphicFramePr>
        <p:xfrm>
          <a:off x="285750" y="5357813"/>
          <a:ext cx="3486150" cy="427037"/>
        </p:xfrm>
        <a:graphic>
          <a:graphicData uri="http://schemas.openxmlformats.org/presentationml/2006/ole">
            <p:oleObj spid="_x0000_s2050" name="Формула" r:id="rId3" imgW="1548728" imgH="190417" progId="Equation.3">
              <p:embed/>
            </p:oleObj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786188" y="5286375"/>
            <a:ext cx="56435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При этом значении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выражение </a:t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>200 –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х=60.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Это означает, что первого сплава надо взять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140г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а второго 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60г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Ответ:140г. 60г.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02538-005B-4AFA-90D6-4B70CF0BD1B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19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371600" y="-290513"/>
            <a:ext cx="7915275" cy="2103438"/>
          </a:xfrm>
        </p:spPr>
        <p:txBody>
          <a:bodyPr/>
          <a:lstStyle/>
          <a:p>
            <a:pPr eaLnBrk="1" hangingPunct="1"/>
            <a:r>
              <a:rPr lang="ru-RU" smtClean="0"/>
              <a:t>Решение задач с помощью модели - схемы</a:t>
            </a:r>
          </a:p>
        </p:txBody>
      </p:sp>
      <p:grpSp>
        <p:nvGrpSpPr>
          <p:cNvPr id="23555" name="Группа 22"/>
          <p:cNvGrpSpPr>
            <a:grpSpLocks/>
          </p:cNvGrpSpPr>
          <p:nvPr/>
        </p:nvGrpSpPr>
        <p:grpSpPr bwMode="auto">
          <a:xfrm>
            <a:off x="214313" y="2643188"/>
            <a:ext cx="8501062" cy="1143000"/>
            <a:chOff x="214282" y="2643182"/>
            <a:chExt cx="8501122" cy="1143008"/>
          </a:xfrm>
        </p:grpSpPr>
        <p:sp>
          <p:nvSpPr>
            <p:cNvPr id="23557" name="Прямоугольник 13"/>
            <p:cNvSpPr>
              <a:spLocks noChangeArrowheads="1"/>
            </p:cNvSpPr>
            <p:nvPr/>
          </p:nvSpPr>
          <p:spPr bwMode="auto">
            <a:xfrm>
              <a:off x="214282" y="2643182"/>
              <a:ext cx="2428892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3558" name="TextBox 14"/>
            <p:cNvSpPr txBox="1">
              <a:spLocks noChangeArrowheads="1"/>
            </p:cNvSpPr>
            <p:nvPr/>
          </p:nvSpPr>
          <p:spPr bwMode="auto">
            <a:xfrm>
              <a:off x="2714612" y="2857496"/>
              <a:ext cx="42862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/>
                <a:t>+</a:t>
              </a:r>
            </a:p>
          </p:txBody>
        </p:sp>
        <p:sp>
          <p:nvSpPr>
            <p:cNvPr id="23559" name="Прямоугольник 15"/>
            <p:cNvSpPr>
              <a:spLocks noChangeArrowheads="1"/>
            </p:cNvSpPr>
            <p:nvPr/>
          </p:nvSpPr>
          <p:spPr bwMode="auto">
            <a:xfrm>
              <a:off x="3214678" y="2643182"/>
              <a:ext cx="2500330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3560" name="TextBox 16"/>
            <p:cNvSpPr txBox="1">
              <a:spLocks noChangeArrowheads="1"/>
            </p:cNvSpPr>
            <p:nvPr/>
          </p:nvSpPr>
          <p:spPr bwMode="auto">
            <a:xfrm>
              <a:off x="5786446" y="2857496"/>
              <a:ext cx="6429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/>
                <a:t>=</a:t>
              </a:r>
            </a:p>
          </p:txBody>
        </p:sp>
        <p:sp>
          <p:nvSpPr>
            <p:cNvPr id="23561" name="Прямоугольник 17"/>
            <p:cNvSpPr>
              <a:spLocks noChangeArrowheads="1"/>
            </p:cNvSpPr>
            <p:nvPr/>
          </p:nvSpPr>
          <p:spPr bwMode="auto">
            <a:xfrm>
              <a:off x="6215074" y="2643182"/>
              <a:ext cx="2500330" cy="1143008"/>
            </a:xfrm>
            <a:prstGeom prst="rect">
              <a:avLst/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ru-RU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cxnSp>
          <p:nvCxnSpPr>
            <p:cNvPr id="23562" name="Прямая соединительная линия 19"/>
            <p:cNvCxnSpPr>
              <a:cxnSpLocks noChangeShapeType="1"/>
              <a:stCxn id="23557" idx="0"/>
              <a:endCxn id="23557" idx="2"/>
            </p:cNvCxnSpPr>
            <p:nvPr/>
          </p:nvCxnSpPr>
          <p:spPr bwMode="auto">
            <a:xfrm rot="16200000" flipH="1">
              <a:off x="857224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63" name="Прямая соединительная линия 20"/>
            <p:cNvCxnSpPr>
              <a:cxnSpLocks noChangeShapeType="1"/>
            </p:cNvCxnSpPr>
            <p:nvPr/>
          </p:nvCxnSpPr>
          <p:spPr bwMode="auto">
            <a:xfrm rot="16200000" flipH="1">
              <a:off x="3857620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64" name="Прямая соединительная линия 21"/>
            <p:cNvCxnSpPr>
              <a:cxnSpLocks noChangeShapeType="1"/>
            </p:cNvCxnSpPr>
            <p:nvPr/>
          </p:nvCxnSpPr>
          <p:spPr bwMode="auto">
            <a:xfrm rot="16200000" flipH="1">
              <a:off x="6858016" y="3214686"/>
              <a:ext cx="11430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8974D-BB3E-4DE2-A7D8-AF68AB30034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Тема10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Тема10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1032</TotalTime>
  <Words>1505</Words>
  <Application>Microsoft Office PowerPoint</Application>
  <PresentationFormat>Экран (4:3)</PresentationFormat>
  <Paragraphs>266</Paragraphs>
  <Slides>26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42" baseType="lpstr">
      <vt:lpstr>Arial</vt:lpstr>
      <vt:lpstr>Lucida Sans Unicode</vt:lpstr>
      <vt:lpstr>Times New Roman</vt:lpstr>
      <vt:lpstr>Calibri</vt:lpstr>
      <vt:lpstr>Cambria</vt:lpstr>
      <vt:lpstr>Comic Sans MS</vt:lpstr>
      <vt:lpstr>Symbol</vt:lpstr>
      <vt:lpstr>Century Gothic</vt:lpstr>
      <vt:lpstr>Тема10</vt:lpstr>
      <vt:lpstr>Тема Office</vt:lpstr>
      <vt:lpstr>1_Тема10</vt:lpstr>
      <vt:lpstr>1_Тема Office</vt:lpstr>
      <vt:lpstr>2_Тема10</vt:lpstr>
      <vt:lpstr>2_Тема Office</vt:lpstr>
      <vt:lpstr>Формула</vt:lpstr>
      <vt:lpstr>Microsoft Equation 3.0</vt:lpstr>
      <vt:lpstr>Урок разработан  учителем математики  Ледневой Т.В.</vt:lpstr>
      <vt:lpstr>Кроссворд</vt:lpstr>
      <vt:lpstr>Установите соответствие </vt:lpstr>
      <vt:lpstr>Решение задач на смеси и сплавы</vt:lpstr>
      <vt:lpstr>Компоненты задач на смеси и сплавы</vt:lpstr>
      <vt:lpstr>      Решение одной задачи несколькими способами часто бывает более полезным, чем решение одним способом нескольких задач.                                       СКАФА Е.И.                                              </vt:lpstr>
      <vt:lpstr>Решение задач с помощью таблицы</vt:lpstr>
      <vt:lpstr>Задача №1.  Имеется два сплава меди и свинца. Один сплав содержит 15% меди, а другой 65% меди. Сколько нужно взять каждого сплава, чтобы получилось 200г сплава, содержащего 30% меди?</vt:lpstr>
      <vt:lpstr>Решение задач с помощью модели - схемы</vt:lpstr>
      <vt:lpstr>Задача №1.  Имеется два сплава меди и свинца. Один сплав содержит 15% меди, а другой 65% меди. Сколько нужно взять каждого сплава, чтобы получилось 200г сплава, содержащего 30% меди?</vt:lpstr>
      <vt:lpstr>Старинная схема решения подобных задач </vt:lpstr>
      <vt:lpstr>Слайд 12</vt:lpstr>
      <vt:lpstr>Теоретическое обоснование метода</vt:lpstr>
      <vt:lpstr>Слайд 14</vt:lpstr>
      <vt:lpstr>Слайд 15</vt:lpstr>
      <vt:lpstr>Слайд 16</vt:lpstr>
      <vt:lpstr>Слайд 17</vt:lpstr>
      <vt:lpstr>Слайд 18</vt:lpstr>
      <vt:lpstr>Слайд 19</vt:lpstr>
      <vt:lpstr>(Сборник заданий для подготовки к государственной итоговой аттестации в 9 классе, №8.22(1), 4 балла). Сколько граммов воды нужно добавить к 180 г сиропа, содержащего 25% сахара, чтобы получить сироп, концентрация которого равна 20%? </vt:lpstr>
      <vt:lpstr>(Сборник заданий для подготовки к государственной итоговой аттестации в 9 классе, №8.22(1), 4 балла). Сколько граммов воды нужно добавить к 180 г сиропа, содержащего 25% сахара, чтобы получить сироп, концентрация которого равна 20%? 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23</cp:revision>
  <dcterms:created xsi:type="dcterms:W3CDTF">2010-04-06T12:46:48Z</dcterms:created>
  <dcterms:modified xsi:type="dcterms:W3CDTF">2011-11-04T21:15:13Z</dcterms:modified>
</cp:coreProperties>
</file>