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97" r:id="rId9"/>
    <p:sldId id="278" r:id="rId10"/>
    <p:sldId id="279" r:id="rId11"/>
    <p:sldId id="280" r:id="rId12"/>
    <p:sldId id="298" r:id="rId13"/>
    <p:sldId id="257" r:id="rId14"/>
    <p:sldId id="281" r:id="rId15"/>
    <p:sldId id="259" r:id="rId16"/>
    <p:sldId id="300" r:id="rId17"/>
    <p:sldId id="282" r:id="rId18"/>
    <p:sldId id="302" r:id="rId19"/>
    <p:sldId id="265" r:id="rId20"/>
    <p:sldId id="264" r:id="rId21"/>
    <p:sldId id="262" r:id="rId22"/>
    <p:sldId id="305" r:id="rId23"/>
    <p:sldId id="306" r:id="rId24"/>
    <p:sldId id="292" r:id="rId25"/>
    <p:sldId id="293" r:id="rId26"/>
    <p:sldId id="267" r:id="rId27"/>
    <p:sldId id="309" r:id="rId28"/>
    <p:sldId id="295" r:id="rId29"/>
    <p:sldId id="310" r:id="rId30"/>
  </p:sldIdLst>
  <p:sldSz cx="9144000" cy="6858000" type="screen4x3"/>
  <p:notesSz cx="6854825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я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  <a:srgbClr val="000066"/>
    <a:srgbClr val="00FFCC"/>
    <a:srgbClr val="009900"/>
    <a:srgbClr val="57FFFF"/>
    <a:srgbClr val="000000"/>
    <a:srgbClr val="FFFF00"/>
    <a:srgbClr val="64F5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4660"/>
  </p:normalViewPr>
  <p:slideViewPr>
    <p:cSldViewPr>
      <p:cViewPr>
        <p:scale>
          <a:sx n="75" d="100"/>
          <a:sy n="75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A088F-9ACA-4B4F-B02E-FF8EC5BA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B1BD1A1-80F6-4B20-B38C-D8B86F03C8CA}" type="datetimeFigureOut">
              <a:rPr lang="ru-RU"/>
              <a:pPr>
                <a:defRPr/>
              </a:pPr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31838"/>
            <a:ext cx="4873625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30738"/>
            <a:ext cx="5483225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261475"/>
            <a:ext cx="29702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5ECCAA5-7E58-42D1-A3D6-36CA9AF73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8739BB-61A8-4122-9C79-2D2342F9F915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7E49-3F62-47E8-8B71-FA93BA8B4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DFF4-CADC-4D04-99A3-E1FF8A40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2AADD-B30F-4C68-AB4E-D397BD7B3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C79DD-EB94-4A20-876E-0C546C4FA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94C2-0D3A-458B-977E-B0B5D1DC2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2AAF2-6BC6-4B06-BEFB-FF05CF4A6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49F4-0847-4E46-BCCA-93B79BCB4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14EC-F0A9-4099-A5BC-58B21C7A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7C352-3D70-471B-9C88-2F982892E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3B2A-3519-4344-985D-2E795CE71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F8B6-6206-4F7C-A7A5-C4B0450B1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EE83-4DB0-46CA-A750-7FCFF05DD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504A-F1A7-4357-B885-CDE5DE34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8680597-AECF-4E2D-A034-FE3DF3981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000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70" i="1" dirty="0" smtClean="0">
                <a:solidFill>
                  <a:srgbClr val="0070C0"/>
                </a:solidFill>
              </a:rPr>
              <a:t>Тема урока:</a:t>
            </a:r>
            <a:r>
              <a:rPr lang="ru-RU" sz="6070" i="1" dirty="0" smtClean="0">
                <a:solidFill>
                  <a:srgbClr val="FF0000"/>
                </a:solidFill>
              </a:rPr>
              <a:t/>
            </a:r>
            <a:br>
              <a:rPr lang="ru-RU" sz="6070" i="1" dirty="0" smtClean="0">
                <a:solidFill>
                  <a:srgbClr val="FF0000"/>
                </a:solidFill>
              </a:rPr>
            </a:br>
            <a:r>
              <a:rPr lang="ru-RU" sz="6070" i="1" dirty="0" smtClean="0">
                <a:solidFill>
                  <a:srgbClr val="FF0000"/>
                </a:solidFill>
              </a:rPr>
              <a:t>«От болезней  всех  полезней»</a:t>
            </a:r>
          </a:p>
        </p:txBody>
      </p:sp>
    </p:spTree>
    <p:custDataLst>
      <p:tags r:id="rId1"/>
    </p:custDataLst>
  </p:cSld>
  <p:clrMapOvr>
    <a:masterClrMapping/>
  </p:clrMapOvr>
  <p:transition spd="slow" advTm="11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214438"/>
            <a:ext cx="8229600" cy="48577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ЗАКАЛИВАНИЕ</a:t>
            </a:r>
            <a:b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</a:t>
            </a:r>
            <a:b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закаливающие</a:t>
            </a:r>
            <a:b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процедуры</a:t>
            </a:r>
            <a:endParaRPr lang="ru-RU" sz="60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000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70" i="1" dirty="0" smtClean="0">
                <a:solidFill>
                  <a:schemeClr val="bg2"/>
                </a:solidFill>
              </a:rPr>
              <a:t>Цели урока:</a:t>
            </a:r>
            <a:r>
              <a:rPr lang="ru-RU" sz="6070" i="1" dirty="0" smtClean="0">
                <a:solidFill>
                  <a:srgbClr val="FF0000"/>
                </a:solidFill>
              </a:rPr>
              <a:t/>
            </a:r>
            <a:br>
              <a:rPr lang="ru-RU" sz="6070" i="1" dirty="0" smtClean="0">
                <a:solidFill>
                  <a:srgbClr val="FF0000"/>
                </a:solidFill>
              </a:rPr>
            </a:br>
            <a:r>
              <a:rPr lang="ru-RU" sz="4800" i="1" dirty="0" smtClean="0">
                <a:solidFill>
                  <a:srgbClr val="FF0000"/>
                </a:solidFill>
              </a:rPr>
              <a:t>1. узнаем, что  такое </a:t>
            </a:r>
            <a:r>
              <a:rPr lang="ru-RU" sz="4800" u="sng" dirty="0" smtClean="0">
                <a:solidFill>
                  <a:srgbClr val="FF0000"/>
                </a:solidFill>
              </a:rPr>
              <a:t>закаливание, друзья закаливающих  процедур</a:t>
            </a:r>
            <a:br>
              <a:rPr lang="ru-RU" sz="4800" u="sng" dirty="0" smtClean="0">
                <a:solidFill>
                  <a:srgbClr val="FF0000"/>
                </a:solidFill>
              </a:rPr>
            </a:br>
            <a:r>
              <a:rPr lang="ru-RU" sz="4800" u="sng" dirty="0" smtClean="0">
                <a:solidFill>
                  <a:srgbClr val="FF0000"/>
                </a:solidFill>
              </a:rPr>
              <a:t/>
            </a:r>
            <a:br>
              <a:rPr lang="ru-RU" sz="4800" u="sng" dirty="0" smtClean="0">
                <a:solidFill>
                  <a:srgbClr val="FF0000"/>
                </a:solidFill>
              </a:rPr>
            </a:br>
            <a:r>
              <a:rPr lang="ru-RU" sz="4800" u="sng" dirty="0" smtClean="0">
                <a:solidFill>
                  <a:srgbClr val="FF0000"/>
                </a:solidFill>
              </a:rPr>
              <a:t>2. Способы закаливания</a:t>
            </a:r>
            <a:r>
              <a:rPr lang="en-US" sz="4800" u="sng" dirty="0" smtClean="0">
                <a:solidFill>
                  <a:srgbClr val="FF0000"/>
                </a:solidFill>
              </a:rPr>
              <a:t/>
            </a:r>
            <a:br>
              <a:rPr lang="en-US" sz="4800" u="sng" dirty="0" smtClean="0">
                <a:solidFill>
                  <a:srgbClr val="FF0000"/>
                </a:solidFill>
              </a:rPr>
            </a:br>
            <a:r>
              <a:rPr lang="ru-RU" sz="4800" i="1" dirty="0" smtClean="0">
                <a:solidFill>
                  <a:srgbClr val="FF0000"/>
                </a:solidFill>
              </a:rPr>
              <a:t/>
            </a:r>
            <a:br>
              <a:rPr lang="ru-RU" sz="4800" i="1" dirty="0" smtClean="0">
                <a:solidFill>
                  <a:srgbClr val="FF0000"/>
                </a:solidFill>
              </a:rPr>
            </a:br>
            <a:r>
              <a:rPr lang="ru-RU" sz="4800" i="1" dirty="0" smtClean="0">
                <a:solidFill>
                  <a:srgbClr val="FF0000"/>
                </a:solidFill>
              </a:rPr>
              <a:t>3. познакомимся с </a:t>
            </a:r>
            <a:r>
              <a:rPr lang="ru-RU" sz="4800" u="sng" dirty="0" smtClean="0">
                <a:solidFill>
                  <a:srgbClr val="FF0000"/>
                </a:solidFill>
              </a:rPr>
              <a:t>  правилами  закаливания</a:t>
            </a:r>
          </a:p>
        </p:txBody>
      </p:sp>
    </p:spTree>
  </p:cSld>
  <p:clrMapOvr>
    <a:masterClrMapping/>
  </p:clrMapOvr>
  <p:transition spd="slow"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говорят  учащиеся  школы</a:t>
            </a:r>
            <a:br>
              <a:rPr lang="ru-RU" dirty="0" smtClean="0"/>
            </a:br>
            <a:r>
              <a:rPr lang="ru-RU" dirty="0" smtClean="0"/>
              <a:t>о закаливании?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549275"/>
            <a:ext cx="8351838" cy="2951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latin typeface="Showcard Gothic" pitchFamily="82" charset="0"/>
              </a:rPr>
              <a:t>  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howcard Gothic" pitchFamily="82" charset="0"/>
              </a:rPr>
              <a:t>Закаливание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howcard Gothic" pitchFamily="82" charset="0"/>
              </a:rPr>
              <a:t> – это повышение устойчивости организма к неблагоприятному воздействию ряда факторов окружающей среды (низкой или высокой температуры) путём систематического воздействия на организм этих факторов.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149725"/>
            <a:ext cx="8748712" cy="2519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latin typeface="Showcard Gothic" pitchFamily="82" charset="0"/>
              </a:rPr>
              <a:t>   </a:t>
            </a: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howcard Gothic" pitchFamily="82" charset="0"/>
              </a:rPr>
              <a:t>В основе закаливания лежит способность организма человека приспосабливаться меняющимся условием окружающей среды.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  <p:bldP spid="665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0070C0"/>
                </a:solidFill>
              </a:rPr>
              <a:t>Друзья закаливающих  процедур: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9144000" cy="5214938"/>
          </a:xfrm>
        </p:spPr>
        <p:txBody>
          <a:bodyPr rtlCol="0"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11480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солнце</a:t>
            </a:r>
          </a:p>
          <a:p>
            <a:pPr marL="411480"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воздух</a:t>
            </a:r>
          </a:p>
          <a:p>
            <a:pPr marL="411480" algn="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</a:p>
          <a:p>
            <a:pPr marL="411480" eaLnBrk="1" fontAlgn="auto" hangingPunct="1">
              <a:spcAft>
                <a:spcPts val="0"/>
              </a:spcAft>
              <a:defRPr/>
            </a:pPr>
            <a:endParaRPr lang="ru-RU" sz="40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16"/>
          <p:cNvGraphicFramePr>
            <a:graphicFrameLocks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Обтирание</a:t>
            </a:r>
            <a:endParaRPr lang="ru-RU" dirty="0"/>
          </a:p>
        </p:txBody>
      </p:sp>
      <p:pic>
        <p:nvPicPr>
          <p:cNvPr id="23555" name="Рисунок 2" descr="Водные процедуры лучше начинать с обтирания кожи влажной варежкой из махровой ткан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1375" y="1643063"/>
            <a:ext cx="3190875" cy="4572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chemeClr val="hlink"/>
                </a:solidFill>
                <a:latin typeface="Tunga" pitchFamily="2"/>
              </a:rPr>
              <a:t>ОБЛИВАНИЕ</a:t>
            </a:r>
            <a:endParaRPr lang="ru-RU" sz="3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3" cy="46910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unga" pitchFamily="2"/>
              </a:rPr>
              <a:t>Хорошим методом закаливания является обливание холодной водой. Для этого берут 2 – 3 ведра холодной воды желаемой температуры и выливают на всё тело. Основную роль при обливании играет температурное раздражение кожи. После обливания тело необходимо обтереть сухим полотенцем.</a:t>
            </a:r>
            <a:endParaRPr lang="ru-RU" sz="2400" dirty="0" smtClean="0"/>
          </a:p>
        </p:txBody>
      </p:sp>
      <p:pic>
        <p:nvPicPr>
          <p:cNvPr id="26628" name="Picture 2" descr="J:\Здоровье\j020201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928688"/>
            <a:ext cx="3500437" cy="57150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Воздушные  ванны</a:t>
            </a:r>
            <a:endParaRPr lang="ru-RU" dirty="0"/>
          </a:p>
        </p:txBody>
      </p:sp>
      <p:pic>
        <p:nvPicPr>
          <p:cNvPr id="27651" name="Рисунок 4" descr="Воздушные ванны полезны в любом возраст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1500188"/>
            <a:ext cx="3571875" cy="485775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solidFill>
                  <a:srgbClr val="00FF00"/>
                </a:solidFill>
                <a:latin typeface="Times New Roman" charset="0"/>
              </a:rPr>
              <a:t>ВОЗДУШНЫЕ ВАННЫ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66FF33"/>
                </a:solidFill>
                <a:latin typeface="Tunga" pitchFamily="2"/>
              </a:rPr>
              <a:t>Этот тип доступный каждому человеку в любое время года. Воздух действует непосредственно на наше тело, кожу. Приводит к ряду биохимических изменений в клетках тканей, раздражает кожные рецепторы нервной системы. Воздушные ванны лучше всего применять на открытом воздухе, их полезно сочетать с различными физическими упражнениями – ходьбой, бегом, гимнастикой</a:t>
            </a:r>
            <a:r>
              <a:rPr lang="ru-RU" i="1" dirty="0" smtClean="0">
                <a:solidFill>
                  <a:srgbClr val="003300"/>
                </a:solidFill>
                <a:latin typeface="Tunga" pitchFamily="2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000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Как справился  с  болезнью  придворный  врач?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37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u="sng" smtClean="0">
                <a:solidFill>
                  <a:srgbClr val="FF3300"/>
                </a:solidFill>
                <a:latin typeface="Tunga" pitchFamily="2"/>
              </a:rPr>
              <a:t>СОЛНЕЧНЫЕ</a:t>
            </a:r>
            <a:r>
              <a:rPr lang="ru-RU" u="sng" smtClean="0">
                <a:solidFill>
                  <a:srgbClr val="FF3300"/>
                </a:solidFill>
                <a:latin typeface="Tunga" pitchFamily="2"/>
              </a:rPr>
              <a:t> </a:t>
            </a:r>
            <a:r>
              <a:rPr lang="ru-RU" sz="4800" u="sng" smtClean="0">
                <a:solidFill>
                  <a:srgbClr val="FF3300"/>
                </a:solidFill>
                <a:latin typeface="Tunga" pitchFamily="2"/>
              </a:rPr>
              <a:t>ВАННЫ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5651500" cy="5589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smtClean="0"/>
              <a:t>   </a:t>
            </a:r>
            <a:r>
              <a:rPr lang="ru-RU" sz="2800" i="1" smtClean="0">
                <a:solidFill>
                  <a:srgbClr val="FF0000"/>
                </a:solidFill>
                <a:latin typeface="Tunga" pitchFamily="2"/>
              </a:rPr>
              <a:t>Этот тип закаливания следует принимать разумно, иначе вместо пользы они могут вызвать ожоги кожи, перегрев организма, солнечный удар, перевозбуждение нервной системы. Прием солнечных ванн целесообразно сочетать с водными процедурами. После приёма рекомендуется 10 – 15 минут побыть в тени, а затем принять душ или искупаться.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782763"/>
          </a:xfrm>
        </p:spPr>
        <p:txBody>
          <a:bodyPr/>
          <a:lstStyle/>
          <a:p>
            <a:pPr eaLnBrk="1" hangingPunct="1">
              <a:defRPr/>
            </a:pPr>
            <a:r>
              <a:rPr lang="ru-RU" u="sng" dirty="0" smtClean="0">
                <a:solidFill>
                  <a:srgbClr val="008000"/>
                </a:solidFill>
                <a:latin typeface="Tunga" pitchFamily="2"/>
              </a:rPr>
              <a:t>КУПАНИЕ В ОТКРЫТЫХ ВОДОЁМАХ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FF00"/>
                </a:solidFill>
                <a:latin typeface="Tunga" pitchFamily="2"/>
              </a:rPr>
              <a:t>Наиболее эффективным средством закаливания является купание в открытых водоёмах. Во время купания на организм одновременно воздействует солнце, воздух и вода. Прежде чем купаться, обязательно обращайте внимание на правила безопасного поведения при купании. Купаться рекомендуется не раньше, чем через 1 – 1,5 часа после еды.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Босохождение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ru-RU" sz="2800" b="1" i="1" dirty="0" smtClean="0">
                <a:latin typeface="Gigi" pitchFamily="82" charset="0"/>
              </a:rPr>
              <a:t>Хождение босиком испокон веков использовалась для профилактики и лечения многих заболеваний. Современная наука подтверждает пользу босохождения. Прогулка по свежему снегу на первых порах должна быть не более 2 – 4 минут. Ходьба босиком – это сильнейшее профилактическое и целительное средство, одна из составляющих системы здорового образа жизни</a:t>
            </a:r>
            <a:r>
              <a:rPr lang="ru-RU" b="1" i="1" dirty="0" smtClean="0">
                <a:latin typeface="Gigi" pitchFamily="82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Моржевание</a:t>
            </a:r>
            <a:endParaRPr lang="ru-RU" dirty="0"/>
          </a:p>
        </p:txBody>
      </p:sp>
      <p:pic>
        <p:nvPicPr>
          <p:cNvPr id="35843" name="Picture 2" descr="J:\Здоровье\3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857375"/>
            <a:ext cx="5929313" cy="471487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Доказано, что  ледяная  вода: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Courier New" pitchFamily="49" charset="0"/>
              <a:buChar char="o"/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charset="0"/>
              </a:rPr>
              <a:t>    активизирует все физиологические процессы в организме,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charset="0"/>
              </a:rPr>
              <a:t>способствует предупреждению ряда заболеваний (холодом лечат даже рак),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cs typeface="Times New Roman" charset="0"/>
              </a:rPr>
              <a:t>овышает жизненную энергию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charset="0"/>
              </a:rPr>
              <a:t>улучшает эмоциональное состояние человека.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7892" name="Picture 5" descr="C:\Documents and Settings\u407\Мои документы\Мои рисунки\iceberg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214563"/>
            <a:ext cx="3643312" cy="4143375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\\Teacher-4\Project\ProectKZ\image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 dirty="0" smtClean="0">
                <a:solidFill>
                  <a:srgbClr val="0066FF"/>
                </a:solidFill>
              </a:rPr>
              <a:t>Правила закаливания:</a:t>
            </a:r>
            <a:r>
              <a:rPr lang="ru-RU" sz="4000" dirty="0" smtClean="0"/>
              <a:t>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715375" cy="5543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AutoNum type="arabicPeriod"/>
              <a:defRPr/>
            </a:pPr>
            <a:endParaRPr lang="ru-RU" sz="2400" dirty="0" smtClean="0">
              <a:solidFill>
                <a:srgbClr val="57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57FFFF"/>
                </a:solidFill>
              </a:rPr>
              <a:t>     Необходимость психологического настроя на закаливание, заинтересованность в нём . Это самый важный принцип.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57FFFF"/>
                </a:solidFill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57FFFF"/>
                </a:solidFill>
              </a:rPr>
              <a:t>     Закаливание должно быть  систематичным.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57FFFF"/>
                </a:solidFill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57FFFF"/>
                </a:solidFill>
              </a:rPr>
              <a:t>      Закаливание должно быть комплексным, что предполагает различные виды закаливания: пассивные и активные, общие местные, коллективные   индивидуальные.  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205000"/>
              <a:buFont typeface="Wingdings" pitchFamily="2" charset="2"/>
              <a:buChar char="ь"/>
              <a:defRPr/>
            </a:pPr>
            <a:endParaRPr lang="ru-RU" sz="2400" dirty="0" smtClean="0">
              <a:solidFill>
                <a:srgbClr val="57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205000"/>
              <a:buFont typeface="Wingdings" pitchFamily="2" charset="2"/>
              <a:buChar char="ь"/>
              <a:defRPr/>
            </a:pPr>
            <a:endParaRPr lang="ru-RU" sz="2400" dirty="0" smtClean="0">
              <a:solidFill>
                <a:srgbClr val="57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SzPct val="205000"/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57FFFF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u="sng" dirty="0" smtClean="0">
                <a:solidFill>
                  <a:srgbClr val="0066FF"/>
                </a:solidFill>
              </a:rPr>
              <a:t>Правила закаливания: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43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57FFFF"/>
                </a:solidFill>
              </a:rPr>
              <a:t>    </a:t>
            </a:r>
            <a:r>
              <a:rPr lang="ru-RU" sz="2800" dirty="0" smtClean="0">
                <a:solidFill>
                  <a:srgbClr val="57FFFF"/>
                </a:solidFill>
              </a:rPr>
              <a:t>Закаливание должно быть постепенным, время контакта с сильным холодом  должно увеличиваться постепенно.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endParaRPr lang="ru-RU" dirty="0" smtClean="0">
              <a:solidFill>
                <a:srgbClr val="57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57FFFF"/>
                </a:solidFill>
              </a:rPr>
              <a:t>     </a:t>
            </a:r>
            <a:r>
              <a:rPr lang="ru-RU" sz="2800" dirty="0" smtClean="0">
                <a:solidFill>
                  <a:srgbClr val="57FFFF"/>
                </a:solidFill>
              </a:rPr>
              <a:t>Закаливание должно проводиться с учётом индивидуальных особенностей организма и климатических условий конкретного региона.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endParaRPr lang="ru-RU" dirty="0" smtClean="0">
              <a:solidFill>
                <a:srgbClr val="57FF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57FFFF"/>
                </a:solidFill>
              </a:rPr>
              <a:t>    Закаливание должно быть «на грани удовольствия«, т.е. не насиловать себя чрезмерными нагрузками.   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·  </a:t>
            </a:r>
            <a:r>
              <a:rPr lang="ru-RU" sz="2000" dirty="0" smtClean="0"/>
              <a:t>Солнце, воздух и вода – наши лучшие друзья</a:t>
            </a:r>
          </a:p>
          <a:p>
            <a:pPr>
              <a:defRPr/>
            </a:pPr>
            <a:r>
              <a:rPr lang="ru-RU" sz="2000" dirty="0" smtClean="0"/>
              <a:t>·  В холод – каждый молод</a:t>
            </a:r>
          </a:p>
          <a:p>
            <a:pPr>
              <a:defRPr/>
            </a:pPr>
            <a:r>
              <a:rPr lang="ru-RU" sz="2000" dirty="0" smtClean="0"/>
              <a:t>·  Воды холодной не бойся – ежедневно ею мойся</a:t>
            </a:r>
          </a:p>
          <a:p>
            <a:pPr>
              <a:defRPr/>
            </a:pPr>
            <a:r>
              <a:rPr lang="ru-RU" sz="2000" dirty="0" smtClean="0"/>
              <a:t>·  Куда часто заглядывает солнце – там редко бывает врач</a:t>
            </a:r>
          </a:p>
          <a:p>
            <a:pPr>
              <a:defRPr/>
            </a:pPr>
            <a:r>
              <a:rPr lang="ru-RU" sz="2000" dirty="0" smtClean="0"/>
              <a:t>·  Босиком ходить – здоровым быть</a:t>
            </a:r>
          </a:p>
          <a:p>
            <a:pPr>
              <a:defRPr/>
            </a:pPr>
            <a:r>
              <a:rPr lang="ru-RU" sz="2000" dirty="0" smtClean="0"/>
              <a:t>·  Болезнь легче предупредить – чем лечить</a:t>
            </a:r>
          </a:p>
          <a:p>
            <a:pPr>
              <a:defRPr/>
            </a:pPr>
            <a:r>
              <a:rPr lang="ru-RU" sz="2000" dirty="0" smtClean="0"/>
              <a:t>·  Если хочешь быть здоровым – закаляйся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429125"/>
            <a:ext cx="8183562" cy="19288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Страна  Ватных       одеял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2" descr="J:\Здоровье\136930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42875"/>
            <a:ext cx="9144000" cy="4929188"/>
          </a:xfrm>
          <a:noFill/>
        </p:spPr>
      </p:pic>
    </p:spTree>
  </p:cSld>
  <p:clrMapOvr>
    <a:masterClrMapping/>
  </p:clrMapOvr>
  <p:transition spd="slow" advTm="63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6" name="Picture 2" descr="J:\Здоровье\241_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35818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220" name="Picture 2" descr="J:\Здоровье\koro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5010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Здоровье\241_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79295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G:\Здоровье\тане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28625"/>
            <a:ext cx="321468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8" name="Picture 2" descr="J:\Здоровье\art_70_p_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-714375"/>
            <a:ext cx="7500937" cy="864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4000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u="sng" dirty="0" smtClean="0">
                <a:solidFill>
                  <a:srgbClr val="FF0000"/>
                </a:solidFill>
              </a:rPr>
              <a:t>Как справился  с  болезнью  придворный  врач?</a:t>
            </a:r>
          </a:p>
        </p:txBody>
      </p:sp>
    </p:spTree>
  </p:cSld>
  <p:clrMapOvr>
    <a:masterClrMapping/>
  </p:clrMapOvr>
  <p:transition spd="slow"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 справился с болезнью придворный  врач?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прогулки в  любую  погоду;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хождение  босиком  по  влажному  песку,  по  траве;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сон открытой  форточкой;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одежда  по  погоде;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почаще  бывать  в  лесу;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726</TotalTime>
  <Words>537</Words>
  <Application>Microsoft Office PowerPoint</Application>
  <PresentationFormat>Экран (4:3)</PresentationFormat>
  <Paragraphs>69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3" baseType="lpstr">
      <vt:lpstr>Tahoma</vt:lpstr>
      <vt:lpstr>Arial</vt:lpstr>
      <vt:lpstr>Wingdings</vt:lpstr>
      <vt:lpstr>Calibri</vt:lpstr>
      <vt:lpstr>Courier New</vt:lpstr>
      <vt:lpstr>Showcard Gothic</vt:lpstr>
      <vt:lpstr>Calisto MT</vt:lpstr>
      <vt:lpstr>Agency FB</vt:lpstr>
      <vt:lpstr>Shruti</vt:lpstr>
      <vt:lpstr>Castellar</vt:lpstr>
      <vt:lpstr>Tunga</vt:lpstr>
      <vt:lpstr>Times New Roman</vt:lpstr>
      <vt:lpstr>Gigi</vt:lpstr>
      <vt:lpstr>Текстура</vt:lpstr>
      <vt:lpstr>Тема урока: «От болезней  всех  полезней»</vt:lpstr>
      <vt:lpstr>Как справился  с  болезнью  придворный  врач?</vt:lpstr>
      <vt:lpstr>Страна  Ватных       одеял</vt:lpstr>
      <vt:lpstr>Слайд 4</vt:lpstr>
      <vt:lpstr>Слайд 5</vt:lpstr>
      <vt:lpstr>Слайд 6</vt:lpstr>
      <vt:lpstr>Слайд 7</vt:lpstr>
      <vt:lpstr>Как справился  с  болезнью  придворный  врач?</vt:lpstr>
      <vt:lpstr>Как справился с болезнью придворный  врач?</vt:lpstr>
      <vt:lpstr>ЗАКАЛИВАНИЕ И закаливающие процедуры</vt:lpstr>
      <vt:lpstr>Цели урока: 1. узнаем, что  такое закаливание, друзья закаливающих  процедур  2. Способы закаливания  3. познакомимся с   правилами  закаливания</vt:lpstr>
      <vt:lpstr>Что говорят  учащиеся  школы о закаливании?</vt:lpstr>
      <vt:lpstr>Слайд 13</vt:lpstr>
      <vt:lpstr>Друзья закаливающих  процедур:</vt:lpstr>
      <vt:lpstr>Слайд 15</vt:lpstr>
      <vt:lpstr>Обтирание</vt:lpstr>
      <vt:lpstr>ОБЛИВАНИЕ</vt:lpstr>
      <vt:lpstr>Воздушные  ванны</vt:lpstr>
      <vt:lpstr>ВОЗДУШНЫЕ ВАННЫ</vt:lpstr>
      <vt:lpstr>СОЛНЕЧНЫЕ ВАННЫ</vt:lpstr>
      <vt:lpstr>КУПАНИЕ В ОТКРЫТЫХ ВОДОЁМАХ</vt:lpstr>
      <vt:lpstr>Босохождение</vt:lpstr>
      <vt:lpstr>Моржевание</vt:lpstr>
      <vt:lpstr>Доказано, что  ледяная  вода:</vt:lpstr>
      <vt:lpstr>Слайд 25</vt:lpstr>
      <vt:lpstr>Правила закаливания: </vt:lpstr>
      <vt:lpstr>Правила закаливания: </vt:lpstr>
      <vt:lpstr>Слайд 28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организма и его влияние на здоровье человека</dc:title>
  <dc:creator>костян</dc:creator>
  <cp:lastModifiedBy>1</cp:lastModifiedBy>
  <cp:revision>49</cp:revision>
  <dcterms:created xsi:type="dcterms:W3CDTF">2007-04-06T02:35:41Z</dcterms:created>
  <dcterms:modified xsi:type="dcterms:W3CDTF">2013-10-13T06:41:06Z</dcterms:modified>
</cp:coreProperties>
</file>