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90" r:id="rId2"/>
    <p:sldId id="256" r:id="rId3"/>
    <p:sldId id="279" r:id="rId4"/>
    <p:sldId id="262" r:id="rId5"/>
    <p:sldId id="263" r:id="rId6"/>
    <p:sldId id="280" r:id="rId7"/>
    <p:sldId id="264" r:id="rId8"/>
    <p:sldId id="282" r:id="rId9"/>
    <p:sldId id="277" r:id="rId10"/>
    <p:sldId id="278" r:id="rId11"/>
    <p:sldId id="288" r:id="rId12"/>
    <p:sldId id="257" r:id="rId13"/>
    <p:sldId id="266" r:id="rId14"/>
    <p:sldId id="283" r:id="rId15"/>
    <p:sldId id="281" r:id="rId16"/>
    <p:sldId id="268" r:id="rId17"/>
    <p:sldId id="269" r:id="rId18"/>
    <p:sldId id="270" r:id="rId19"/>
    <p:sldId id="271" r:id="rId20"/>
    <p:sldId id="272" r:id="rId21"/>
    <p:sldId id="267" r:id="rId22"/>
    <p:sldId id="273" r:id="rId23"/>
    <p:sldId id="274" r:id="rId24"/>
    <p:sldId id="259" r:id="rId25"/>
    <p:sldId id="275" r:id="rId26"/>
    <p:sldId id="285" r:id="rId27"/>
    <p:sldId id="260" r:id="rId28"/>
    <p:sldId id="261" r:id="rId29"/>
    <p:sldId id="265" r:id="rId30"/>
    <p:sldId id="286" r:id="rId31"/>
    <p:sldId id="284" r:id="rId32"/>
    <p:sldId id="287" r:id="rId33"/>
    <p:sldId id="289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762E201-A7DB-43A4-AFD4-453A6FC67B02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D7B80D0-DEAA-4D60-991E-8D9AA6DFE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8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45EF8-0A65-41EA-A309-6C32191B4932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920BB-B2FE-427A-BBB8-31C6C9E91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91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02F2B-D306-4856-86BB-56B6AD42786F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1E246-7739-4B14-9DB8-61B2C1C8B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D9D19-C82F-494D-8847-C91AAB879501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D9F43-0156-4277-9C77-8AF26F810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67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5F169C-129E-4876-9D09-62E6AEFEF794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D50C0D-8E84-48AF-9FC3-3FE4D6F41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232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02084-3B1C-4541-A5F1-78238ACB5E00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D462BB-1E8C-40B7-9745-978BFD7F2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410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015654-E90A-4A11-985C-B7A02C8E2E40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56F6FB-F3D8-482F-9861-92C814B05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947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94AC1A-D0A9-4E3D-8627-A2305FCC6615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2A6EDB-9EBD-4981-AF36-17309DE26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1358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78B9A-DBEF-455B-8237-2B3FF7EED7A6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0D21F-27C7-4F60-B7C7-030C287B9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04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58BF21-FDF6-4288-8EAC-F18D02FFBD42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37BED2-2EBC-431D-9BD2-5EA7B857C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8969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AF9383A-B5F9-4B38-8A5D-8DDA67DE7439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8DCFF68-1BE6-4B42-BDA3-088C5D23E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535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6FD23F5-CB90-4163-8B17-13D933B64552}" type="datetimeFigureOut">
              <a:rPr lang="ru-RU"/>
              <a:pPr>
                <a:defRPr/>
              </a:pPr>
              <a:t>07.11.2011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3493F69-1F4E-40E5-AD8E-4DB1B641C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49" r:id="rId2"/>
    <p:sldLayoutId id="2147483954" r:id="rId3"/>
    <p:sldLayoutId id="2147483955" r:id="rId4"/>
    <p:sldLayoutId id="2147483956" r:id="rId5"/>
    <p:sldLayoutId id="2147483957" r:id="rId6"/>
    <p:sldLayoutId id="2147483950" r:id="rId7"/>
    <p:sldLayoutId id="2147483958" r:id="rId8"/>
    <p:sldLayoutId id="2147483959" r:id="rId9"/>
    <p:sldLayoutId id="2147483951" r:id="rId10"/>
    <p:sldLayoutId id="2147483952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3312368"/>
          </a:xfrm>
        </p:spPr>
        <p:txBody>
          <a:bodyPr>
            <a:normAutofit fontScale="90000"/>
          </a:bodyPr>
          <a:lstStyle/>
          <a:p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Автор: Зарипова Эльвира </a:t>
            </a:r>
            <a:r>
              <a:rPr lang="ru-RU" sz="28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Тагировна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Должность: учитель математики и информатики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учреждения: МОУ </a:t>
            </a:r>
            <a:r>
              <a:rPr lang="ru-RU" sz="28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Красноборская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средняя общеобразовательная школа 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материала: Презентация к уроку «Решение заданий В10 ЕГЭ 2012 года»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предмета: Математика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Возраст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(класс)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учащихся: 16-17 лет (11 класс).</a:t>
            </a:r>
            <a:endParaRPr lang="ru-RU" sz="28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9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Сочетаниями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различных элементов по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элементов называются комбинации, которые составлены из данных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элементов по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элементов и отличаются хотя бы одним элементом (иначе говоря,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-элементные подмножества данного множества из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элементов).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Сочетания</a:t>
            </a:r>
            <a:endParaRPr lang="ru-RU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952" y="4164012"/>
            <a:ext cx="4095256" cy="1713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/>
          <a:lstStyle/>
          <a:p>
            <a:r>
              <a:rPr lang="ru-RU" dirty="0" smtClean="0"/>
              <a:t>Практика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50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3541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:В </a:t>
            </a:r>
            <a:r>
              <a:rPr lang="ru-RU" sz="2800" b="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случайном эксперименте бросают две игральные кости. Найдите вероятность того, что в сумме выпадет 8 очков. Результат округлите до сотых</a:t>
            </a:r>
            <a:r>
              <a:rPr lang="ru-RU" sz="2800" b="0" i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0" i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35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9750" y="1916113"/>
                <a:ext cx="8229600" cy="4525962"/>
              </a:xfrm>
            </p:spPr>
            <p:txBody>
              <a:bodyPr/>
              <a:lstStyle/>
              <a:p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Решение: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Всего возможных комбинаций при вбрасывании двух кубиков: 6 * 6 = 36.</a:t>
                </a:r>
                <a:br>
                  <a:rPr lang="ru-RU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Из них благоприятные исходы можно перечислить: 2+6;6+2; 3+5;5+3; 4+4.</a:t>
                </a:r>
              </a:p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Таким образом, всего благоприятных исходов 5. Вероятность найдем, как отношение числа 5 благоприятных исходов к числу всех возможных комбинаций 36.</a:t>
                </a:r>
                <a:br>
                  <a:rPr lang="ru-RU" dirty="0" smtClean="0">
                    <a:latin typeface="Times New Roman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36</m:t>
                        </m:r>
                      </m:den>
                    </m:f>
                    <m:r>
                      <a:rPr lang="ru-RU" sz="2800" b="0" i="1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= 0,13888… Округлим до сотых. 			Ответ: 0, 14. </a:t>
                </a:r>
              </a:p>
              <a:p>
                <a:endParaRPr lang="ru-RU" dirty="0" smtClean="0"/>
              </a:p>
            </p:txBody>
          </p:sp>
        </mc:Choice>
        <mc:Fallback xmlns="">
          <p:sp>
            <p:nvSpPr>
              <p:cNvPr id="18435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750" y="1916113"/>
                <a:ext cx="8229600" cy="4525962"/>
              </a:xfrm>
              <a:blipFill rotWithShape="1">
                <a:blip r:embed="rId2"/>
                <a:stretch>
                  <a:fillRect t="-1211" r="-296" b="-18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697" y="4941168"/>
            <a:ext cx="2350137" cy="1770437"/>
          </a:xfrm>
          <a:prstGeom prst="rect">
            <a:avLst/>
          </a:prstGeom>
          <a:noFill/>
          <a:ln>
            <a:noFill/>
          </a:ln>
          <a:effectLst>
            <a:glow rad="127000">
              <a:schemeClr val="bg1">
                <a:alpha val="34000"/>
              </a:schemeClr>
            </a:glow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48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68313" y="260350"/>
                <a:ext cx="8229600" cy="6181725"/>
              </a:xfrm>
            </p:spPr>
            <p:txBody>
              <a:bodyPr/>
              <a:lstStyle/>
              <a:p>
                <a:pPr eaLnBrk="1" hangingPunct="1"/>
                <a:r>
                  <a:rPr lang="ru-RU" sz="2800" b="1" i="1" dirty="0" smtClean="0">
                    <a:latin typeface="Times New Roman" pitchFamily="18" charset="0"/>
                    <a:cs typeface="Times New Roman" pitchFamily="18" charset="0"/>
                  </a:rPr>
                  <a:t>Задача 2</a:t>
                </a:r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: В случайном эксперименте симметричную монету бросают четырежды. Найдите вероятность того, что орел не выпадет ни разу</a:t>
                </a:r>
                <a:r>
                  <a:rPr lang="ru-RU" sz="2800" dirty="0" smtClean="0"/>
                  <a:t>.</a:t>
                </a:r>
              </a:p>
              <a:p>
                <a:pPr eaLnBrk="1" hangingPunct="1"/>
                <a:endParaRPr lang="ru-RU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Решение: Условие можно толковать так: какова вероятность, что все 4 раза выпадет решка. Вероятность того, что решка выпадет </a:t>
                </a:r>
              </a:p>
              <a:p>
                <a:pPr eaLnBrk="1" hangingPunct="1"/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1 раз равна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</a:p>
              <a:p>
                <a:pPr eaLnBrk="1" hangingPunct="1"/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2 раза равна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ru-RU" sz="24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</m:oMath>
                </a14:m>
                <a:r>
                  <a:rPr lang="ru-RU" sz="2400" dirty="0" smtClean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sz="2400" dirty="0" smtClean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4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1200" dirty="0" smtClean="0">
                    <a:latin typeface="Times New Roman" pitchFamily="18" charset="0"/>
                    <a:cs typeface="Times New Roman" pitchFamily="18" charset="0"/>
                    <a:hlinkClick r:id="rId2" action="ppaction://hlinksldjump"/>
                  </a:rPr>
                  <a:t>(Теорема об умножении вероятностей)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</a:p>
              <a:p>
                <a:pPr eaLnBrk="1" hangingPunct="1"/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3 раза равна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ru-RU" sz="24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ru-RU" sz="24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sz="2400" dirty="0" smtClean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8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eaLnBrk="1" hangingPunct="1"/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а 4 раза равна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u-RU" sz="2400" baseline="30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sz="2400" dirty="0" smtClean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16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=0,0625.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4" eaLnBrk="1" hangingPunct="1"/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Ответ: </a:t>
                </a:r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0,0625</a:t>
                </a:r>
              </a:p>
              <a:p>
                <a:pPr eaLnBrk="1" hangingPunct="1"/>
                <a:endParaRPr lang="ru-RU" sz="20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048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8313" y="260350"/>
                <a:ext cx="8229600" cy="6181725"/>
              </a:xfrm>
              <a:blipFill rotWithShape="1">
                <a:blip r:embed="rId3"/>
                <a:stretch>
                  <a:fillRect t="-9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068960"/>
            <a:ext cx="1830140" cy="18301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90000" dir="5400000" sy="-100000" algn="bl" rotWithShape="0"/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252"/>
          </a:xfrm>
        </p:spPr>
        <p:txBody>
          <a:bodyPr/>
          <a:lstStyle/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 Всего возможных комбинаций: 6 * 6 = 36.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них благоприятные исходы можно перечислить: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1-й кубик	2-й кубик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очко	2, 3, 4, 5 или 6 очков. Благоприятных исходов 5.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очка	1, 3, 4, 5 или 6 очков. Благоприятных исходов 5.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очка	1, 2, 4, 5 или 6 очков. Благоприятных исходов 5.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очка	1, 2, 3, 5 или 6 очков. Благоприятных исходов 5.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очков	1, 2, 3, 4 или 6 очков. Благоприятных исходов 5.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 очков	1, 2, 3, 4 или 5 очков. Благоприятных исходов 5.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Хотя проще было бы посчитать число неблагоприятных для нас исходов. Когда выпадет одинаковое число очков 1 и 1, 2 и 2, 3 и 3, 4 и 4, 5 и 5, 6 и 6.  Таких исходов 6. Всего исходов 36. Тогда благоприятных исходов 36 – 6 = 30. Итак, всего благоприятных исходов 30. Найдем отношение  30/36 = 0,83333…</a:t>
            </a:r>
          </a:p>
          <a:p>
            <a:pPr algn="r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Ответ. 0,83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Задача 3: </a:t>
            </a:r>
            <a:r>
              <a:rPr lang="ru-RU" sz="2800" b="0" i="1" dirty="0" smtClean="0">
                <a:effectLst/>
                <a:latin typeface="Times New Roman" pitchFamily="18" charset="0"/>
                <a:cs typeface="Times New Roman" pitchFamily="18" charset="0"/>
              </a:rPr>
              <a:t>Игральный </a:t>
            </a:r>
            <a:r>
              <a:rPr lang="ru-RU" sz="2800" b="0" i="1" dirty="0">
                <a:effectLst/>
                <a:latin typeface="Times New Roman" pitchFamily="18" charset="0"/>
                <a:cs typeface="Times New Roman" pitchFamily="18" charset="0"/>
              </a:rPr>
              <a:t>кубик подбрасывают дважды. Определите вероятность того, что при двух бросках выпадет разное количество очков. Результат округлите до сотых</a:t>
            </a:r>
            <a:r>
              <a:rPr lang="ru-RU" sz="2800" b="0" i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501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8640"/>
            <a:ext cx="2677059" cy="1675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8" name="Объект 1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824536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случайном эксперименте бросают две игральные кости. Найдите вероятность того, что в сумме выпадет 5 очков. Результат округлите до сотых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.(ответ: 0,11)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случайном эксперименте бросают две игральные кости. Найдите вероятность того, что в сумме выпадет 6 очков. Результат округлите до сотых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.(ответ: 0,14)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случайном эксперименте бросают две игральные кости. Найдите вероятность того, что в сумме выпадет 7 очков. Результат округлите до сотых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.(ответ: 0,17)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случайном эксперименте бросают три игральные кости. Найдите вероятность того, что в сумме выпадет 4 очка. Результат округлите до сотых.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(ответ: 0,01)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случайном эксперименте бросают три игральные кости. Найдите вероятность того, что в сумме выпадет 7 очков. Результат округлите до сотых.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(ответ: 0,07)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Для самостоятельного </a:t>
            </a:r>
            <a:br>
              <a:rPr lang="ru-RU" dirty="0" smtClean="0"/>
            </a:br>
            <a:r>
              <a:rPr lang="ru-RU" dirty="0" smtClean="0"/>
              <a:t>решения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ъект 1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3802062"/>
          </a:xfrm>
        </p:spPr>
        <p:txBody>
          <a:bodyPr/>
          <a:lstStyle/>
          <a:p>
            <a:pPr eaLnBrk="1" hangingPunct="1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 условию индекс может стоять либо на первом, либо на втором месте:</a:t>
            </a: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	 HNO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	 HNO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/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= 4</a:t>
            </a:r>
          </a:p>
          <a:p>
            <a:pPr eaLnBrk="1" hangingPunct="1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4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4</a:t>
            </a:r>
            <a:r>
              <a:rPr lang="ru-RU" sz="2400" b="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 Вова точно помнит, что в формуле азотной кислоты подряд идут буквы H, N, O и что есть один нижний индекс – то ли двойка, то ли тройка. Сколько имеется вариантов, в которых индекс стоит не на втором месте?</a:t>
            </a:r>
            <a:endParaRPr lang="ru-RU" sz="2400" b="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89040"/>
            <a:ext cx="2808312" cy="2733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а, в,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признаки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случай – гамета не обладает ни одним из этих признаков – только 1тип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случай – одним из этих признаков: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а; в;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3 типа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случай - двумя из трех признаков: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ас,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3 типа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случай – всеми тремя признаками: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1 тип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1+3+3+1=8 типов гамет</a:t>
            </a:r>
          </a:p>
          <a:p>
            <a:pPr eaLnBrk="1" hangingPunct="1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8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5</a:t>
            </a:r>
            <a:r>
              <a:rPr lang="ru-RU" sz="2800" b="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 Сколько разных типов гамет может дать гибрид, гетерозиготный по 3 независимым признакам?</a:t>
            </a:r>
            <a:endParaRPr lang="ru-RU" sz="2800" b="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602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111			сотни  десятки  единицы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112			    а 	       в 		с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121			    1	       1		1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122	       8		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  2	       2		 2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211			    2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2=8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212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221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222</a:t>
                </a:r>
              </a:p>
              <a:p>
                <a:pPr marL="109537" indent="0" eaLnBrk="1" hangingPunct="1">
                  <a:buNone/>
                </a:pPr>
                <a:endParaRPr lang="ru-RU" sz="28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560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17788"/>
            <a:ext cx="3131839" cy="2880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Задача 6</a:t>
            </a:r>
            <a:r>
              <a:rPr lang="ru-RU" sz="2800" b="0" i="1" dirty="0" smtClean="0">
                <a:effectLst/>
                <a:latin typeface="Times New Roman" pitchFamily="18" charset="0"/>
                <a:cs typeface="Times New Roman" pitchFamily="18" charset="0"/>
              </a:rPr>
              <a:t>: Перечислить все трехзначные числа, в записи которых встречаются только цифры 1 и 2.</a:t>
            </a:r>
            <a:endParaRPr lang="ru-RU" sz="2800" b="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1259632" y="1556792"/>
            <a:ext cx="576263" cy="374491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6626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А	  Б	В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(АБ)	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(АВ)	3 варианта посещения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(БВ)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Сочетание из 3 по 2</a:t>
                </a: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С</a:t>
                </a:r>
                <a:r>
                  <a:rPr lang="ru-RU" sz="2800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3!</m:t>
                        </m:r>
                      </m:num>
                      <m:den>
                        <m:d>
                          <m:dPr>
                            <m:ctrlPr>
                              <a:rPr lang="ru-RU" sz="28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 smtClean="0">
                                <a:latin typeface="Cambria Math"/>
                                <a:cs typeface="Times New Roman" pitchFamily="18" charset="0"/>
                              </a:rPr>
                              <m:t>3−2</m:t>
                            </m:r>
                          </m:e>
                        </m:d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!</m:t>
                        </m:r>
                        <m:r>
                          <a:rPr lang="ru-RU" sz="2800" b="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∙2!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=3</a:t>
                </a:r>
              </a:p>
              <a:p>
                <a:pPr eaLnBrk="1" hangingPunct="1"/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Ответ: 3</a:t>
                </a:r>
              </a:p>
            </p:txBody>
          </p:sp>
        </mc:Choice>
        <mc:Fallback xmlns="">
          <p:sp>
            <p:nvSpPr>
              <p:cNvPr id="26626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:Три друга – Антон (А), Борис (Б) и Виктор (В) – приобрели два билета на футбольный матч. Сколько различных вариантов посещения футбольного матча для троих друзей?</a:t>
            </a:r>
            <a:endParaRPr lang="ru-RU" sz="2400" b="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1547813" y="1916113"/>
            <a:ext cx="215900" cy="15128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08593" y="3801597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</a:t>
            </a:r>
            <a:endParaRPr lang="ru-RU" sz="2000" dirty="0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09120"/>
            <a:ext cx="1800200" cy="1800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351" y="3160485"/>
            <a:ext cx="2473459" cy="1855094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Решение заданий В 10 ЕГЭ 2012</a:t>
            </a:r>
            <a:endParaRPr lang="ru-RU" dirty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2"/>
            <a:ext cx="7772400" cy="1473621"/>
          </a:xfrm>
        </p:spPr>
        <p:txBody>
          <a:bodyPr/>
          <a:lstStyle/>
          <a:p>
            <a:pPr marR="0" eaLnBrk="1" hangingPunct="1"/>
            <a:r>
              <a:rPr lang="ru-RU" dirty="0" smtClean="0"/>
              <a:t>Элементы комбинаторики, </a:t>
            </a:r>
          </a:p>
          <a:p>
            <a:pPr marR="0" eaLnBrk="1" hangingPunct="1"/>
            <a:r>
              <a:rPr lang="ru-RU" dirty="0" smtClean="0"/>
              <a:t>статистики и теории </a:t>
            </a:r>
          </a:p>
          <a:p>
            <a:pPr marR="0" eaLnBrk="1" hangingPunct="1"/>
            <a:r>
              <a:rPr lang="ru-RU" dirty="0" smtClean="0"/>
              <a:t>вероятностей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924175"/>
            <a:ext cx="3024187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0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89138"/>
                <a:ext cx="8229600" cy="4017962"/>
              </a:xfrm>
            </p:spPr>
            <p:txBody>
              <a:bodyPr/>
              <a:lstStyle/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А	  Г	С	Ф – число сочетаний из 4 по 2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АГ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АС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АФ		</a:t>
                </a:r>
                <a:r>
                  <a:rPr lang="ru-RU" sz="4000" dirty="0" smtClean="0">
                    <a:latin typeface="Times New Roman" pitchFamily="18" charset="0"/>
                    <a:cs typeface="Times New Roman" pitchFamily="18" charset="0"/>
                  </a:rPr>
                  <a:t> С</a:t>
                </a:r>
                <a:r>
                  <a:rPr lang="ru-RU" sz="4000" baseline="-25000" dirty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ru-RU" sz="40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4000" b="0" i="0" smtClean="0">
                            <a:latin typeface="Cambria Math"/>
                            <a:cs typeface="Times New Roman" pitchFamily="18" charset="0"/>
                          </a:rPr>
                          <m:t>4!</m:t>
                        </m:r>
                      </m:num>
                      <m:den>
                        <m:d>
                          <m:dPr>
                            <m:ctrlPr>
                              <a:rPr lang="ru-RU" sz="40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ru-RU" sz="4000" b="0" i="0" smtClean="0">
                                <a:latin typeface="Cambria Math"/>
                                <a:cs typeface="Times New Roman" pitchFamily="18" charset="0"/>
                              </a:rPr>
                              <m:t>4−2</m:t>
                            </m:r>
                          </m:e>
                        </m:d>
                        <m:r>
                          <a:rPr lang="ru-RU" sz="4000" b="0" i="0" smtClean="0">
                            <a:latin typeface="Cambria Math"/>
                            <a:cs typeface="Times New Roman" pitchFamily="18" charset="0"/>
                          </a:rPr>
                          <m:t>!</m:t>
                        </m:r>
                        <m:r>
                          <a:rPr lang="ru-RU" sz="4000" b="0" i="0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∙2!</m:t>
                        </m:r>
                      </m:den>
                    </m:f>
                    <m:r>
                      <a:rPr lang="ru-RU" sz="4000" b="0" i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4000" dirty="0" smtClean="0">
                    <a:latin typeface="Times New Roman" pitchFamily="18" charset="0"/>
                    <a:cs typeface="Times New Roman" pitchFamily="18" charset="0"/>
                  </a:rPr>
                  <a:t>=6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ГС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ГФ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СФ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Ответ: 6</a:t>
                </a:r>
              </a:p>
            </p:txBody>
          </p:sp>
        </mc:Choice>
        <mc:Fallback xmlns="">
          <p:sp>
            <p:nvSpPr>
              <p:cNvPr id="27650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89138"/>
                <a:ext cx="8229600" cy="4017962"/>
              </a:xfrm>
              <a:blipFill rotWithShape="1">
                <a:blip r:embed="rId2"/>
                <a:stretch>
                  <a:fillRect t="-1366" b="-10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 Из группы теннисистов, в которую входят четыре человека – Антонов (А), Григорьев (Г), Сергеев (С) и Федоров (Ф), тренер выделяет пару для участия в соревнованиях. Сколько существует вариантов выбора такой пары?</a:t>
            </a:r>
            <a:endParaRPr lang="ru-RU" sz="2800" b="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1403350" y="2492374"/>
            <a:ext cx="360338" cy="316887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09570" y="346456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37112"/>
            <a:ext cx="1932806" cy="1932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530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68960"/>
                <a:ext cx="8229600" cy="2938140"/>
              </a:xfrm>
            </p:spPr>
            <p:txBody>
              <a:bodyPr/>
              <a:lstStyle/>
              <a:p>
                <a:pPr marL="109537" indent="0" eaLnBrk="1" hangingPunct="1">
                  <a:buNone/>
                </a:pPr>
                <a:endParaRPr lang="ru-RU" dirty="0" smtClean="0"/>
              </a:p>
              <a:p>
                <a:pPr marL="109537" indent="0" eaLnBrk="1" hangingPunct="1"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Число размещений: А</a:t>
                </a:r>
                <a:r>
                  <a:rPr lang="ru-RU" baseline="-25000" dirty="0" smtClean="0"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5!</m:t>
                        </m:r>
                      </m:num>
                      <m:den>
                        <m:d>
                          <m:dPr>
                            <m:ctrlPr>
                              <a:rPr lang="ru-RU" sz="28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 smtClean="0">
                                <a:latin typeface="Cambria Math"/>
                                <a:cs typeface="Times New Roman" pitchFamily="18" charset="0"/>
                              </a:rPr>
                              <m:t>5−2</m:t>
                            </m:r>
                          </m:e>
                        </m:d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=20</a:t>
                </a:r>
              </a:p>
              <a:p>
                <a:pPr marL="109537" indent="0" eaLnBrk="1" hangingPunct="1">
                  <a:buNone/>
                </a:pP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Ответ: 20</a:t>
                </a:r>
              </a:p>
            </p:txBody>
          </p:sp>
        </mc:Choice>
        <mc:Fallback xmlns="">
          <p:sp>
            <p:nvSpPr>
              <p:cNvPr id="22530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068960"/>
                <a:ext cx="8229600" cy="293814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31543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9</a:t>
            </a:r>
            <a:r>
              <a:rPr lang="ru-RU" sz="3200" b="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 Сколько словарей надо издать, чтобы можно было непосредственно выполнять переводы с любого из 5 языков: русского, английского, французского, немецкого, итальянского, на любой другой из этих 5 языков?</a:t>
            </a:r>
            <a:endParaRPr lang="ru-RU" sz="3200" b="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584779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530" y="4797152"/>
            <a:ext cx="142875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91265" y="3552224"/>
            <a:ext cx="155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</a:t>
            </a: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8674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:endParaRPr lang="ru-RU" dirty="0" smtClean="0"/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А     Б	В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Число сочетаний из 3 по 2: 3 способа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Количество перестановок: Р</a:t>
                </a:r>
                <a:r>
                  <a:rPr lang="ru-RU" baseline="-25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=2!=2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С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Р=3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  <m:r>
                      <a:rPr lang="ru-RU" b="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2=6</m:t>
                    </m:r>
                  </m:oMath>
                </a14:m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и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ли А-размещения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2800" baseline="-250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3!</m:t>
                        </m:r>
                      </m:num>
                      <m:den>
                        <m:d>
                          <m:dPr>
                            <m:ctrlPr>
                              <a:rPr lang="ru-RU" sz="28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 smtClean="0">
                                <a:latin typeface="Cambria Math"/>
                                <a:cs typeface="Times New Roman" pitchFamily="18" charset="0"/>
                              </a:rPr>
                              <m:t>3−2</m:t>
                            </m:r>
                          </m:e>
                        </m:d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!</m:t>
                        </m:r>
                      </m:den>
                    </m:f>
                    <m:r>
                      <a:rPr lang="ru-RU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=6</a:t>
                </a:r>
              </a:p>
              <a:p>
                <a:pPr eaLnBrk="1" hangingPunct="1"/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8674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10</a:t>
            </a:r>
            <a:r>
              <a:rPr lang="ru-RU" sz="2400" b="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 Три друга – Антон, Борис и Виктор – приобрели два билета на футбольный матч на 1-е и 2-е места первого ряда стадиона. Сколько у друзей есть вариантов занять эти два места на стадионе?</a:t>
            </a:r>
            <a:endParaRPr lang="ru-RU" sz="2400" b="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6763" y="429309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698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395288" y="1484313"/>
                <a:ext cx="8229600" cy="4525962"/>
              </a:xfrm>
            </p:spPr>
            <p:txBody>
              <a:bodyPr/>
              <a:lstStyle/>
              <a:p>
                <a:pPr eaLnBrk="1" hangingPunct="1"/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12	  21	23	32	13	31</a:t>
                </a:r>
              </a:p>
              <a:p>
                <a:pPr eaLnBrk="1" hangingPunct="1"/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2800" baseline="-250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3!</m:t>
                        </m:r>
                      </m:num>
                      <m:den>
                        <m:d>
                          <m:dPr>
                            <m:ctrlPr>
                              <a:rPr lang="ru-RU" sz="28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 smtClean="0">
                                <a:latin typeface="Cambria Math"/>
                                <a:cs typeface="Times New Roman" pitchFamily="18" charset="0"/>
                              </a:rPr>
                              <m:t>3−2</m:t>
                            </m:r>
                          </m:e>
                        </m:d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!</m:t>
                        </m:r>
                      </m:den>
                    </m:f>
                    <m:r>
                      <a:rPr lang="ru-RU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=6</m:t>
                    </m:r>
                  </m:oMath>
                </a14:m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Ответ: 6</a:t>
                </a:r>
              </a:p>
            </p:txBody>
          </p:sp>
        </mc:Choice>
        <mc:Fallback xmlns="">
          <p:sp>
            <p:nvSpPr>
              <p:cNvPr id="29698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288" y="1484313"/>
                <a:ext cx="8229600" cy="452596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11</a:t>
            </a:r>
            <a:r>
              <a:rPr lang="ru-RU" sz="2400" b="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Сколько </a:t>
            </a:r>
            <a:r>
              <a:rPr lang="ru-RU" sz="2400" b="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двузначных чисел можно составить, используя цифры 1, 2, 3, при условии, что цифра в числе не может повторяться? 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 rot="5400000">
            <a:off x="2874352" y="158096"/>
            <a:ext cx="503238" cy="474078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48814" y="2780111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506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5674444"/>
              </a:xfrm>
            </p:spPr>
            <p:txBody>
              <a:bodyPr/>
              <a:lstStyle/>
              <a:p>
                <a:pPr eaLnBrk="1" hangingPunct="1"/>
                <a:r>
                  <a:rPr lang="ru-RU" b="1" i="1" dirty="0" smtClean="0">
                    <a:latin typeface="Times New Roman" pitchFamily="18" charset="0"/>
                    <a:cs typeface="Times New Roman" pitchFamily="18" charset="0"/>
                  </a:rPr>
                  <a:t>Задача 12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: В чемпионате по гимнастике участвуют 20 спортсменок: 8 из России, 7 из США, остальные — из Китая. Порядок, в котором выступают гимнастки, определяется жребием. Найдите вероятность того, что спортсменка, выступающая первой, окажется из Китая.</a:t>
                </a:r>
              </a:p>
              <a:p>
                <a:pPr eaLnBrk="1" hangingPunct="1"/>
                <a:r>
                  <a:rPr lang="ru-RU" b="1" i="1" dirty="0" smtClean="0">
                    <a:latin typeface="Times New Roman" pitchFamily="18" charset="0"/>
                    <a:cs typeface="Times New Roman" pitchFamily="18" charset="0"/>
                  </a:rPr>
                  <a:t>Решение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: Всего </a:t>
                </a:r>
                <a:r>
                  <a:rPr lang="ru-RU" i="1" dirty="0">
                    <a:latin typeface="Times New Roman" pitchFamily="18" charset="0"/>
                    <a:cs typeface="Times New Roman" pitchFamily="18" charset="0"/>
                  </a:rPr>
                  <a:t>участвует 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20 спортсменок, из них из Китая 20-(8+7)=5 спортсменок.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Вероятность </a:t>
                </a:r>
                <a:r>
                  <a:rPr lang="ru-RU" i="1" dirty="0">
                    <a:latin typeface="Times New Roman" pitchFamily="18" charset="0"/>
                    <a:cs typeface="Times New Roman" pitchFamily="18" charset="0"/>
                  </a:rPr>
                  <a:t>того, что спортсменка, выступающая первой, окажется из Китая 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будет</a:t>
                </a:r>
              </a:p>
              <a:p>
                <a:pPr eaLnBrk="1" hangingPunct="1"/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Р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ru-RU" sz="2400" i="1">
                            <a:latin typeface="Cambria Math"/>
                            <a:cs typeface="Times New Roman" pitchFamily="18" charset="0"/>
                          </a:rPr>
                          <m:t>0</m:t>
                        </m:r>
                      </m:den>
                    </m:f>
                    <m:r>
                      <a:rPr lang="ru-RU" sz="2400" i="1">
                        <a:latin typeface="Cambria Math"/>
                        <a:cs typeface="Times New Roman" pitchFamily="18" charset="0"/>
                      </a:rPr>
                      <m:t>=0,</m:t>
                    </m:r>
                    <m:r>
                      <a:rPr lang="ru-RU" sz="2400" b="0" i="1" smtClean="0">
                        <a:latin typeface="Cambria Math"/>
                        <a:cs typeface="Times New Roman" pitchFamily="18" charset="0"/>
                      </a:rPr>
                      <m:t>25</m:t>
                    </m:r>
                  </m:oMath>
                </a14:m>
                <a:endParaRPr lang="ru-RU" sz="24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r" eaLnBrk="1" hangingPunct="1"/>
                <a:r>
                  <a:rPr lang="ru-RU" sz="2400" i="1" dirty="0" smtClean="0">
                    <a:latin typeface="Times New Roman" pitchFamily="18" charset="0"/>
                    <a:cs typeface="Times New Roman" pitchFamily="18" charset="0"/>
                  </a:rPr>
                  <a:t>Ответ: 0,25</a:t>
                </a:r>
                <a:endParaRPr lang="ru-RU" sz="240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endParaRPr lang="ru-RU" i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1506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29600" cy="5674444"/>
              </a:xfrm>
              <a:blipFill rotWithShape="1">
                <a:blip r:embed="rId2"/>
                <a:stretch>
                  <a:fillRect t="-968" r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72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68638"/>
                <a:ext cx="8229600" cy="2938462"/>
              </a:xfrm>
            </p:spPr>
            <p:txBody>
              <a:bodyPr/>
              <a:lstStyle/>
              <a:p>
                <a:pPr eaLnBrk="1" hangingPunct="1"/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=25</a:t>
                </a:r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23 билета без вопроса о грибах</a:t>
                </a:r>
              </a:p>
              <a:p>
                <a:pPr eaLnBrk="1" hangingPunct="1"/>
                <a:r>
                  <a:rPr lang="en-US" dirty="0" smtClean="0"/>
                  <a:t>P(A)=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25</m:t>
                        </m:r>
                      </m:den>
                    </m:f>
                  </m:oMath>
                </a14:m>
                <a:r>
                  <a:rPr lang="ru-RU" dirty="0" smtClean="0"/>
                  <a:t>=0,92</a:t>
                </a:r>
              </a:p>
              <a:p>
                <a:pPr eaLnBrk="1" hangingPunct="1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Ответ: 0,92</a:t>
                </a:r>
              </a:p>
            </p:txBody>
          </p:sp>
        </mc:Choice>
        <mc:Fallback xmlns="">
          <p:sp>
            <p:nvSpPr>
              <p:cNvPr id="3072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068638"/>
                <a:ext cx="8229600" cy="2938462"/>
              </a:xfrm>
              <a:blipFill rotWithShape="1">
                <a:blip r:embed="rId2"/>
                <a:stretch>
                  <a:fillRect t="-18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13</a:t>
            </a:r>
            <a:r>
              <a:rPr lang="ru-RU" sz="2400" b="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 В </a:t>
            </a:r>
            <a:r>
              <a:rPr lang="ru-RU" sz="2400" b="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сборнике билетов по биологии всего 25 билетов, в двух из них встречается вопрос о грибах. На экзамене школьнику достаётся один случайно выбранный билет. Найдите вероятность того, что в этом билете не будет вопроса о грибах.</a:t>
            </a:r>
            <a:endParaRPr lang="ru-RU" sz="2400" b="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/>
          <a:lstStyle/>
          <a:p>
            <a:pPr marL="109537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соревнованиях по толканию ядра участвуют 9 спортсменов из Дании, 3 спортсмена из Швеции, 8 спортсменов из Норвегии и 5 — из Финляндии. Порядок, в котором выступают спортсмены, определяется жребием. Найдите вероятность того, что спортсмен, который выступает последним, окажется из Финляндии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537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соревнованиях по толканию ядра участвуют 4 спортсмена из Македонии, 9 спортсменов из Сербии, 7 спортсменов из Хорватии и 5 — из Словении. Порядок, в котором выступают спортсмены, определяется жребием. Найдите вероятность того, что спортсмен, который выступает последним, окажется из Македонии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537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В чемпионате по гимнастике участвуют 50 спортсменок: 22 из Великобритании, 19 из Франции, остальные — из Германии. Порядок, в котором выступают гимнастки, определяется жребием. Найдите вероятность того, что спортсменка, выступающая первой, окажется из Германии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537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 В чемпионате по гимнастике участвуют 40 спортсменок: 12 из Аргентины, 9 из Бразилии, остальные — из Парагвая. Порядок, в котором выступают гимнастки, определяется жребием. Найдите вероятность того, что спортсменка, выступающая первой, окажется из Парагвая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537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В чемпионате по гимнастике участвуют 64 спортсменки: 20 из Японии, 28 из Китая, остальные — из Кореи. Порядок, в котором выступают гимнастки, определяется жребием. Найдите вероятность того, что спортсменка, выступающая первой, окажется из Кореи.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Для самостоятельного </a:t>
            </a:r>
            <a:br>
              <a:rPr lang="ru-RU" sz="3600" dirty="0"/>
            </a:br>
            <a:r>
              <a:rPr lang="ru-RU" sz="3600" dirty="0"/>
              <a:t>решения</a:t>
            </a:r>
          </a:p>
        </p:txBody>
      </p:sp>
    </p:spTree>
    <p:extLst>
      <p:ext uri="{BB962C8B-B14F-4D97-AF65-F5344CB8AC3E}">
        <p14:creationId xmlns:p14="http://schemas.microsoft.com/office/powerpoint/2010/main" val="347253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1746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908720"/>
                <a:ext cx="8229600" cy="4525962"/>
              </a:xfrm>
            </p:spPr>
            <p:txBody>
              <a:bodyPr/>
              <a:lstStyle/>
              <a:p>
                <a:pPr eaLnBrk="1" hangingPunct="1"/>
                <a:r>
                  <a:rPr lang="ru-RU" b="1" i="1" dirty="0" smtClean="0">
                    <a:latin typeface="Times New Roman" pitchFamily="18" charset="0"/>
                    <a:cs typeface="Times New Roman" pitchFamily="18" charset="0"/>
                  </a:rPr>
                  <a:t>Задача 14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: В среднем из 1000 садовых насосов, поступивших в продажу, 5 подтекают. Найдите вероятность того, что один случайно выбранный для контроля насос не подтекает.</a:t>
                </a:r>
              </a:p>
              <a:p>
                <a:pPr eaLnBrk="1" hangingPunct="1"/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А =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{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Насос не подтекает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ru-RU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=1000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1000-5=995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насосов не подтекают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en-US" dirty="0"/>
                  <a:t>P(A)=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995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ru-RU" dirty="0" smtClean="0"/>
                  <a:t>=0,995</a:t>
                </a:r>
              </a:p>
              <a:p>
                <a:pPr eaLnBrk="1" hangingPunct="1"/>
                <a:r>
                  <a:rPr lang="ru-RU" dirty="0" smtClean="0"/>
                  <a:t>Ответ: 0,995</a:t>
                </a:r>
              </a:p>
            </p:txBody>
          </p:sp>
        </mc:Choice>
        <mc:Fallback xmlns="">
          <p:sp>
            <p:nvSpPr>
              <p:cNvPr id="31746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908720"/>
                <a:ext cx="8229600" cy="4525962"/>
              </a:xfrm>
              <a:blipFill rotWithShape="1">
                <a:blip r:embed="rId2"/>
                <a:stretch>
                  <a:fillRect t="-1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2770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5674444"/>
              </a:xfrm>
            </p:spPr>
            <p:txBody>
              <a:bodyPr/>
              <a:lstStyle/>
              <a:p>
                <a:pPr eaLnBrk="1" hangingPunct="1"/>
                <a:r>
                  <a:rPr lang="ru-RU" b="1" i="1" dirty="0" smtClean="0">
                    <a:latin typeface="Times New Roman" pitchFamily="18" charset="0"/>
                    <a:cs typeface="Times New Roman" pitchFamily="18" charset="0"/>
                  </a:rPr>
                  <a:t>Задача 15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: Фабрика выпускает сумки. В среднем на 100 качественных сумок приходится восемь сумок со скрытыми дефектами. Найдите вероятность того, что купленная сумка окажется качественной. Результат округлите до сотых.</a:t>
                </a:r>
              </a:p>
              <a:p>
                <a:pPr eaLnBrk="1" hangingPunct="1"/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А=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{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Сумка качественная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ru-RU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n=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100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m=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100-8 без скрытых дефектов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P(A)=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100−8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=0,92</a:t>
                </a:r>
              </a:p>
              <a:p>
                <a:pPr eaLnBrk="1" hangingPunct="1"/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Ответ: 0,92</a:t>
                </a:r>
              </a:p>
            </p:txBody>
          </p:sp>
        </mc:Choice>
        <mc:Fallback xmlns="">
          <p:sp>
            <p:nvSpPr>
              <p:cNvPr id="32770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29600" cy="5674444"/>
              </a:xfrm>
              <a:blipFill rotWithShape="1">
                <a:blip r:embed="rId2"/>
                <a:stretch>
                  <a:fillRect t="-968" r="-15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16113"/>
                <a:ext cx="8229600" cy="4090987"/>
              </a:xfrm>
            </p:spPr>
            <p:txBody>
              <a:bodyPr>
                <a:normAutofit/>
              </a:bodyPr>
              <a:lstStyle/>
              <a:p>
                <a:pPr marL="365760" indent="-256032" eaLnBrk="1" fontAlgn="auto" hangingPunct="1">
                  <a:spcAft>
                    <a:spcPts val="0"/>
                  </a:spcAft>
                  <a:buFont typeface="Wingdings 3"/>
                  <a:buChar char=""/>
                  <a:defRPr/>
                </a:pPr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Решение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: 50-7=43 – исправных аккумуляторов</a:t>
                </a:r>
              </a:p>
              <a:p>
                <a:pPr marL="365760" indent="-256032" eaLnBrk="1" fontAlgn="auto" hangingPunct="1">
                  <a:spcAft>
                    <a:spcPts val="0"/>
                  </a:spcAft>
                  <a:buFont typeface="Wingdings 3"/>
                  <a:buChar char=""/>
                  <a:defRPr/>
                </a:pP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Вероятность – покупка исправного аккумулятора</a:t>
                </a:r>
              </a:p>
              <a:p>
                <a:pPr marL="109728" indent="0" eaLnBrk="1" fontAlgn="auto" hangingPunct="1">
                  <a:spcAft>
                    <a:spcPts val="0"/>
                  </a:spcAft>
                  <a:buFont typeface="Wingdings 3"/>
                  <a:buNone/>
                  <a:defRPr/>
                </a:pP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43 - Число 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благоприятных исходов</a:t>
                </a:r>
              </a:p>
              <a:p>
                <a:pPr marL="109728" indent="0" eaLnBrk="1" fontAlgn="auto" hangingPunct="1">
                  <a:spcAft>
                    <a:spcPts val="0"/>
                  </a:spcAft>
                  <a:buFont typeface="Wingdings 3"/>
                  <a:buNone/>
                  <a:defRPr/>
                </a:pP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50 - Число 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всех равновозможных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исходов</a:t>
                </a:r>
              </a:p>
              <a:p>
                <a:pPr marL="109728" indent="0" eaLnBrk="1" fontAlgn="auto" hangingPunct="1">
                  <a:spcAft>
                    <a:spcPts val="0"/>
                  </a:spcAft>
                  <a:buFont typeface="Wingdings 3"/>
                  <a:buNone/>
                  <a:defRPr/>
                </a:pP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Р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43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50</m:t>
                        </m:r>
                      </m:den>
                    </m:f>
                    <m:r>
                      <a:rPr lang="ru-RU" sz="2800" b="0" i="1" smtClean="0">
                        <a:latin typeface="Cambria Math"/>
                        <a:cs typeface="Times New Roman" pitchFamily="18" charset="0"/>
                      </a:rPr>
                      <m:t>=0,86</m:t>
                    </m:r>
                  </m:oMath>
                </a14:m>
                <a:endParaRPr lang="ru-RU" sz="2800" b="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 eaLnBrk="1" fontAlgn="auto" hangingPunct="1">
                  <a:spcAft>
                    <a:spcPts val="0"/>
                  </a:spcAft>
                  <a:buFont typeface="Wingdings 3"/>
                  <a:buNone/>
                  <a:defRPr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800" i="1" dirty="0">
                    <a:latin typeface="Times New Roman" pitchFamily="18" charset="0"/>
                    <a:cs typeface="Times New Roman" pitchFamily="18" charset="0"/>
                  </a:rPr>
                  <a:t>Ответ: 0,86</a:t>
                </a: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16113"/>
                <a:ext cx="8229600" cy="4090987"/>
              </a:xfrm>
              <a:blipFill rotWithShape="1">
                <a:blip r:embed="rId2"/>
                <a:stretch>
                  <a:fillRect l="-148" t="-14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16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В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среднем из 50 аккумуляторов, поступивших в продажу 7 неисправны. Найдите вероятность того, что один купленный аккумулятор окажется исправным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3795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составлена по материалам Открытого банка заданий ЕГЭ 2012. В презентацию включен необходимый теоретический материал и образцы решений заданий (практика) а так же задачи для самостоятельного решения (домашнее задание) и ответы к ним. Может быть полезна учащимся для самостоятельной подготовки к ЕГЭ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72608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Фабрика выпускает сумки. В среднем на 180 качественных сумок приходится восемь сумок со скрытыми дефектами. Найдите вероятность того, что купленная сумка окажется качественной. Результат округлите до сотых.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(Ответ:0,96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Фабрика выпускает сумки. В среднем на 170 качественных сумок приходится шесть сумок со скрытыми дефектами. Найдите вероятность того, что купленная сумка окажется качественной. Результат округлите до сотых. (Ответ: 0,96)</a:t>
            </a:r>
          </a:p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среднем из 1400 садовых насосов, поступивших в продажу, 7 подтекают. Найдите вероятность того, что один случайно выбранный для контроля насос не подтекает.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среднем из 500 садовых насосов, поступивших в продажу, 4 подтекают. Найдите вероятность того, что один случайно выбранный для контроля насос не подтекает.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Фабрика выпускает сумки. В среднем на 200 качественных сумок приходится четыре сумки со скрытыми дефектами. Найдите вероятность того, что купленная сумка окажется качественной. Результат округлите до сотых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Фабрика выпускает сумки. В среднем на 110 качественных сумок приходится пять сумок со скрытыми дефектами. Найдите вероятность того, что купленная сумка окажется качественной. Результат округлите до сотых.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самостоятельного решения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34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Произведением событий А и В называется событие АВ, которое наступает тогда и только тогда, когда наступают оба события: А и В одновременно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Теорема об умножении вероятностей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Вероятность произведения независимых событий А и В вычисляется по формуле: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Произведение вероятностей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97152"/>
            <a:ext cx="448049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7956376" y="5589240"/>
            <a:ext cx="648072" cy="6480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1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Суммой событий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 и В называется событие А + В, которое наступает тогда и только тогда, когда наступает хотя бы одно из событий: А или 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Теорема о сложении вероятностей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Вероятность появления одного из двух несовместных событий равна сумме вероятностей этих событий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Сложение вероятностей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21088"/>
            <a:ext cx="515257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69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Желаю удачи!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50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строить и исследовать простейшие математические модели</a:t>
            </a:r>
          </a:p>
          <a:p>
            <a:pPr marL="109537" indent="0" eaLnBrk="1" hangingPunct="1">
              <a:buFont typeface="Wingdings 3" pitchFamily="18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Моделировать реальные ситуации на языке алгебры, составлять уравнения и неравенства по условию задачи; исследовать построенные модели с использованием аппарата алгебры</a:t>
            </a:r>
          </a:p>
          <a:p>
            <a:pPr marL="109537" indent="0" eaLnBrk="1" hangingPunct="1">
              <a:buFont typeface="Wingdings 3" pitchFamily="18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Моделировать реальные ситуации на языке геометрии, исследовать построенные модели с использованием геометрических понятий и теорем, аппарата алгебры; решать практические задачи, связанные с нахождением геометрических величин</a:t>
            </a:r>
          </a:p>
          <a:p>
            <a:pPr marL="109537" indent="0" eaLnBrk="1" hangingPunct="1">
              <a:buFont typeface="Wingdings 3" pitchFamily="18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Проводить доказательные рассуждения при решении задач, оценивать логическую правильность рассуждений, распознавать логически некорректные рассуждения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</a:rPr>
              <a:t>Для успешного решения задач типа В10 </a:t>
            </a:r>
            <a:r>
              <a:rPr lang="ru-RU" dirty="0" smtClean="0"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</a:rPr>
              <a:t>необходимо:</a:t>
            </a:r>
            <a:endParaRPr lang="ru-RU" dirty="0"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комбинаторики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Поочередный и одновременный выбор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числа сочетаний и перестановок. Бином Ньютона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Элементы статистики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Табличное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графическое представление данных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характеристики рядов данных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Элементы теории вероятностей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Вероятности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событий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использования вероятностей и статистики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решении прикладных задач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</a:rPr>
              <a:t>Повторить материал по темам: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/>
              <a:t/>
            </a:r>
            <a:br>
              <a:rPr lang="ru-RU" sz="20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Вероятностью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наступления случайного события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называется отношение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– это число всех возможных исходов эксперимента, а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– это число всех благоприятных исходов.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Формула представляет собой так называемое классическое определение вероятности по Лапласу, пришедшее из области азартных игр, где теория вероятностей применялась для определения перспективы выигрыша.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400" dirty="0" smtClean="0"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</a:rPr>
              <a:t>Классическое определение вероятности </a:t>
            </a:r>
            <a:endParaRPr lang="ru-RU" dirty="0"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357563"/>
            <a:ext cx="16129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8001" y="620688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</a:rPr>
              <a:t>Ф</a:t>
            </a:r>
            <a:r>
              <a:rPr lang="ru-RU" dirty="0" smtClean="0"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</a:rPr>
              <a:t>ормула </a:t>
            </a:r>
            <a:r>
              <a:rPr lang="ru-RU" dirty="0"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</a:rPr>
              <a:t>классической теории вероятностей</a:t>
            </a:r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3563938" y="2619375"/>
            <a:ext cx="516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09538"/>
            <a:r>
              <a:rPr lang="ru-RU" sz="2000">
                <a:latin typeface="Times New Roman" pitchFamily="18" charset="0"/>
                <a:cs typeface="Times New Roman" pitchFamily="18" charset="0"/>
              </a:rPr>
              <a:t>Число благоприятных исходов</a:t>
            </a:r>
          </a:p>
          <a:p>
            <a:pPr marL="109538"/>
            <a:r>
              <a:rPr lang="ru-RU" sz="2000">
                <a:latin typeface="Times New Roman" pitchFamily="18" charset="0"/>
                <a:cs typeface="Times New Roman" pitchFamily="18" charset="0"/>
              </a:rPr>
              <a:t>Число всех равновозможных исходов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766763" y="2757488"/>
            <a:ext cx="2978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Вероятность события </a:t>
            </a:r>
            <a:r>
              <a:rPr lang="ru-RU"/>
              <a:t>=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779838" y="2941638"/>
            <a:ext cx="4321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8" name="TextBox 1"/>
          <p:cNvSpPr txBox="1">
            <a:spLocks noChangeArrowheads="1"/>
          </p:cNvSpPr>
          <p:nvPr/>
        </p:nvSpPr>
        <p:spPr bwMode="auto">
          <a:xfrm>
            <a:off x="1206500" y="5085184"/>
            <a:ext cx="68945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marL="0" indent="0" algn="ctr"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Вероятность события - это десятичная дробь, а не целое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число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442" y="3532375"/>
            <a:ext cx="273947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Перестановкой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множества из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 элементов называется расположение элементов в определенном порядке. 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Перестановки</a:t>
            </a:r>
            <a:endParaRPr lang="ru-RU" dirty="0"/>
          </a:p>
        </p:txBody>
      </p:sp>
      <p:pic>
        <p:nvPicPr>
          <p:cNvPr id="14340" name="Объект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84984"/>
            <a:ext cx="243046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2849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Число перестановок можно вычислить по формуле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b="1" i="1" baseline="-25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=n!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Размещениями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множества из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различных элементов по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m≤n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элементов называются комбинации, которые составлены из данных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элементов по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элементов и отличаются либо самими элементами, либо порядком элементов.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Размещения</a:t>
            </a:r>
            <a:endParaRPr lang="ru-RU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61048"/>
            <a:ext cx="301747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719</TotalTime>
  <Words>1937</Words>
  <Application>Microsoft Office PowerPoint</Application>
  <PresentationFormat>Экран (4:3)</PresentationFormat>
  <Paragraphs>175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Открытая</vt:lpstr>
      <vt:lpstr>Автор: Зарипова Эльвира Тагировна Должность: учитель математики и информатики Название учреждения: МОУ Красноборская средняя общеобразовательная школа  Название материала: Презентация к уроку «Решение заданий В10 ЕГЭ 2012 года» Название предмета: Математика Возраст (класс) учащихся: 16-17 лет (11 класс).</vt:lpstr>
      <vt:lpstr>Решение заданий В 10 ЕГЭ 2012</vt:lpstr>
      <vt:lpstr>Введение</vt:lpstr>
      <vt:lpstr>Для успешного решения задач типа В10 необходимо:</vt:lpstr>
      <vt:lpstr>Повторить материал по темам: </vt:lpstr>
      <vt:lpstr>Классическое определение вероятности </vt:lpstr>
      <vt:lpstr>Формула классической теории вероятностей</vt:lpstr>
      <vt:lpstr>Перестановки</vt:lpstr>
      <vt:lpstr>Размещения</vt:lpstr>
      <vt:lpstr>Сочетания</vt:lpstr>
      <vt:lpstr>Практика</vt:lpstr>
      <vt:lpstr>Задача 1:В случайном эксперименте бросают две игральные кости. Найдите вероятность того, что в сумме выпадет 8 очков. Результат округлите до сотых.</vt:lpstr>
      <vt:lpstr>Презентация PowerPoint</vt:lpstr>
      <vt:lpstr>Задача 3: Игральный кубик подбрасывают дважды. Определите вероятность того, что при двух бросках выпадет разное количество очков. Результат округлите до сотых.</vt:lpstr>
      <vt:lpstr>Для самостоятельного  решения</vt:lpstr>
      <vt:lpstr>Задача 4: Вова точно помнит, что в формуле азотной кислоты подряд идут буквы H, N, O и что есть один нижний индекс – то ли двойка, то ли тройка. Сколько имеется вариантов, в которых индекс стоит не на втором месте?</vt:lpstr>
      <vt:lpstr>Задача 5: Сколько разных типов гамет может дать гибрид, гетерозиготный по 3 независимым признакам?</vt:lpstr>
      <vt:lpstr>Задача 6: Перечислить все трехзначные числа, в записи которых встречаются только цифры 1 и 2.</vt:lpstr>
      <vt:lpstr>Задача 7:Три друга – Антон (А), Борис (Б) и Виктор (В) – приобрели два билета на футбольный матч. Сколько различных вариантов посещения футбольного матча для троих друзей?</vt:lpstr>
      <vt:lpstr>Задача 8: Из группы теннисистов, в которую входят четыре человека – Антонов (А), Григорьев (Г), Сергеев (С) и Федоров (Ф), тренер выделяет пару для участия в соревнованиях. Сколько существует вариантов выбора такой пары?</vt:lpstr>
      <vt:lpstr>Задача 9: Сколько словарей надо издать, чтобы можно было непосредственно выполнять переводы с любого из 5 языков: русского, английского, французского, немецкого, итальянского, на любой другой из этих 5 языков?</vt:lpstr>
      <vt:lpstr>Задача 10: Три друга – Антон, Борис и Виктор – приобрели два билета на футбольный матч на 1-е и 2-е места первого ряда стадиона. Сколько у друзей есть вариантов занять эти два места на стадионе?</vt:lpstr>
      <vt:lpstr>Задача 11: Сколько двузначных чисел можно составить, используя цифры 1, 2, 3, при условии, что цифра в числе не может повторяться? </vt:lpstr>
      <vt:lpstr>Презентация PowerPoint</vt:lpstr>
      <vt:lpstr>Задача 13: В сборнике билетов по биологии всего 25 билетов, в двух из них встречается вопрос о грибах. На экзамене школьнику достаётся один случайно выбранный билет. Найдите вероятность того, что в этом билете не будет вопроса о грибах.</vt:lpstr>
      <vt:lpstr>Для самостоятельного  решения</vt:lpstr>
      <vt:lpstr>Презентация PowerPoint</vt:lpstr>
      <vt:lpstr>Презентация PowerPoint</vt:lpstr>
      <vt:lpstr>Задача 16: В среднем из 50 аккумуляторов, поступивших в продажу 7 неисправны. Найдите вероятность того, что один купленный аккумулятор окажется исправным.</vt:lpstr>
      <vt:lpstr>Для самостоятельного решения</vt:lpstr>
      <vt:lpstr>Произведение вероятностей</vt:lpstr>
      <vt:lpstr>Сложение вероятностей</vt:lpstr>
      <vt:lpstr>Желаю удачи!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заданий ЕГЭ 2012</dc:title>
  <dc:creator>Эльвира Тагировна</dc:creator>
  <cp:lastModifiedBy>Эльвира Тагировна</cp:lastModifiedBy>
  <cp:revision>53</cp:revision>
  <dcterms:created xsi:type="dcterms:W3CDTF">2011-10-22T14:42:32Z</dcterms:created>
  <dcterms:modified xsi:type="dcterms:W3CDTF">2011-11-07T16:41:46Z</dcterms:modified>
</cp:coreProperties>
</file>