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71" r:id="rId12"/>
    <p:sldId id="272" r:id="rId13"/>
    <p:sldId id="266" r:id="rId14"/>
    <p:sldId id="267" r:id="rId15"/>
    <p:sldId id="273" r:id="rId16"/>
    <p:sldId id="274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6B966-0EB2-453B-9E53-7F7D1EA2200D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C60C-2ACD-4336-9E12-D6574287F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6B966-0EB2-453B-9E53-7F7D1EA2200D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C60C-2ACD-4336-9E12-D6574287F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6B966-0EB2-453B-9E53-7F7D1EA2200D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C60C-2ACD-4336-9E12-D6574287F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6B966-0EB2-453B-9E53-7F7D1EA2200D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C60C-2ACD-4336-9E12-D6574287F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6B966-0EB2-453B-9E53-7F7D1EA2200D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C60C-2ACD-4336-9E12-D6574287F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6B966-0EB2-453B-9E53-7F7D1EA2200D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C60C-2ACD-4336-9E12-D6574287F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6B966-0EB2-453B-9E53-7F7D1EA2200D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C60C-2ACD-4336-9E12-D6574287F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6B966-0EB2-453B-9E53-7F7D1EA2200D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C60C-2ACD-4336-9E12-D6574287F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6B966-0EB2-453B-9E53-7F7D1EA2200D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C60C-2ACD-4336-9E12-D6574287F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6B966-0EB2-453B-9E53-7F7D1EA2200D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C60C-2ACD-4336-9E12-D6574287F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6B966-0EB2-453B-9E53-7F7D1EA2200D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CE9C60C-2ACD-4336-9E12-D6574287F6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36B966-0EB2-453B-9E53-7F7D1EA2200D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E9C60C-2ACD-4336-9E12-D6574287F64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heel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928670"/>
            <a:ext cx="7700962" cy="214314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Здоровьесберегающие</a:t>
            </a:r>
            <a:r>
              <a:rPr lang="ru-RU" dirty="0"/>
              <a:t> образовательные технологии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3643314"/>
            <a:ext cx="6400800" cy="1752600"/>
          </a:xfrm>
        </p:spPr>
        <p:txBody>
          <a:bodyPr>
            <a:normAutofit lnSpcReduction="10000"/>
          </a:bodyPr>
          <a:lstStyle/>
          <a:p>
            <a:pPr algn="r"/>
            <a:r>
              <a:rPr lang="ru-RU" i="1" dirty="0"/>
              <a:t>«Чтобы сделать ребёнка умным и рассудительным, </a:t>
            </a:r>
            <a:endParaRPr lang="ru-RU" dirty="0"/>
          </a:p>
          <a:p>
            <a:pPr algn="r"/>
            <a:r>
              <a:rPr lang="ru-RU" i="1" dirty="0"/>
              <a:t>сделайте его крепким и здоровым»</a:t>
            </a:r>
            <a:endParaRPr lang="ru-RU" dirty="0"/>
          </a:p>
          <a:p>
            <a:pPr algn="r"/>
            <a:r>
              <a:rPr lang="ru-RU" i="1" dirty="0"/>
              <a:t>Ж.-Ж. Руссо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704088"/>
            <a:ext cx="7829576" cy="81706"/>
          </a:xfrm>
        </p:spPr>
        <p:txBody>
          <a:bodyPr>
            <a:noAutofit/>
          </a:bodyPr>
          <a:lstStyle/>
          <a:p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58204" cy="532449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Сохранение здоровья детей - главное, на что я обращаю особое внимание при проведении мероприятий по сохранению здоровья, где закладываются навыки </a:t>
            </a:r>
          </a:p>
          <a:p>
            <a:r>
              <a:rPr lang="ru-RU" dirty="0" smtClean="0"/>
              <a:t>правильного режима дня, </a:t>
            </a:r>
          </a:p>
          <a:p>
            <a:r>
              <a:rPr lang="ru-RU" dirty="0" smtClean="0"/>
              <a:t>гигиенические навыки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://www.ikirov.ru/files/1208/rz-37b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357430"/>
            <a:ext cx="149066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hkola7gnomov.ru/pictures/spreads/c1eb7da99d23d0cef8609c41f790f68a-2.jpg">
            <a:hlinkClick r:id="rId2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3714752"/>
            <a:ext cx="1933575" cy="281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профилактика заболеваний, негативного отношения к вредным привычкам,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</a:t>
            </a:r>
          </a:p>
          <a:p>
            <a:endParaRPr lang="ru-RU" dirty="0" smtClean="0"/>
          </a:p>
          <a:p>
            <a:r>
              <a:rPr lang="ru-RU" dirty="0" smtClean="0"/>
              <a:t>                        </a:t>
            </a:r>
          </a:p>
          <a:p>
            <a:endParaRPr lang="ru-RU" dirty="0" smtClean="0"/>
          </a:p>
          <a:p>
            <a:r>
              <a:rPr lang="ru-RU" dirty="0" smtClean="0"/>
              <a:t>изучение особенностей своего организма. </a:t>
            </a:r>
          </a:p>
          <a:p>
            <a:endParaRPr lang="ru-RU" dirty="0"/>
          </a:p>
        </p:txBody>
      </p:sp>
      <p:pic>
        <p:nvPicPr>
          <p:cNvPr id="4" name="Рисунок 3" descr="http://www.rastut-goda.ru/images/image/image1/zdor1.jpg">
            <a:hlinkClick r:id="rId2"/>
          </p:cNvPr>
          <p:cNvPicPr/>
          <p:nvPr/>
        </p:nvPicPr>
        <p:blipFill>
          <a:blip r:embed="rId3"/>
          <a:srcRect l="67921" t="7429" b="62476"/>
          <a:stretch>
            <a:fillRect/>
          </a:stretch>
        </p:blipFill>
        <p:spPr bwMode="auto">
          <a:xfrm>
            <a:off x="428596" y="2714620"/>
            <a:ext cx="17049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rastut-goda.ru/images/image/image1/zdor1.jpg">
            <a:hlinkClick r:id="rId2"/>
          </p:cNvPr>
          <p:cNvPicPr/>
          <p:nvPr/>
        </p:nvPicPr>
        <p:blipFill>
          <a:blip r:embed="rId3"/>
          <a:srcRect l="33871" t="67429" r="33333"/>
          <a:stretch>
            <a:fillRect/>
          </a:stretch>
        </p:blipFill>
        <p:spPr bwMode="auto">
          <a:xfrm>
            <a:off x="4071934" y="3000372"/>
            <a:ext cx="17430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rastut-goda.ru/images/image/image1/zdor1.jpg">
            <a:hlinkClick r:id="rId2"/>
          </p:cNvPr>
          <p:cNvPicPr/>
          <p:nvPr/>
        </p:nvPicPr>
        <p:blipFill>
          <a:blip r:embed="rId3"/>
          <a:srcRect l="33155" t="7429" r="32616" b="61904"/>
          <a:stretch>
            <a:fillRect/>
          </a:stretch>
        </p:blipFill>
        <p:spPr bwMode="auto">
          <a:xfrm>
            <a:off x="6072198" y="2714620"/>
            <a:ext cx="181927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rastut-goda.ru/images/image/image1/zdor1.jpg">
            <a:hlinkClick r:id="rId2"/>
          </p:cNvPr>
          <p:cNvPicPr/>
          <p:nvPr/>
        </p:nvPicPr>
        <p:blipFill>
          <a:blip r:embed="rId3"/>
          <a:srcRect l="1434" t="7429" r="67383" b="62095"/>
          <a:stretch>
            <a:fillRect/>
          </a:stretch>
        </p:blipFill>
        <p:spPr bwMode="auto">
          <a:xfrm>
            <a:off x="2214546" y="3929066"/>
            <a:ext cx="16573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изучение особенностей своего организма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viki.rdf.ru/media/upload/preview/Anatomy.pn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214554"/>
            <a:ext cx="5205415" cy="387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7901014" cy="1010400"/>
          </a:xfrm>
        </p:spPr>
        <p:txBody>
          <a:bodyPr>
            <a:noAutofit/>
          </a:bodyPr>
          <a:lstStyle/>
          <a:p>
            <a:r>
              <a:rPr lang="ru-RU" sz="2000" dirty="0" smtClean="0"/>
              <a:t>Русский язык и литературное чтение считаются трудными предметами. На этих уроках дети много пишут и читают, быстрее утомляются. На таких уроках обязательно провожу гимнастику для глаз.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928802"/>
            <a:ext cx="8258204" cy="4395798"/>
          </a:xfrm>
        </p:spPr>
        <p:txBody>
          <a:bodyPr>
            <a:normAutofit lnSpcReduction="10000"/>
          </a:bodyPr>
          <a:lstStyle/>
          <a:p>
            <a:r>
              <a:rPr lang="ru-RU" sz="2100" dirty="0" smtClean="0"/>
              <a:t>Голову держать прямо. Поморгать, не напрягая глазные мышцы, насчет 10 - 15. </a:t>
            </a:r>
          </a:p>
          <a:p>
            <a:r>
              <a:rPr lang="ru-RU" sz="2100" dirty="0" smtClean="0"/>
              <a:t>Не поворачивая головы (голова прямо) с закрытыми глазами, посмотреть направо на счет 1 - 4, затем налево на счет 1 - 4 и прямо на счет 1 - 6. Поднять глаза вверх на счет 1 - 4,</a:t>
            </a:r>
          </a:p>
          <a:p>
            <a:pPr>
              <a:buNone/>
            </a:pPr>
            <a:r>
              <a:rPr lang="ru-RU" sz="2100" dirty="0" smtClean="0"/>
              <a:t>    опустить вниз на счет 1 - 4 и перевести взгляд прямо </a:t>
            </a:r>
          </a:p>
          <a:p>
            <a:pPr>
              <a:buNone/>
            </a:pPr>
            <a:r>
              <a:rPr lang="ru-RU" sz="2100" dirty="0" smtClean="0"/>
              <a:t>     на счет 1 - 6. Повторить 4 - 5 раз. </a:t>
            </a:r>
          </a:p>
          <a:p>
            <a:r>
              <a:rPr lang="ru-RU" sz="2100" dirty="0" smtClean="0"/>
              <a:t>Посмотреть на указательный палец, удаленный от глаз на расстояние 25 - 30 см, на счет 1 - 4, потом перевести взор вдаль на счет 1 - 6. Повторить 4 - 5 раз. </a:t>
            </a:r>
          </a:p>
          <a:p>
            <a:r>
              <a:rPr lang="ru-RU" sz="2100" dirty="0" smtClean="0"/>
              <a:t>В среднем темпе проделать 3 - 4 круговых движения в правую сторону, столько же в левую сторону и, расслабив глазные мышцы, посмотреть вдаль на счет 1 - 6. Повторить 1 - 2 раза. </a:t>
            </a:r>
          </a:p>
          <a:p>
            <a:endParaRPr lang="ru-RU" dirty="0"/>
          </a:p>
        </p:txBody>
      </p:sp>
      <p:pic>
        <p:nvPicPr>
          <p:cNvPr id="4" name="Рисунок 3" descr="http://www.doctorate.ru/wp-content/uploads/2008/04/eye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3143248"/>
            <a:ext cx="1151787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785794"/>
            <a:ext cx="7901014" cy="357190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329642" cy="511017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Различные тестовые задания с выбором ответа, </a:t>
            </a:r>
            <a:br>
              <a:rPr lang="ru-RU" sz="2000" dirty="0" smtClean="0"/>
            </a:br>
            <a:r>
              <a:rPr lang="ru-RU" sz="2000" dirty="0" smtClean="0"/>
              <a:t>игровые задания на развитие фантазии,</a:t>
            </a:r>
            <a:br>
              <a:rPr lang="ru-RU" sz="2000" dirty="0" smtClean="0"/>
            </a:br>
            <a:r>
              <a:rPr lang="ru-RU" sz="2000" dirty="0" smtClean="0"/>
              <a:t> распознавание ошибок,</a:t>
            </a:r>
            <a:br>
              <a:rPr lang="ru-RU" sz="2000" dirty="0" smtClean="0"/>
            </a:br>
            <a:r>
              <a:rPr lang="ru-RU" sz="2000" dirty="0" smtClean="0"/>
              <a:t> на поиск ошибок позволяет избежать однообразия на уроке.</a:t>
            </a:r>
          </a:p>
          <a:p>
            <a:pPr>
              <a:buNone/>
            </a:pPr>
            <a:endParaRPr lang="ru-RU" sz="2000" dirty="0" smtClean="0"/>
          </a:p>
          <a:p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5" name="Рисунок 4" descr="D:\комп андрей\фото\1 класс откр ур\IMG_804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857496"/>
            <a:ext cx="4429156" cy="275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Использование игровых технологий, игровых обучающих программ, оригинальных заданий и задач, позволяют снять эмоциональное напряжение.</a:t>
            </a:r>
          </a:p>
          <a:p>
            <a:endParaRPr lang="ru-RU" sz="2800" dirty="0" smtClean="0"/>
          </a:p>
          <a:p>
            <a:r>
              <a:rPr lang="ru-RU" sz="2800" dirty="0" smtClean="0"/>
              <a:t> </a:t>
            </a:r>
          </a:p>
          <a:p>
            <a:endParaRPr lang="ru-RU" dirty="0"/>
          </a:p>
        </p:txBody>
      </p:sp>
      <p:pic>
        <p:nvPicPr>
          <p:cNvPr id="5" name="Рисунок 4" descr="D:\комп андрей\фото\1 класс откр ур\IMG_799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714752"/>
            <a:ext cx="3787775" cy="2520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Хороший эффект дают практические задания, поиск дополнительных материалов по темам, осуществление проектной деятельности.</a:t>
            </a:r>
          </a:p>
          <a:p>
            <a:endParaRPr lang="ru-RU" dirty="0"/>
          </a:p>
        </p:txBody>
      </p:sp>
      <p:pic>
        <p:nvPicPr>
          <p:cNvPr id="4" name="Рисунок 3" descr="D:\комп андрей\фото\Знакомство с библиотекой\Знакомство с библиотекой\SNB140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143248"/>
            <a:ext cx="3940175" cy="2955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Доброжелательная обстановка на уроке, спокойная беседа, внимание к каждому ответу, позитивная реакция учителя на желание ученика выразить свою точку зрения, тактичное исправление допущенных ошибок, поощрение к самостоятельности.</a:t>
            </a:r>
            <a:endParaRPr lang="ru-RU" i="1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Работа по формированию здорового образа жизни даёт хорошие результаты</a:t>
            </a:r>
            <a:r>
              <a:rPr lang="ru-RU" sz="3600" dirty="0" smtClean="0"/>
              <a:t>: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проводимые занятия по обучению детей бережному отношению к собственному здоровью, приносят детям чувство удовлетворения, радость. После занятий учащиеся наиболее ответственно относятся к своему здоровью и здоровью окружающих, становятся более требовательными и заботливыми друг к другу.</a:t>
            </a: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704088"/>
            <a:ext cx="7829576" cy="5103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357298"/>
            <a:ext cx="8115328" cy="4967302"/>
          </a:xfrm>
        </p:spPr>
        <p:txBody>
          <a:bodyPr/>
          <a:lstStyle/>
          <a:p>
            <a:pPr algn="ctr"/>
            <a:r>
              <a:rPr lang="ru-RU" sz="3200" b="1" i="1" dirty="0" smtClean="0"/>
              <a:t>Использование </a:t>
            </a:r>
            <a:r>
              <a:rPr lang="ru-RU" sz="3200" b="1" i="1" dirty="0" err="1" smtClean="0"/>
              <a:t>здоровьесберегающих</a:t>
            </a:r>
            <a:r>
              <a:rPr lang="ru-RU" sz="3200" b="1" i="1" dirty="0" smtClean="0"/>
              <a:t> технологий в учебном процессе начальной школы позволяет учащимся более успешно адаптироваться в образовательном и социальном пространстве.</a:t>
            </a:r>
            <a:endParaRPr lang="ru-RU" sz="3200" i="1" dirty="0" smtClean="0"/>
          </a:p>
          <a:p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115328" cy="2071702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Образование в наши дни предъявляет большие требования к здоровью учащихся. Поэтому сейчас актуальны </a:t>
            </a:r>
            <a:r>
              <a:rPr lang="ru-RU" sz="2800" dirty="0" err="1" smtClean="0"/>
              <a:t>здоровьесберегающие</a:t>
            </a:r>
            <a:r>
              <a:rPr lang="ru-RU" sz="2800" dirty="0" smtClean="0"/>
              <a:t> технологии в учебно-воспитательном процессе, при которых формируются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500306"/>
            <a:ext cx="8115328" cy="3824294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4" name="Овал 3"/>
          <p:cNvSpPr/>
          <p:nvPr/>
        </p:nvSpPr>
        <p:spPr>
          <a:xfrm>
            <a:off x="6286512" y="3000372"/>
            <a:ext cx="2714644" cy="27146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формируются бережное отношение к своему физическому и психическому здоровью</a:t>
            </a:r>
          </a:p>
        </p:txBody>
      </p:sp>
      <p:sp>
        <p:nvSpPr>
          <p:cNvPr id="8" name="Овал 7"/>
          <p:cNvSpPr/>
          <p:nvPr/>
        </p:nvSpPr>
        <p:spPr>
          <a:xfrm>
            <a:off x="3286116" y="3786190"/>
            <a:ext cx="2643206" cy="24288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важнейшие социальные навыки</a:t>
            </a:r>
          </a:p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142844" y="3214686"/>
            <a:ext cx="2714644" cy="27860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способствующие успешной адаптации детей в обществе</a:t>
            </a:r>
          </a:p>
          <a:p>
            <a:pPr algn="ctr"/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rot="16200000" flipH="1">
            <a:off x="5579282" y="1493024"/>
            <a:ext cx="500066" cy="25146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3814747" y="3100375"/>
            <a:ext cx="1214446" cy="143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2993209" y="1935957"/>
            <a:ext cx="785819" cy="19145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4286248" y="2428868"/>
            <a:ext cx="285752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/>
              <a:t>Что должен сделать учитель для сохранения здоровья детей?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Проблема здоровья детей сегодня как никогда важна. В настоящее время можно утверждать, что именно учитель может сделать для здоровья современного ученика многое. Учитель может работать так, чтобы обучение детей не наносило вреда здоровью школьников.</a:t>
            </a:r>
          </a:p>
          <a:p>
            <a:r>
              <a:rPr lang="ru-RU" dirty="0" smtClean="0"/>
              <a:t>Здоровье сберегающие </a:t>
            </a:r>
            <a:r>
              <a:rPr lang="ru-RU" dirty="0" smtClean="0"/>
              <a:t>технологии реализуются на основе личностно-ориентированного подхода, относятся к тем жизненно важным факторам, благодаря которым учащиеся учатся жить вместе.</a:t>
            </a: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Сохранение и укрепление здоровья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58204" cy="475298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это важнейшие составляющие работы учителя. От жизнерадостности, бодрости детей зависит их духовная жизнь, мировоззрение, умственное развитие, прочность знаний, вера в свои силы, желание учиться.</a:t>
            </a:r>
          </a:p>
          <a:p>
            <a:r>
              <a:rPr lang="ru-RU" dirty="0" smtClean="0"/>
              <a:t>В. А. Сухомлинский утверждал, что “…забота о здоровье ребенка-это не просто комплекс санитарно-гигиенических норм и правил… и не свод требований к режиму, питанию, труду, отдыху. Это, прежде всего забота о гармонической полноте всех физических и духовных сил, и венцом этой гармонии является радость творчества”.</a:t>
            </a: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1046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Работа по формированию здорового образа жизни может реализовываться через</a:t>
            </a:r>
            <a:r>
              <a:rPr lang="ru-RU" sz="3600" dirty="0" smtClean="0"/>
              <a:t> 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3116"/>
            <a:ext cx="8186766" cy="4181484"/>
          </a:xfrm>
        </p:spPr>
        <p:txBody>
          <a:bodyPr/>
          <a:lstStyle/>
          <a:p>
            <a:r>
              <a:rPr lang="ru-RU" dirty="0" smtClean="0"/>
              <a:t>проведение оздоровительных пауз во время уроков</a:t>
            </a:r>
          </a:p>
          <a:p>
            <a:endParaRPr lang="ru-RU" dirty="0" smtClean="0"/>
          </a:p>
          <a:p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занятие на уроках физической культуры</a:t>
            </a:r>
          </a:p>
          <a:p>
            <a:endParaRPr lang="ru-RU" dirty="0"/>
          </a:p>
        </p:txBody>
      </p:sp>
      <p:pic>
        <p:nvPicPr>
          <p:cNvPr id="4" name="Picture 2" descr="F:\SNB14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643182"/>
            <a:ext cx="4868347" cy="365126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внеклассную работу</a:t>
            </a:r>
          </a:p>
          <a:p>
            <a:endParaRPr lang="ru-RU" dirty="0"/>
          </a:p>
        </p:txBody>
      </p:sp>
      <p:pic>
        <p:nvPicPr>
          <p:cNvPr id="4" name="Рисунок 3" descr="F:\Погран в шк\DSC0779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428868"/>
            <a:ext cx="5500726" cy="4033018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285860"/>
            <a:ext cx="8115328" cy="7246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/>
              <a:t>работу с родителями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 descr="D:\комп андрей\фото\1 класс откр ур\IMG_80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3106" y="1935163"/>
            <a:ext cx="6597787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«Единственная красота, которую я знаю, — это здоровье».</a:t>
            </a:r>
          </a:p>
          <a:p>
            <a:pPr algn="r">
              <a:buNone/>
            </a:pPr>
            <a:r>
              <a:rPr lang="ru-RU" dirty="0" smtClean="0"/>
              <a:t> </a:t>
            </a:r>
            <a:r>
              <a:rPr lang="ru-RU" i="1" dirty="0" smtClean="0"/>
              <a:t>Генрих Гейне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90</TotalTime>
  <Words>615</Words>
  <Application>Microsoft Office PowerPoint</Application>
  <PresentationFormat>Экран (4:3)</PresentationFormat>
  <Paragraphs>58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Calibri</vt:lpstr>
      <vt:lpstr>Constantia</vt:lpstr>
      <vt:lpstr>Wingdings 2</vt:lpstr>
      <vt:lpstr>Поток</vt:lpstr>
      <vt:lpstr>Здоровьесберегающие образовательные технологии</vt:lpstr>
      <vt:lpstr>      Образование в наши дни предъявляет большие требования к здоровью учащихся. Поэтому сейчас актуальны здоровьесберегающие технологии в учебно-воспитательном процессе, при которых формируются </vt:lpstr>
      <vt:lpstr>         Что должен сделать учитель для сохранения здоровья детей?</vt:lpstr>
      <vt:lpstr>Сохранение и укрепление здоровья</vt:lpstr>
      <vt:lpstr>Работа по формированию здорового образа жизни может реализовываться через :</vt:lpstr>
      <vt:lpstr>Презентация PowerPoint</vt:lpstr>
      <vt:lpstr>Презентация PowerPoint</vt:lpstr>
      <vt:lpstr>     работу с родителями </vt:lpstr>
      <vt:lpstr>Презентация PowerPoint</vt:lpstr>
      <vt:lpstr>Презентация PowerPoint</vt:lpstr>
      <vt:lpstr>Презентация PowerPoint</vt:lpstr>
      <vt:lpstr>изучение особенностей своего организма </vt:lpstr>
      <vt:lpstr>Русский язык и литературное чтение считаются трудными предметами. На этих уроках дети много пишут и читают, быстрее утомляются. На таких уроках обязательно провожу гимнастику для глаз.</vt:lpstr>
      <vt:lpstr> </vt:lpstr>
      <vt:lpstr>Презентация PowerPoint</vt:lpstr>
      <vt:lpstr>Презентация PowerPoint</vt:lpstr>
      <vt:lpstr>Презентация PowerPoint</vt:lpstr>
      <vt:lpstr>Работа по формированию здорового образа жизни даёт хорошие результаты: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Здоровьесберегающие образовательные технологии</dc:title>
  <dc:creator>User</dc:creator>
  <cp:lastModifiedBy>Александр Дручек</cp:lastModifiedBy>
  <cp:revision>12</cp:revision>
  <dcterms:created xsi:type="dcterms:W3CDTF">2013-09-24T14:00:06Z</dcterms:created>
  <dcterms:modified xsi:type="dcterms:W3CDTF">2013-10-11T13:19:20Z</dcterms:modified>
</cp:coreProperties>
</file>