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4572031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7200" dirty="0" smtClean="0"/>
              <a:t>ПРОБЛЕМНЫЕ ЗАДАНИЯ</a:t>
            </a:r>
            <a:endParaRPr lang="ru-RU" sz="7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Рекомендуются </a:t>
            </a:r>
            <a:r>
              <a:rPr lang="ru-RU" dirty="0" smtClean="0"/>
              <a:t>упражнения, получившие </a:t>
            </a:r>
            <a:r>
              <a:rPr lang="ru-RU" dirty="0" smtClean="0"/>
              <a:t> название </a:t>
            </a:r>
            <a:r>
              <a:rPr lang="ru-RU" dirty="0" smtClean="0"/>
              <a:t>«инициативные», которые формируют умения начать разговор, заинтересовать партнера по общению, привлечь внимание собеседника и т.д.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Существуют </a:t>
            </a:r>
            <a:r>
              <a:rPr lang="ru-RU" dirty="0" smtClean="0"/>
              <a:t>различные варианты метода: проблемное изложение учебного материала, проблемные эвристические беседы, выполнение упражнений проблемно-поискового характера и т.д. … (</a:t>
            </a:r>
            <a:r>
              <a:rPr lang="ru-RU" dirty="0" err="1" smtClean="0"/>
              <a:t>брейнсторминг</a:t>
            </a:r>
            <a:r>
              <a:rPr lang="ru-RU" dirty="0" smtClean="0"/>
              <a:t>, проектная методика).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ПРОЕКТОВ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i="1" dirty="0" smtClean="0"/>
              <a:t>Способ</a:t>
            </a:r>
            <a:r>
              <a:rPr lang="ru-RU" sz="4000" dirty="0" smtClean="0"/>
              <a:t> достижения дидактической цели через детальную разработку проблемы, которая должна завершиться вполне реальным, осязаемым </a:t>
            </a:r>
            <a:r>
              <a:rPr lang="ru-RU" sz="4000" i="1" dirty="0" smtClean="0"/>
              <a:t>практическим результатом, </a:t>
            </a:r>
            <a:r>
              <a:rPr lang="ru-RU" sz="4000" dirty="0" smtClean="0"/>
              <a:t>оформленным тем или иным образом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Чтобы добиться результата, детей необходимо научить  </a:t>
            </a:r>
            <a:r>
              <a:rPr lang="ru-RU" sz="3600" i="1" dirty="0" smtClean="0"/>
              <a:t>самостоятельно мыслить; находить и решать проблемы, привлекая для этой цели из знания из разных областей; прогнозировать результаты и возможные последствия разных вариантов решения; устанавливать причинно-следственные связи</a:t>
            </a:r>
            <a:r>
              <a:rPr lang="ru-RU" sz="3600" dirty="0" smtClean="0"/>
              <a:t>. </a:t>
            </a:r>
            <a:endParaRPr lang="ru-RU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ru-RU" dirty="0" smtClean="0"/>
              <a:t>Метод проектов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	</a:t>
            </a:r>
            <a:r>
              <a:rPr lang="ru-RU" dirty="0" smtClean="0"/>
              <a:t>всегда ориентирован на самостоятельную деятельность учащихся,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 smtClean="0"/>
              <a:t>предполагает определенную совокупность учебно-познавательных приемов, которые позволяют решить ту или иную проблему в результате самостоятельных действий учащихся с обязательной презентацией этих результатов.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требования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Наличие значимой в исследовательском творческом плане проблемы/задачи, требующей интегрированного знания, исследовательского поиска для ее решения.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Практическая, теоретическая, познавательная значимость предполагаемых результатов.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3. Самостоятельная деятельность учащихся.</a:t>
            </a:r>
          </a:p>
          <a:p>
            <a:pPr>
              <a:buNone/>
            </a:pPr>
            <a:r>
              <a:rPr lang="ru-RU" dirty="0" smtClean="0"/>
              <a:t>4. Структурирование содержательной части проекта.</a:t>
            </a:r>
          </a:p>
          <a:p>
            <a:pPr>
              <a:buNone/>
            </a:pPr>
            <a:r>
              <a:rPr lang="ru-RU" dirty="0" smtClean="0"/>
              <a:t>5. Использование исследовательских методов, предусматривающих определенную последовательность действий: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</a:t>
            </a:r>
            <a:r>
              <a:rPr lang="ru-RU" dirty="0" smtClean="0"/>
              <a:t>пределение проблемы и вытекающих из нее задач исследования,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</a:t>
            </a:r>
            <a:r>
              <a:rPr lang="ru-RU" dirty="0" smtClean="0"/>
              <a:t>ыдвижение гипотезы их решения,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о</a:t>
            </a:r>
            <a:r>
              <a:rPr lang="ru-RU" dirty="0" smtClean="0"/>
              <a:t>бсуждение методов исследования (статистических, экспериментальных, наблюдений и пр.);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обсуждение способов оформления конечных результатов;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</a:t>
            </a:r>
            <a:r>
              <a:rPr lang="ru-RU" dirty="0" smtClean="0"/>
              <a:t>бор,  систематизация и анализ полученных данных;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</a:t>
            </a:r>
            <a:r>
              <a:rPr lang="ru-RU" dirty="0" smtClean="0"/>
              <a:t>одведение итогов, оформление результатов, их презентация;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</a:t>
            </a:r>
            <a:r>
              <a:rPr lang="ru-RU" dirty="0" smtClean="0"/>
              <a:t>ыводы, выдвижение новых проблем исследования.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Типология проектов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u="sng" dirty="0" smtClean="0"/>
              <a:t>Доминирующая в проекте деятельность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и</a:t>
            </a:r>
            <a:r>
              <a:rPr lang="ru-RU" dirty="0" smtClean="0"/>
              <a:t>сследовательские,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творческие,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</a:t>
            </a:r>
            <a:r>
              <a:rPr lang="ru-RU" dirty="0" smtClean="0"/>
              <a:t>олевые, игровые,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и</a:t>
            </a:r>
            <a:r>
              <a:rPr lang="ru-RU" dirty="0" smtClean="0"/>
              <a:t>нформационные,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</a:t>
            </a:r>
            <a:r>
              <a:rPr lang="ru-RU" dirty="0" smtClean="0"/>
              <a:t>рикладные (практико-ориентированные),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ru-RU" i="1" u="sng" dirty="0" smtClean="0"/>
              <a:t>Предметно-содержательная область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Монопроект</a:t>
            </a:r>
            <a:r>
              <a:rPr lang="ru-RU" dirty="0" smtClean="0"/>
              <a:t>,</a:t>
            </a:r>
          </a:p>
          <a:p>
            <a:pPr>
              <a:buFont typeface="Wingdings" pitchFamily="2" charset="2"/>
              <a:buChar char="ü"/>
            </a:pPr>
            <a:r>
              <a:rPr lang="ru-RU" dirty="0" err="1" smtClean="0"/>
              <a:t>Межпредметный</a:t>
            </a:r>
            <a:r>
              <a:rPr lang="ru-RU" dirty="0" smtClean="0"/>
              <a:t> проект.</a:t>
            </a:r>
          </a:p>
          <a:p>
            <a:pPr>
              <a:buNone/>
            </a:pPr>
            <a:endParaRPr lang="ru-RU" dirty="0" smtClean="0"/>
          </a:p>
          <a:p>
            <a:r>
              <a:rPr lang="ru-RU" i="1" u="sng" dirty="0" smtClean="0"/>
              <a:t>Характер координации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Непосредственный,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Скрытый.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Проблемная задача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Задание</a:t>
            </a:r>
            <a:r>
              <a:rPr lang="ru-RU" dirty="0" smtClean="0"/>
              <a:t>, в котором неизвестен  один из важных компонентов задачи. Если речь идет о речевых упражнениях, то задание можно рассматривать как проблемное, если известно, для чего говорить, и неизвестно, как надо формулировать мысль, какие средства общения следует использовать.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ru-RU" i="1" u="sng" dirty="0" smtClean="0"/>
              <a:t>Характер  контактов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Внутренние или региональные,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Международные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r>
              <a:rPr lang="ru-RU" i="1" u="sng" dirty="0" smtClean="0"/>
              <a:t>Количество участников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Личностные,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Парные,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Г</a:t>
            </a:r>
            <a:r>
              <a:rPr lang="ru-RU" dirty="0" smtClean="0"/>
              <a:t>рупповые.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ru-RU" i="1" u="sng" dirty="0" smtClean="0"/>
              <a:t>Продолжительность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Краткосрочные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Средней продолжительности (от недели до месяца),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Долгосрочные ( от месяца до нескольких месяцев)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1750"/>
          </a:xfrm>
        </p:spPr>
        <p:txBody>
          <a:bodyPr>
            <a:normAutofit/>
          </a:bodyPr>
          <a:lstStyle/>
          <a:p>
            <a:r>
              <a:rPr lang="ru-RU" sz="6600" dirty="0" smtClean="0"/>
              <a:t>Этапы работы </a:t>
            </a:r>
            <a:endParaRPr lang="ru-RU" sz="6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Параметры внешней оценки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Значимость и актуальность выдвинутых проблем,</a:t>
            </a:r>
          </a:p>
          <a:p>
            <a:r>
              <a:rPr lang="ru-RU" sz="3600" dirty="0" smtClean="0"/>
              <a:t>Корректность используемых методов исследования и методов обработки получаемых результатов,</a:t>
            </a:r>
          </a:p>
          <a:p>
            <a:r>
              <a:rPr lang="ru-RU" sz="3600" dirty="0" smtClean="0"/>
              <a:t>Активность каждого ученика в соответствии с его индивидуальными возможностями,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Коллективные характер принимаемых решений,</a:t>
            </a:r>
          </a:p>
          <a:p>
            <a:r>
              <a:rPr lang="ru-RU" sz="3600" dirty="0" smtClean="0"/>
              <a:t>Характер общения и взаимопомощи,</a:t>
            </a:r>
          </a:p>
          <a:p>
            <a:r>
              <a:rPr lang="ru-RU" sz="3600" dirty="0" smtClean="0"/>
              <a:t>Необходимая и достаточная глубина проникновения в проблему, привлечение знаний из других областей,</a:t>
            </a:r>
          </a:p>
          <a:p>
            <a:r>
              <a:rPr lang="ru-RU" sz="3600" dirty="0" smtClean="0"/>
              <a:t>Доказательность принимаемых решений, умение аргументировать свои заключения, выводы,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ru-RU" dirty="0" smtClean="0"/>
              <a:t>Э</a:t>
            </a:r>
            <a:r>
              <a:rPr lang="ru-RU" sz="3600" dirty="0" smtClean="0"/>
              <a:t>стетика оформления результатов выполненного проекта,</a:t>
            </a:r>
          </a:p>
          <a:p>
            <a:r>
              <a:rPr lang="ru-RU" sz="3600" dirty="0" smtClean="0"/>
              <a:t>Умение отвечать на вопросы оппонентов, лаконичность и аргументированность ответов.</a:t>
            </a:r>
            <a:endParaRPr lang="ru-RU" sz="3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8000" smtClean="0"/>
          </a:p>
          <a:p>
            <a:pPr algn="ctr">
              <a:buNone/>
            </a:pPr>
            <a:r>
              <a:rPr lang="ru-RU" sz="8000" smtClean="0"/>
              <a:t>СПАСИБО</a:t>
            </a:r>
            <a:r>
              <a:rPr lang="ru-RU" sz="8000" dirty="0" smtClean="0"/>
              <a:t>.</a:t>
            </a:r>
            <a:endParaRPr lang="ru-RU" sz="8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Проблемная ситуация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Совокупность </a:t>
            </a:r>
            <a:r>
              <a:rPr lang="ru-RU" dirty="0" smtClean="0"/>
              <a:t>условий (речевых и неречевых), стимулирующих учащихся на совершение действия, заданного содержанием ситуации. П.с. может быть речевой, если вызывает ту или иную речевую реакцию. П.с. ориентируется на потребности  и возможности иноязычного высказывания учащихся.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ru-RU" dirty="0" smtClean="0"/>
              <a:t>Различают объективную П.с. – ситуацию, заданную преподавателем в учебных целях, и субъективную П.с. – психологическое состояние интеллектуального затруднения при решении поставленной проблемы.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>
            <a:normAutofit/>
          </a:bodyPr>
          <a:lstStyle/>
          <a:p>
            <a:r>
              <a:rPr lang="ru-RU" dirty="0" smtClean="0"/>
              <a:t>П.С. на занятиях по языку создаются на основе моделирования жизненных ситуаций, представляющих для учащихся интерес. Эффективность обучения с использованием П.с. зависит от умений слушателей решать такие задачи общения, умений преподавателя предъявить ситуацию, обеспечить эффективность работы учащихся, управлять процессом решения проблемы.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Выделяют четыре взаимосвязанные функции П.с.: </a:t>
            </a:r>
            <a:endParaRPr lang="ru-RU" dirty="0" smtClean="0"/>
          </a:p>
          <a:p>
            <a:r>
              <a:rPr lang="ru-RU" dirty="0" smtClean="0"/>
              <a:t>а)стимулирующая</a:t>
            </a:r>
            <a:r>
              <a:rPr lang="ru-RU" dirty="0" smtClean="0"/>
              <a:t>; б)обучающая; в)организующая; г)контролирующая. Опыт и экспериментальное обучение свидетельствуют о том, что П.с. стимулирует речевую деятельность, увеличивают ее объем и разнообразие форм высказывания, а также способствую прочности формируемых речевых навыков и умений. На занятиях по языку наибольшее распространение получили П.с., задаваемые в форме ролевой игры или этюды.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Проблемное обучение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 </a:t>
            </a:r>
            <a:r>
              <a:rPr lang="ru-RU" dirty="0" smtClean="0"/>
              <a:t>Обучение, предусматривающее создание на уроке проблемных ситуаций и обсуждение возможных подходов к их решению, в ходе которого учащиеся учатся применять ранее усвоенные знания и приобретенные навыки и умения и овладевают опытом (способами) творческой деятельности.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ходе П.о. применяются проблемно-поисковые методы обучения, предполагающие проблемное изложение учебного материла и его закрепление, активизацию с помощью приемов, требующих большой активности учащихся. П.о. способствует более осмысленному и самостоятельному овладению знаниями, по этой причине такое обучение чаще всего применяют с целью развития навыков творческой учебно-познавательной деятельности. 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Проблемно-поисковый метод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 </a:t>
            </a:r>
            <a:r>
              <a:rPr lang="ru-RU" dirty="0" err="1" smtClean="0"/>
              <a:t>Общедидактический</a:t>
            </a:r>
            <a:r>
              <a:rPr lang="ru-RU" dirty="0" smtClean="0"/>
              <a:t> метод </a:t>
            </a:r>
            <a:r>
              <a:rPr lang="ru-RU" dirty="0" smtClean="0"/>
              <a:t>обучения.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В </a:t>
            </a:r>
            <a:r>
              <a:rPr lang="ru-RU" dirty="0" smtClean="0"/>
              <a:t>процессе работы с использованием данного метода применяются такие приемы обучения, как создание на уроке проблемных ситуаций, организация коллективного обсуждения возможных подходов к их решению, выполнение упражнений, предусматривающих различные формы общения преподавателя и учащихся, максимально приближенные к условиям реальной коммуникации.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717</Words>
  <PresentationFormat>Экран (4:3)</PresentationFormat>
  <Paragraphs>80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ПРОБЛЕМНЫЕ ЗАДАНИЯ</vt:lpstr>
      <vt:lpstr>Проблемная задача</vt:lpstr>
      <vt:lpstr>Проблемная ситуация</vt:lpstr>
      <vt:lpstr>Слайд 4</vt:lpstr>
      <vt:lpstr>Слайд 5</vt:lpstr>
      <vt:lpstr>Слайд 6</vt:lpstr>
      <vt:lpstr>Проблемное обучение</vt:lpstr>
      <vt:lpstr>Слайд 8</vt:lpstr>
      <vt:lpstr>Проблемно-поисковый метод обучения</vt:lpstr>
      <vt:lpstr>Слайд 10</vt:lpstr>
      <vt:lpstr>Слайд 11</vt:lpstr>
      <vt:lpstr>МЕТОД ПРОЕКТОВ</vt:lpstr>
      <vt:lpstr>Слайд 13</vt:lpstr>
      <vt:lpstr>Слайд 14</vt:lpstr>
      <vt:lpstr>Основные требования </vt:lpstr>
      <vt:lpstr>Слайд 16</vt:lpstr>
      <vt:lpstr>Слайд 17</vt:lpstr>
      <vt:lpstr>Типология проектов</vt:lpstr>
      <vt:lpstr>Слайд 19</vt:lpstr>
      <vt:lpstr>Слайд 20</vt:lpstr>
      <vt:lpstr>Слайд 21</vt:lpstr>
      <vt:lpstr>Этапы работы </vt:lpstr>
      <vt:lpstr>Параметры внешней оценки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ПРОБЛЕМНЫЕ ЗАДАНИЯ</dc:title>
  <cp:lastModifiedBy>Helen</cp:lastModifiedBy>
  <cp:revision>13</cp:revision>
  <dcterms:modified xsi:type="dcterms:W3CDTF">2011-02-13T21:26:57Z</dcterms:modified>
</cp:coreProperties>
</file>