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1" r:id="rId2"/>
    <p:sldId id="257" r:id="rId3"/>
    <p:sldId id="258" r:id="rId4"/>
    <p:sldId id="259" r:id="rId5"/>
    <p:sldId id="260" r:id="rId6"/>
    <p:sldId id="261" r:id="rId7"/>
    <p:sldId id="262" r:id="rId8"/>
    <p:sldId id="291" r:id="rId9"/>
    <p:sldId id="264" r:id="rId10"/>
    <p:sldId id="265" r:id="rId11"/>
    <p:sldId id="266" r:id="rId12"/>
    <p:sldId id="267" r:id="rId13"/>
    <p:sldId id="268" r:id="rId14"/>
    <p:sldId id="269" r:id="rId15"/>
    <p:sldId id="277" r:id="rId16"/>
    <p:sldId id="278" r:id="rId17"/>
    <p:sldId id="270" r:id="rId18"/>
    <p:sldId id="271" r:id="rId19"/>
    <p:sldId id="272" r:id="rId20"/>
    <p:sldId id="273" r:id="rId21"/>
    <p:sldId id="274" r:id="rId22"/>
    <p:sldId id="276" r:id="rId23"/>
    <p:sldId id="28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49" autoAdjust="0"/>
    <p:restoredTop sz="94660"/>
  </p:normalViewPr>
  <p:slideViewPr>
    <p:cSldViewPr>
      <p:cViewPr varScale="1">
        <p:scale>
          <a:sx n="95" d="100"/>
          <a:sy n="95" d="100"/>
        </p:scale>
        <p:origin x="-46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ECCD4-4E46-4E17-93F3-BD48428AAF6D}" type="datetimeFigureOut">
              <a:rPr lang="ru-RU" smtClean="0"/>
              <a:pPr/>
              <a:t>01.01.2005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492B20-5DB3-4CD6-92D6-2C5462FD84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ECCD4-4E46-4E17-93F3-BD48428AAF6D}" type="datetimeFigureOut">
              <a:rPr lang="ru-RU" smtClean="0"/>
              <a:pPr/>
              <a:t>01.01.2005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92B20-5DB3-4CD6-92D6-2C5462FD84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ECCD4-4E46-4E17-93F3-BD48428AAF6D}" type="datetimeFigureOut">
              <a:rPr lang="ru-RU" smtClean="0"/>
              <a:pPr/>
              <a:t>01.01.2005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92B20-5DB3-4CD6-92D6-2C5462FD84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8EECCD4-4E46-4E17-93F3-BD48428AAF6D}" type="datetimeFigureOut">
              <a:rPr lang="ru-RU" smtClean="0"/>
              <a:pPr/>
              <a:t>01.01.2005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DF492B20-5DB3-4CD6-92D6-2C5462FD84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ECCD4-4E46-4E17-93F3-BD48428AAF6D}" type="datetimeFigureOut">
              <a:rPr lang="ru-RU" smtClean="0"/>
              <a:pPr/>
              <a:t>01.01.2005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92B20-5DB3-4CD6-92D6-2C5462FD84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ECCD4-4E46-4E17-93F3-BD48428AAF6D}" type="datetimeFigureOut">
              <a:rPr lang="ru-RU" smtClean="0"/>
              <a:pPr/>
              <a:t>01.01.2005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92B20-5DB3-4CD6-92D6-2C5462FD84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92B20-5DB3-4CD6-92D6-2C5462FD84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ECCD4-4E46-4E17-93F3-BD48428AAF6D}" type="datetimeFigureOut">
              <a:rPr lang="ru-RU" smtClean="0"/>
              <a:pPr/>
              <a:t>01.01.2005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ECCD4-4E46-4E17-93F3-BD48428AAF6D}" type="datetimeFigureOut">
              <a:rPr lang="ru-RU" smtClean="0"/>
              <a:pPr/>
              <a:t>01.01.2005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92B20-5DB3-4CD6-92D6-2C5462FD84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ECCD4-4E46-4E17-93F3-BD48428AAF6D}" type="datetimeFigureOut">
              <a:rPr lang="ru-RU" smtClean="0"/>
              <a:pPr/>
              <a:t>01.01.2005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92B20-5DB3-4CD6-92D6-2C5462FD84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8EECCD4-4E46-4E17-93F3-BD48428AAF6D}" type="datetimeFigureOut">
              <a:rPr lang="ru-RU" smtClean="0"/>
              <a:pPr/>
              <a:t>01.01.2005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F492B20-5DB3-4CD6-92D6-2C5462FD84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ECCD4-4E46-4E17-93F3-BD48428AAF6D}" type="datetimeFigureOut">
              <a:rPr lang="ru-RU" smtClean="0"/>
              <a:pPr/>
              <a:t>01.01.2005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492B20-5DB3-4CD6-92D6-2C5462FD84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8EECCD4-4E46-4E17-93F3-BD48428AAF6D}" type="datetimeFigureOut">
              <a:rPr lang="ru-RU" smtClean="0"/>
              <a:pPr/>
              <a:t>01.01.2005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DF492B20-5DB3-4CD6-92D6-2C5462FD84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Relationship Id="rId4" Type="http://schemas.openxmlformats.org/officeDocument/2006/relationships/hyperlink" Target="http://img.rtl.hr/data/slika/varijacija/640x480/6/28713.jpg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Автор-составитель: Урасимова Л.Н., учитель начальных классов ГБОУ школа №568 г. Санкт-Петербурга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2067276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Урок мужества,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 посвященный 200</a:t>
            </a:r>
            <a:r>
              <a:rPr lang="en-US" dirty="0" smtClean="0">
                <a:solidFill>
                  <a:srgbClr val="C00000"/>
                </a:solidFill>
              </a:rPr>
              <a:t>-</a:t>
            </a:r>
            <a:r>
              <a:rPr lang="ru-RU" dirty="0" err="1" smtClean="0">
                <a:solidFill>
                  <a:srgbClr val="C00000"/>
                </a:solidFill>
              </a:rPr>
              <a:t>летию</a:t>
            </a:r>
            <a:r>
              <a:rPr lang="ru-RU" dirty="0" smtClean="0">
                <a:solidFill>
                  <a:srgbClr val="C00000"/>
                </a:solidFill>
              </a:rPr>
              <a:t> Бородинского сражения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5def1d__0724b4c559_600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1052736"/>
            <a:ext cx="6408712" cy="54153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3568" y="0"/>
            <a:ext cx="8007424" cy="1066800"/>
          </a:xfrm>
        </p:spPr>
        <p:txBody>
          <a:bodyPr>
            <a:normAutofit/>
          </a:bodyPr>
          <a:lstStyle/>
          <a:p>
            <a:r>
              <a:rPr lang="ru-RU" sz="4400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Наполеон входит в Москву</a:t>
            </a:r>
            <a:endParaRPr lang="ru-RU" sz="4400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3448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Наполеона  встречает  опустевший  город,  в  котором  начинает  бушевать  пожар.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Содержимое 6" descr="c7e7e5__0217953df4_600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196752"/>
            <a:ext cx="6778327" cy="51145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3568" y="476672"/>
            <a:ext cx="8079432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/>
              <a:t>Дух  французской  армии  крайне  подавлен,  к  тому  же  наступают  суровые  русские  морозы.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Picture 5" descr="pic04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340768"/>
            <a:ext cx="7848872" cy="4907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228184" y="620688"/>
            <a:ext cx="2736304" cy="5688632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2400" dirty="0" smtClean="0"/>
              <a:t>Огромный  ущерб  Наполеону  наносит  партизанское  движение.  В  партизаны  ушли  крестьяне,  вооруженные  вилами,  дубинами, брошенным  оружием.  </a:t>
            </a:r>
          </a:p>
          <a:p>
            <a:endParaRPr lang="ru-RU" dirty="0"/>
          </a:p>
        </p:txBody>
      </p:sp>
      <p:pic>
        <p:nvPicPr>
          <p:cNvPr id="7" name="Picture 11" descr="0_14888_a5283e62_XL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96752"/>
            <a:ext cx="6248400" cy="42210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2182688" cy="3733800"/>
          </a:xfrm>
        </p:spPr>
        <p:txBody>
          <a:bodyPr>
            <a:noAutofit/>
          </a:bodyPr>
          <a:lstStyle/>
          <a:p>
            <a:r>
              <a:rPr lang="ru-RU" sz="2000" dirty="0" smtClean="0"/>
              <a:t>Петербуржцы построили триумфальные ворота на границе города, чтобы встречать  возвращавшихся из Европы русских солдат в 1814 году.</a:t>
            </a:r>
            <a:endParaRPr lang="ru-RU" sz="20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0"/>
            <a:ext cx="8511480" cy="106680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Память о войне в Санкт Петербурге.</a:t>
            </a:r>
            <a:endParaRPr lang="ru-RU" sz="3600" dirty="0"/>
          </a:p>
        </p:txBody>
      </p:sp>
      <p:pic>
        <p:nvPicPr>
          <p:cNvPr id="7" name="Содержимое 6" descr="ст вор.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555776" y="1268760"/>
            <a:ext cx="3948146" cy="241603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Рисунок 4" descr="1268586675_63_generated_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2564904"/>
            <a:ext cx="3240360" cy="37912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0002-002-Pjotr-Velikij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700808"/>
            <a:ext cx="6248400" cy="388962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32240" y="1412776"/>
            <a:ext cx="2411760" cy="4709120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Здесь был похоронен М. И. Кутузов. В храме хранились трофейные неприятельские знамена, ключи от городов Европы, освобожденных российскими войсками.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404664"/>
            <a:ext cx="8295456" cy="1066800"/>
          </a:xfrm>
        </p:spPr>
        <p:txBody>
          <a:bodyPr>
            <a:normAutofit/>
          </a:bodyPr>
          <a:lstStyle/>
          <a:p>
            <a:pPr algn="ctr"/>
            <a:r>
              <a:rPr lang="ru-RU" sz="4400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Казанский собор</a:t>
            </a:r>
            <a:endParaRPr lang="ru-RU" sz="4400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0_78ad3_6b8a238e_XXL.jpe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700808"/>
            <a:ext cx="6248400" cy="415865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660232" y="1600200"/>
            <a:ext cx="2483768" cy="4277072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Этот памятник дополнил композицию Арки Главного штаба, которая была посвящена победе в Отечественной войне 1812 года. Памятник, установленный в центре Дворцовой площади по проекту архитектора    О. Монферрана.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457200"/>
            <a:ext cx="8439472" cy="1066800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800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Александровская  колонна</a:t>
            </a:r>
            <a:endParaRPr lang="ru-RU" sz="4800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0100009fb9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476672"/>
            <a:ext cx="4219486" cy="571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Выноска-облако 6"/>
          <p:cNvSpPr/>
          <p:nvPr/>
        </p:nvSpPr>
        <p:spPr>
          <a:xfrm rot="452946">
            <a:off x="3637866" y="486704"/>
            <a:ext cx="4248472" cy="2304256"/>
          </a:xfrm>
          <a:prstGeom prst="cloudCallout">
            <a:avLst>
              <a:gd name="adj1" fmla="val -40131"/>
              <a:gd name="adj2" fmla="val 529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reflection blurRad="6350" stA="60000" endA="900" endPos="58000" dir="5400000" sy="-100000" algn="bl" rotWithShape="0"/>
                </a:effectLst>
              </a:rPr>
              <a:t>В мою великую армию требуются умные новобранцы. Сейчас мы и узнаем, кто из вас внимательней слушал мой рассказ.</a:t>
            </a:r>
            <a:endParaRPr lang="ru-RU" dirty="0">
              <a:effectLst>
                <a:reflection blurRad="6350" stA="60000" endA="900" endPos="58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800" b="1" dirty="0" smtClean="0">
                <a:ln/>
                <a:solidFill>
                  <a:schemeClr val="accent3"/>
                </a:solidFill>
              </a:rPr>
              <a:t>А. 1993</a:t>
            </a:r>
          </a:p>
          <a:p>
            <a:r>
              <a:rPr lang="ru-RU" sz="2800" b="1" dirty="0" smtClean="0">
                <a:ln/>
                <a:solidFill>
                  <a:schemeClr val="accent3"/>
                </a:solidFill>
              </a:rPr>
              <a:t>Б .1942</a:t>
            </a:r>
          </a:p>
          <a:p>
            <a:r>
              <a:rPr lang="ru-RU" sz="2800" b="1" dirty="0" smtClean="0">
                <a:ln/>
                <a:solidFill>
                  <a:schemeClr val="accent3"/>
                </a:solidFill>
              </a:rPr>
              <a:t>В. 1812</a:t>
            </a:r>
          </a:p>
          <a:p>
            <a:r>
              <a:rPr lang="ru-RU" sz="2800" b="1" dirty="0" smtClean="0">
                <a:ln/>
                <a:solidFill>
                  <a:schemeClr val="accent3"/>
                </a:solidFill>
              </a:rPr>
              <a:t>Г. 1845</a:t>
            </a:r>
            <a:endParaRPr lang="ru-RU" sz="2800" b="1" dirty="0">
              <a:ln/>
              <a:solidFill>
                <a:schemeClr val="accent3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548680"/>
            <a:ext cx="8367464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solidFill>
                  <a:srgbClr val="000000"/>
                </a:solidFill>
                <a:effectLst>
                  <a:reflection blurRad="6350" stA="60000" endA="900" endPos="58000" dir="5400000" sy="-100000" algn="bl" rotWithShape="0"/>
                </a:effectLst>
                <a:latin typeface="Bookman Old Style" pitchFamily="18" charset="0"/>
                <a:ea typeface="Times New Roman" pitchFamily="18" charset="0"/>
                <a:cs typeface="Arial CYR"/>
              </a:rPr>
              <a:t>В каком году началась Отечественная война?</a:t>
            </a:r>
            <a:r>
              <a:rPr lang="ru-RU" dirty="0" smtClean="0">
                <a:effectLst>
                  <a:reflection blurRad="6350" stA="60000" endA="900" endPos="58000" dir="5400000" sy="-100000" algn="bl" rotWithShape="0"/>
                </a:effectLst>
              </a:rPr>
              <a:t/>
            </a:r>
            <a:br>
              <a:rPr lang="ru-RU" dirty="0" smtClean="0">
                <a:effectLst>
                  <a:reflection blurRad="6350" stA="60000" endA="900" endPos="58000" dir="5400000" sy="-100000" algn="bl" rotWithShape="0"/>
                </a:effectLst>
              </a:rPr>
            </a:br>
            <a:endParaRPr lang="ru-RU" dirty="0">
              <a:effectLst>
                <a:reflection blurRad="6350" stA="60000" endA="900" endPos="580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1640" y="5805264"/>
            <a:ext cx="6264696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/>
                <a:solidFill>
                  <a:schemeClr val="accent3"/>
                </a:solidFill>
              </a:rPr>
              <a:t>Молодцы! </a:t>
            </a:r>
            <a:r>
              <a:rPr lang="ru-RU" sz="2000" b="1" u="sng" dirty="0" smtClean="0">
                <a:ln/>
                <a:solidFill>
                  <a:schemeClr val="accent3"/>
                </a:solidFill>
              </a:rPr>
              <a:t>Война началась в 1812 году</a:t>
            </a:r>
            <a:r>
              <a:rPr lang="ru-RU" sz="2000" b="1" dirty="0" smtClean="0">
                <a:ln/>
                <a:solidFill>
                  <a:schemeClr val="accent3"/>
                </a:solidFill>
              </a:rPr>
              <a:t>! Такие умницы на вес золота в моей армии!</a:t>
            </a:r>
            <a:endParaRPr lang="ru-RU" sz="2000" b="1" dirty="0">
              <a:ln/>
              <a:solidFill>
                <a:schemeClr val="accent3"/>
              </a:solidFill>
            </a:endParaRPr>
          </a:p>
        </p:txBody>
      </p:sp>
      <p:pic>
        <p:nvPicPr>
          <p:cNvPr id="8" name="Содержимое 7" descr="боррод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418772"/>
            <a:ext cx="6275384" cy="417046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95536" y="1772816"/>
            <a:ext cx="2160240" cy="37338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А. Германия</a:t>
            </a:r>
          </a:p>
          <a:p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Б.  Англия</a:t>
            </a:r>
          </a:p>
          <a:p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В. Польша</a:t>
            </a:r>
          </a:p>
          <a:p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Г. Франция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457200"/>
            <a:ext cx="8151440" cy="106680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000000"/>
                </a:solidFill>
                <a:latin typeface="Bookman Old Style" pitchFamily="18" charset="0"/>
                <a:ea typeface="Times New Roman" pitchFamily="18" charset="0"/>
                <a:cs typeface="Arial CYR"/>
              </a:rPr>
              <a:t>Какая страна напала на Россию?</a:t>
            </a:r>
            <a:endParaRPr lang="ru-RU" sz="3600" dirty="0"/>
          </a:p>
        </p:txBody>
      </p:sp>
      <p:pic>
        <p:nvPicPr>
          <p:cNvPr id="5" name="Рисунок 4" descr="4402930-the-vector-eiffel-tow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0032" y="1628800"/>
            <a:ext cx="3528392" cy="45597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251520" y="5373216"/>
            <a:ext cx="4392488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/>
                <a:solidFill>
                  <a:schemeClr val="accent3"/>
                </a:solidFill>
              </a:rPr>
              <a:t>Отлично! Именно Франция напала на Россию в 1812 году!</a:t>
            </a:r>
            <a:endParaRPr lang="ru-RU" sz="2400" b="1" dirty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Battle_of_New_Orlean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1484784"/>
            <a:ext cx="6620120" cy="4894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29600" cy="12192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60000" dist="29997" dir="5400000" sy="-100000" algn="bl" rotWithShape="0"/>
                </a:effectLst>
              </a:rPr>
              <a:t>Путешествие в 1812 год</a:t>
            </a:r>
            <a:endParaRPr lang="ru-RU" sz="5400" b="1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1304568893_1301523373_face_question_mark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556792"/>
            <a:ext cx="4562475" cy="4562475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076056" y="1600200"/>
            <a:ext cx="3689992" cy="3733800"/>
          </a:xfrm>
        </p:spPr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400" b="1" dirty="0" smtClean="0">
                <a:ln/>
                <a:solidFill>
                  <a:schemeClr val="accent3"/>
                </a:solidFill>
              </a:rPr>
              <a:t>А. У села Бородино</a:t>
            </a:r>
          </a:p>
          <a:p>
            <a:r>
              <a:rPr lang="ru-RU" sz="2400" b="1" dirty="0" smtClean="0">
                <a:ln/>
                <a:solidFill>
                  <a:schemeClr val="accent3"/>
                </a:solidFill>
              </a:rPr>
              <a:t>Б. в Москве</a:t>
            </a:r>
          </a:p>
          <a:p>
            <a:r>
              <a:rPr lang="ru-RU" sz="2400" b="1" dirty="0" smtClean="0">
                <a:ln/>
                <a:solidFill>
                  <a:schemeClr val="accent3"/>
                </a:solidFill>
              </a:rPr>
              <a:t>В. На Чудском озере</a:t>
            </a:r>
          </a:p>
          <a:p>
            <a:r>
              <a:rPr lang="ru-RU" sz="2400" b="1" dirty="0" smtClean="0">
                <a:ln/>
                <a:solidFill>
                  <a:schemeClr val="accent3"/>
                </a:solidFill>
              </a:rPr>
              <a:t>Г. У Нарвских ворот</a:t>
            </a:r>
          </a:p>
          <a:p>
            <a:endParaRPr lang="ru-RU" b="1" dirty="0">
              <a:ln/>
              <a:solidFill>
                <a:schemeClr val="accent3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457200"/>
            <a:ext cx="8223448" cy="106680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000000"/>
                </a:solidFill>
                <a:latin typeface="Bookman Old Style" pitchFamily="18" charset="0"/>
                <a:ea typeface="Times New Roman" pitchFamily="18" charset="0"/>
                <a:cs typeface="Arial CYR"/>
              </a:rPr>
              <a:t>Где происходило Бородинское сражение?</a:t>
            </a:r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1619672" y="6021288"/>
            <a:ext cx="6264696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Совершенно верно! Бородинское сражение произошло около села Бородино!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6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c7e7e5__0217953df4_600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628800"/>
            <a:ext cx="5398865" cy="407368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444208" y="1600200"/>
            <a:ext cx="2321840" cy="3733800"/>
          </a:xfrm>
        </p:spPr>
        <p:txBody>
          <a:bodyPr>
            <a:noAutofit/>
          </a:bodyPr>
          <a:lstStyle/>
          <a:p>
            <a:r>
              <a:rPr lang="ru-RU" sz="1800" dirty="0" smtClean="0"/>
              <a:t>А. Их встретили с песнями и плясками</a:t>
            </a:r>
          </a:p>
          <a:p>
            <a:r>
              <a:rPr lang="ru-RU" sz="1800" dirty="0" smtClean="0"/>
              <a:t>Б. Русские дали бой в Москве</a:t>
            </a:r>
          </a:p>
          <a:p>
            <a:r>
              <a:rPr lang="ru-RU" sz="1800" dirty="0" smtClean="0"/>
              <a:t>В. Москва была абсолютно пуста и вскоре в ней стал бушевать пожар</a:t>
            </a:r>
          </a:p>
          <a:p>
            <a:r>
              <a:rPr lang="ru-RU" sz="1800" dirty="0" smtClean="0"/>
              <a:t>Г.Французы не входили в Москву</a:t>
            </a:r>
            <a:endParaRPr lang="ru-RU" sz="18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457200"/>
            <a:ext cx="8583488" cy="106680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000000"/>
                </a:solidFill>
                <a:latin typeface="Bookman Old Style" pitchFamily="18" charset="0"/>
                <a:ea typeface="Times New Roman" pitchFamily="18" charset="0"/>
                <a:cs typeface="Arial CYR"/>
              </a:rPr>
              <a:t>Что происходило в Москве, когда туда вошли французы?</a:t>
            </a:r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1043608" y="5842337"/>
            <a:ext cx="6624736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Конечно! При входе в Москву, французов встретила абсолютная пустота, а вскоре начался пожар.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48605282_olschsh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548680"/>
            <a:ext cx="3646481" cy="5715000"/>
          </a:xfrm>
        </p:spPr>
      </p:pic>
      <p:sp>
        <p:nvSpPr>
          <p:cNvPr id="6" name="Выноска-облако 5"/>
          <p:cNvSpPr/>
          <p:nvPr/>
        </p:nvSpPr>
        <p:spPr>
          <a:xfrm>
            <a:off x="3995936" y="188640"/>
            <a:ext cx="4176464" cy="2448272"/>
          </a:xfrm>
          <a:prstGeom prst="cloudCallout">
            <a:avLst>
              <a:gd name="adj1" fmla="val -68471"/>
              <a:gd name="adj2" fmla="val 3582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Молодцы! Я, Михаил Кутузов был главнокомандующим российских войск в войне 1812 года! Такие умные солдаты нужны моей армии!</a:t>
            </a:r>
            <a:endParaRPr lang="ru-RU" dirty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340768"/>
            <a:ext cx="8496944" cy="4168080"/>
          </a:xfrm>
        </p:spPr>
        <p:txBody>
          <a:bodyPr>
            <a:noAutofit/>
          </a:bodyPr>
          <a:lstStyle/>
          <a:p>
            <a:pPr lvl="1" algn="l" eaLnBrk="1" hangingPunct="1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1)http://www.s-cont.ru/newscalendar/view/27/0/8526?page=28</a:t>
            </a:r>
            <a:b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2)http://www.wikiznanie.ru/ru-wz/index.php/Кутузов </a:t>
            </a:r>
            <a:b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3)http://all-pages.com/city_info/1/4/4/2220.html</a:t>
            </a:r>
            <a:b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4)http://borodino.bytvi.ru/borodino/hero1812/ </a:t>
            </a:r>
            <a:b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5)http://rivertourist.ru/viewtopic.php?f=25&amp;t=880</a:t>
            </a:r>
            <a:b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6)http://www.knigaplus.ru/sale/18/20/ </a:t>
            </a:r>
            <a:b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7)http://milistory.ho.ua/istor2/1812/map1812/Otstupl_1812.htm </a:t>
            </a:r>
            <a:b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8)http://d-pankratov.ru/2010/10/19/19-oktyabrya-1812-goda/ </a:t>
            </a:r>
            <a:b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9)http://www.simooo.ru/catalog/p~6/~print/ </a:t>
            </a:r>
            <a:b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10)http://www.francetotalwar.vn.ua/forum/viewtopic.php?p=454&amp;</a:t>
            </a:r>
            <a:b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7624" y="620688"/>
            <a:ext cx="6408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Список используемой литературы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0100009fb9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548680"/>
            <a:ext cx="4219486" cy="5715000"/>
          </a:xfrm>
        </p:spPr>
      </p:pic>
      <p:sp>
        <p:nvSpPr>
          <p:cNvPr id="9" name="Овальная выноска 8"/>
          <p:cNvSpPr/>
          <p:nvPr/>
        </p:nvSpPr>
        <p:spPr>
          <a:xfrm rot="561733">
            <a:off x="3854222" y="235251"/>
            <a:ext cx="5233660" cy="2859105"/>
          </a:xfrm>
          <a:prstGeom prst="wedgeEllipseCallout">
            <a:avLst/>
          </a:prstGeom>
          <a:effectLst>
            <a:softEdge rad="12700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Меня зовут Михаил Илларионович Кутузов. Я был главнокомандующим русскими войсками в войне 1812 года. И сегодня я буду сопровождать вас в это увлекательное путешествие в прошлое.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fleshi_rubo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169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51520" y="5085184"/>
            <a:ext cx="5328592" cy="1584176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>
              <a:lnSpc>
                <a:spcPct val="120000"/>
              </a:lnSpc>
            </a:pPr>
            <a:r>
              <a:rPr lang="ru-RU" sz="1400" b="1" dirty="0" smtClean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«- Скажи-ка, дядя, ведь не даром</a:t>
            </a:r>
          </a:p>
          <a:p>
            <a:pPr>
              <a:lnSpc>
                <a:spcPct val="120000"/>
              </a:lnSpc>
            </a:pPr>
            <a:r>
              <a:rPr lang="ru-RU" sz="1400" b="1" dirty="0" smtClean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Москва спаленная пожаром,</a:t>
            </a:r>
          </a:p>
          <a:p>
            <a:pPr>
              <a:lnSpc>
                <a:spcPct val="120000"/>
              </a:lnSpc>
            </a:pPr>
            <a:r>
              <a:rPr lang="ru-RU" sz="1400" b="1" dirty="0" smtClean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Французу отдана?...»</a:t>
            </a:r>
          </a:p>
          <a:p>
            <a:pPr>
              <a:lnSpc>
                <a:spcPct val="120000"/>
              </a:lnSpc>
              <a:buFontTx/>
              <a:buChar char="-"/>
            </a:pPr>
            <a:r>
              <a:rPr lang="ru-RU" sz="1400" b="1" dirty="0" smtClean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                             М.Ю. Лермонтов «Бородино»</a:t>
            </a:r>
          </a:p>
          <a:p>
            <a:pPr>
              <a:lnSpc>
                <a:spcPct val="100000"/>
              </a:lnSpc>
              <a:buFontTx/>
              <a:buChar char="-"/>
            </a:pPr>
            <a:endParaRPr lang="ru-RU" sz="1400" b="1" dirty="0" smtClean="0">
              <a:ln/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457200"/>
            <a:ext cx="8295456" cy="1066800"/>
          </a:xfrm>
        </p:spPr>
        <p:txBody>
          <a:bodyPr>
            <a:noAutofit/>
          </a:bodyPr>
          <a:lstStyle/>
          <a:p>
            <a:pPr algn="ctr"/>
            <a:r>
              <a:rPr lang="ru-RU" sz="4400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Отечественная война 1812 года</a:t>
            </a:r>
            <a:endParaRPr lang="ru-RU" sz="4400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21215611_Napoleon_Bonaparte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548680"/>
            <a:ext cx="4480560" cy="5715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148064" y="1196752"/>
            <a:ext cx="3545976" cy="4968552"/>
          </a:xfr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В  Европе  с  конца 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XVIII</a:t>
            </a:r>
            <a:r>
              <a:rPr lang="ru-RU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века  шли  войны. Одним  из  величайших  полководцев  того  времени  стал  император  Франции  Наполеон  Бонапарт.</a:t>
            </a:r>
            <a:endParaRPr lang="en-US" sz="24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endParaRPr lang="ru-RU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220px-Napoleonbonaparte_coloured_drawing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1340768"/>
            <a:ext cx="4032448" cy="48939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88ce3862c645897d-main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83768" y="193071"/>
            <a:ext cx="1368152" cy="1222786"/>
          </a:xfrm>
          <a:prstGeom prst="rect">
            <a:avLst/>
          </a:prstGeom>
        </p:spPr>
      </p:pic>
      <p:sp>
        <p:nvSpPr>
          <p:cNvPr id="9" name="AutoShape 9" descr="Картинка 71 из 9341">
            <a:hlinkClick r:id="rId4"/>
          </p:cNvPr>
          <p:cNvSpPr>
            <a:spLocks noGrp="1" noChangeAspect="1" noChangeArrowheads="1"/>
          </p:cNvSpPr>
          <p:nvPr>
            <p:ph type="body" idx="2"/>
          </p:nvPr>
        </p:nvSpPr>
        <p:spPr bwMode="auto">
          <a:xfrm>
            <a:off x="5220072" y="1484784"/>
            <a:ext cx="3546475" cy="456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 fontScale="92500"/>
          </a:bodyPr>
          <a:lstStyle/>
          <a:p>
            <a:pPr marL="0" lvl="1" indent="0">
              <a:lnSpc>
                <a:spcPct val="125000"/>
              </a:lnSpc>
              <a:spcBef>
                <a:spcPts val="600"/>
              </a:spcBef>
              <a:spcAft>
                <a:spcPts val="1000"/>
              </a:spcAft>
              <a:buClr>
                <a:schemeClr val="accent2"/>
              </a:buClr>
            </a:pPr>
            <a:r>
              <a:rPr lang="ru-RU" sz="2400" dirty="0" smtClean="0"/>
              <a:t>Наполеона  охватила  идея  овладения  миром,  он  начал  захватнические  войны. Большинство  стран  Европы  были  завоеваны  Наполеоновской  армией.  В  1812  году  непобедимый  Наполеон  вторгается  в  Россию.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148064" y="692696"/>
            <a:ext cx="3456384" cy="5328592"/>
          </a:xfrm>
        </p:spPr>
        <p:txBody>
          <a:bodyPr/>
          <a:lstStyle/>
          <a:p>
            <a:r>
              <a:rPr lang="ru-RU" sz="3200" dirty="0" smtClean="0"/>
              <a:t>Наполеон напал на Россию и я начал  готовить  армию  к  решительному  сражению  на  поле  у  села  Бородина.</a:t>
            </a:r>
          </a:p>
          <a:p>
            <a:endParaRPr lang="ru-RU" dirty="0"/>
          </a:p>
        </p:txBody>
      </p:sp>
      <p:pic>
        <p:nvPicPr>
          <p:cNvPr id="5" name="Picture 7" descr="map_borodino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92696"/>
            <a:ext cx="4474916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99db50643b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124744"/>
            <a:ext cx="5855426" cy="429176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00192" y="980728"/>
            <a:ext cx="2843808" cy="4497288"/>
          </a:xfrm>
        </p:spPr>
        <p:txBody>
          <a:bodyPr>
            <a:noAutofit/>
          </a:bodyPr>
          <a:lstStyle/>
          <a:p>
            <a:r>
              <a:rPr lang="ru-RU" sz="2000" dirty="0" smtClean="0"/>
              <a:t>Мы защищали Россию как могли. Самым тяжелым моментом боя была оборона  Курганной высоты. Но после продолжительного сражения, врагу удалось занять высоту. 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56964108_fili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683567" y="1052736"/>
            <a:ext cx="7964521" cy="5256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Овальная выноска 7"/>
          <p:cNvSpPr/>
          <p:nvPr/>
        </p:nvSpPr>
        <p:spPr>
          <a:xfrm>
            <a:off x="1259632" y="476672"/>
            <a:ext cx="3744416" cy="2376264"/>
          </a:xfrm>
          <a:prstGeom prst="wedgeEllipseCallout">
            <a:avLst>
              <a:gd name="adj1" fmla="val -23783"/>
              <a:gd name="adj2" fmla="val 69586"/>
            </a:avLst>
          </a:prstGeom>
          <a:effectLst>
            <a:outerShdw blurRad="95000" rotWithShape="0">
              <a:srgbClr val="000000">
                <a:alpha val="50000"/>
              </a:srgbClr>
            </a:outerShdw>
            <a:softEdge rad="1270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После </a:t>
            </a:r>
            <a:r>
              <a:rPr lang="en-US" dirty="0" smtClean="0"/>
              <a:t>c</a:t>
            </a:r>
            <a:r>
              <a:rPr lang="ru-RU" dirty="0" err="1" smtClean="0"/>
              <a:t>ражения</a:t>
            </a:r>
            <a:r>
              <a:rPr lang="ru-RU" dirty="0" smtClean="0"/>
              <a:t> на Бородинском поле,</a:t>
            </a:r>
            <a:r>
              <a:rPr lang="en-US" dirty="0" smtClean="0"/>
              <a:t> </a:t>
            </a:r>
            <a:r>
              <a:rPr lang="ru-RU" dirty="0" smtClean="0"/>
              <a:t>на совете в Филях, я принял решение оставить Москву врагу, чтобы сохранить армию. Ведь Россия – это люди, а не города.</a:t>
            </a:r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992</TotalTime>
  <Words>543</Words>
  <Application>Microsoft Office PowerPoint</Application>
  <PresentationFormat>Экран (4:3)</PresentationFormat>
  <Paragraphs>52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Бумажная</vt:lpstr>
      <vt:lpstr>Урок мужества,  посвященный 200-летию Бородинского сражения</vt:lpstr>
      <vt:lpstr>Путешествие в 1812 год</vt:lpstr>
      <vt:lpstr>Слайд 3</vt:lpstr>
      <vt:lpstr>Отечественная война 1812 года</vt:lpstr>
      <vt:lpstr>Слайд 5</vt:lpstr>
      <vt:lpstr>Слайд 6</vt:lpstr>
      <vt:lpstr>Слайд 7</vt:lpstr>
      <vt:lpstr>Слайд 8</vt:lpstr>
      <vt:lpstr>Слайд 9</vt:lpstr>
      <vt:lpstr>Наполеон входит в Москву</vt:lpstr>
      <vt:lpstr>Наполеона  встречает  опустевший  город,  в  котором  начинает  бушевать  пожар. </vt:lpstr>
      <vt:lpstr>Дух  французской  армии  крайне  подавлен,  к  тому  же  наступают  суровые  русские  морозы. </vt:lpstr>
      <vt:lpstr>Слайд 13</vt:lpstr>
      <vt:lpstr>Память о войне в Санкт Петербурге.</vt:lpstr>
      <vt:lpstr>Казанский собор</vt:lpstr>
      <vt:lpstr>Александровская  колонна</vt:lpstr>
      <vt:lpstr>Слайд 17</vt:lpstr>
      <vt:lpstr>В каком году началась Отечественная война? </vt:lpstr>
      <vt:lpstr>Какая страна напала на Россию?</vt:lpstr>
      <vt:lpstr>Где происходило Бородинское сражение?</vt:lpstr>
      <vt:lpstr>Что происходило в Москве, когда туда вошли французы?</vt:lpstr>
      <vt:lpstr>Слайд 22</vt:lpstr>
      <vt:lpstr>  1)http://www.s-cont.ru/newscalendar/view/27/0/8526?page=28  2)http://www.wikiznanie.ru/ru-wz/index.php/Кутузов   3)http://all-pages.com/city_info/1/4/4/2220.html  4)http://borodino.bytvi.ru/borodino/hero1812/   5)http://rivertourist.ru/viewtopic.php?f=25&amp;t=880  6)http://www.knigaplus.ru/sale/18/20/   7)http://milistory.ho.ua/istor2/1812/map1812/Otstupl_1812.htm   8)http://d-pankratov.ru/2010/10/19/19-oktyabrya-1812-goda/   9)http://www.simooo.ru/catalog/p~6/~print/   10)http://www.francetotalwar.vn.ua/forum/viewtopic.php?p=454&amp;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108</cp:revision>
  <dcterms:created xsi:type="dcterms:W3CDTF">2004-12-31T21:45:31Z</dcterms:created>
  <dcterms:modified xsi:type="dcterms:W3CDTF">2004-12-31T20:57:34Z</dcterms:modified>
</cp:coreProperties>
</file>