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7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35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17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75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04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2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73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19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44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919A8-781F-41BD-A5FD-62CB0A35BA03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784F9-1209-4728-9F7A-B1D1DFC3D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8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19095" y="1624660"/>
            <a:ext cx="7704856" cy="2481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sng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Решение задач с помощью уравнений</a:t>
            </a:r>
            <a:endParaRPr kumimoji="0" lang="ru-RU" sz="5400" b="0" i="0" u="sng" strike="noStrike" kern="0" cap="none" spc="0" normalizeH="0" baseline="0" noProof="0" dirty="0" smtClean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uLnTx/>
              <a:uFillTx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64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08912" cy="639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</a:rPr>
              <a:t>Пусть х т сена было во </a:t>
            </a:r>
            <a:r>
              <a:rPr lang="en-US" sz="3200" kern="0" dirty="0">
                <a:latin typeface="Monotype Corsiva" pitchFamily="66" charset="0"/>
              </a:rPr>
              <a:t>II</a:t>
            </a:r>
            <a:r>
              <a:rPr lang="ru-RU" sz="3200" kern="0" dirty="0">
                <a:latin typeface="Monotype Corsiva" pitchFamily="66" charset="0"/>
              </a:rPr>
              <a:t> сарае,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</a:rPr>
              <a:t>тогда (3х) т сена было в </a:t>
            </a:r>
            <a:r>
              <a:rPr lang="en-US" sz="3200" kern="0" dirty="0">
                <a:latin typeface="Monotype Corsiva" pitchFamily="66" charset="0"/>
              </a:rPr>
              <a:t>I </a:t>
            </a:r>
            <a:r>
              <a:rPr lang="ru-RU" sz="3200" kern="0" dirty="0">
                <a:latin typeface="Monotype Corsiva" pitchFamily="66" charset="0"/>
              </a:rPr>
              <a:t>сарае, а (3х-20) т стало в </a:t>
            </a:r>
            <a:r>
              <a:rPr lang="en-US" sz="3200" kern="0" dirty="0">
                <a:latin typeface="Monotype Corsiva" pitchFamily="66" charset="0"/>
              </a:rPr>
              <a:t>I</a:t>
            </a:r>
            <a:r>
              <a:rPr lang="ru-RU" sz="3200" kern="0" dirty="0">
                <a:latin typeface="Monotype Corsiva" pitchFamily="66" charset="0"/>
              </a:rPr>
              <a:t>сарае, </a:t>
            </a:r>
            <a:endParaRPr lang="en-US" sz="3200" kern="0" dirty="0">
              <a:latin typeface="Monotype Corsiva" pitchFamily="66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</a:rPr>
              <a:t>(х+10)т стало во </a:t>
            </a:r>
            <a:r>
              <a:rPr lang="en-US" sz="3200" kern="0" dirty="0">
                <a:latin typeface="Monotype Corsiva" pitchFamily="66" charset="0"/>
              </a:rPr>
              <a:t>II </a:t>
            </a:r>
            <a:r>
              <a:rPr lang="ru-RU" sz="3200" kern="0" dirty="0">
                <a:latin typeface="Monotype Corsiva" pitchFamily="66" charset="0"/>
              </a:rPr>
              <a:t>сарае.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</a:rPr>
              <a:t>Известно, что  в сараях сена стало поровну.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</a:rPr>
              <a:t>3х-20=х+10;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</a:rPr>
              <a:t>3х-х=10+20;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</a:rPr>
              <a:t>2х=30;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</a:rPr>
              <a:t>х=15; 15(т) было во </a:t>
            </a:r>
            <a:r>
              <a:rPr lang="en-US" sz="3200" kern="0" dirty="0">
                <a:latin typeface="Monotype Corsiva" pitchFamily="66" charset="0"/>
              </a:rPr>
              <a:t>II </a:t>
            </a:r>
            <a:r>
              <a:rPr lang="ru-RU" sz="3200" kern="0" dirty="0">
                <a:latin typeface="Monotype Corsiva" pitchFamily="66" charset="0"/>
              </a:rPr>
              <a:t>сарае;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</a:rPr>
              <a:t>15</a:t>
            </a:r>
            <a:r>
              <a:rPr lang="ru-RU" sz="3200" kern="0" dirty="0">
                <a:latin typeface="Monotype Corsiva" pitchFamily="66" charset="0"/>
                <a:cs typeface="Arial" charset="0"/>
              </a:rPr>
              <a:t>∙3=45(т) было в </a:t>
            </a:r>
            <a:r>
              <a:rPr lang="en-US" sz="3200" kern="0" dirty="0">
                <a:latin typeface="Monotype Corsiva" pitchFamily="66" charset="0"/>
                <a:cs typeface="Arial" charset="0"/>
              </a:rPr>
              <a:t>I </a:t>
            </a:r>
            <a:r>
              <a:rPr lang="ru-RU" sz="3200" kern="0" dirty="0">
                <a:latin typeface="Monotype Corsiva" pitchFamily="66" charset="0"/>
                <a:cs typeface="Arial" charset="0"/>
              </a:rPr>
              <a:t>сарае.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  <a:cs typeface="Arial" charset="0"/>
              </a:rPr>
              <a:t>Ответ: 45 т</a:t>
            </a:r>
          </a:p>
        </p:txBody>
      </p:sp>
    </p:spTree>
    <p:extLst>
      <p:ext uri="{BB962C8B-B14F-4D97-AF65-F5344CB8AC3E}">
        <p14:creationId xmlns:p14="http://schemas.microsoft.com/office/powerpoint/2010/main" val="75974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60648"/>
            <a:ext cx="59046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Дополнительные задания</a:t>
            </a:r>
            <a:endParaRPr kumimoji="0" lang="ru-RU" sz="4400" b="1" i="0" u="sng" strike="noStrike" kern="0" cap="none" spc="0" normalizeH="0" baseline="0" noProof="0" dirty="0" smtClean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uLnTx/>
              <a:uFillTx/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030089"/>
            <a:ext cx="6425836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11425"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600" u="sng" kern="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Решите уравнения</a:t>
            </a:r>
            <a:r>
              <a:rPr lang="ru-RU" sz="3600" u="sng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:</a:t>
            </a:r>
          </a:p>
          <a:p>
            <a:pPr marL="2511425"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6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-2х=14;</a:t>
            </a:r>
          </a:p>
          <a:p>
            <a:pPr marL="2511425"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6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3х=0;</a:t>
            </a:r>
          </a:p>
          <a:p>
            <a:pPr marL="2511425"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6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0х=0;</a:t>
            </a:r>
          </a:p>
          <a:p>
            <a:pPr marL="2511425"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6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0х=12;</a:t>
            </a:r>
          </a:p>
          <a:p>
            <a:pPr marL="2511425"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6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(х-6)(х+11)=0;</a:t>
            </a:r>
          </a:p>
          <a:p>
            <a:pPr marL="2511425"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6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Х(х+3)(х-1)=0.</a:t>
            </a:r>
          </a:p>
          <a:p>
            <a:pPr marL="2511425"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endParaRPr lang="ru-RU" sz="2000" kern="0" dirty="0"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72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8" y="33718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Устный счет</a:t>
            </a:r>
            <a:endParaRPr lang="ru-RU" sz="3600" u="sng" dirty="0">
              <a:solidFill>
                <a:srgbClr xmlns:mc="http://schemas.openxmlformats.org/markup-compatibility/2006" xmlns:a14="http://schemas.microsoft.com/office/drawing/2010/main" val="FF0000" mc:Ignorable=""/>
              </a:solidFill>
              <a:latin typeface="Monotype Corsiva" pitchFamily="66" charset="0"/>
            </a:endParaRPr>
          </a:p>
        </p:txBody>
      </p:sp>
      <p:pic>
        <p:nvPicPr>
          <p:cNvPr id="5" name="Рисунок 5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557338"/>
            <a:ext cx="7993063" cy="4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82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260648"/>
            <a:ext cx="33746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Найди ошибку!</a:t>
            </a:r>
            <a:endParaRPr kumimoji="0" lang="ru-RU" sz="4400" b="1" i="0" u="sng" strike="noStrike" kern="0" cap="none" spc="0" normalizeH="0" baseline="0" noProof="0" dirty="0" smtClean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uLnTx/>
              <a:uFillTx/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7" y="1340768"/>
            <a:ext cx="4248472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onotype Corsiva" pitchFamily="66" charset="0"/>
              </a:rPr>
              <a:t>8х+40=8(х+2)+24;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onotype Corsiva" pitchFamily="66" charset="0"/>
              </a:rPr>
              <a:t>8х+40=8х+16+24;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onotype Corsiva" pitchFamily="66" charset="0"/>
              </a:rPr>
              <a:t>8х-8х=16+24 + 40;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onotype Corsiva" pitchFamily="66" charset="0"/>
              </a:rPr>
              <a:t>0х=80.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onotype Corsiva" pitchFamily="66" charset="0"/>
              </a:rPr>
              <a:t>уравнение корней не имеет.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332175"/>
            <a:ext cx="4572000" cy="4548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uLnTx/>
                <a:uFillTx/>
                <a:latin typeface="Monotype Corsiva" pitchFamily="66" charset="0"/>
              </a:rPr>
              <a:t>8х+40=8(х+2)+24;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uLnTx/>
                <a:uFillTx/>
                <a:latin typeface="Monotype Corsiva" pitchFamily="66" charset="0"/>
              </a:rPr>
              <a:t>8х+40=8х+16+24;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uLnTx/>
                <a:uFillTx/>
                <a:latin typeface="Monotype Corsiva" pitchFamily="66" charset="0"/>
              </a:rPr>
              <a:t>8х-8х=16+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onotype Corsiva" pitchFamily="66" charset="0"/>
              </a:rPr>
              <a:t>2</a:t>
            </a:r>
            <a:r>
              <a:rPr kumimoji="0" lang="ru-RU" sz="32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onotype Corsiva" pitchFamily="66" charset="0"/>
              </a:rPr>
              <a:t>4 </a:t>
            </a:r>
            <a:r>
              <a:rPr kumimoji="0" lang="ru-RU" sz="3200" b="1" i="0" u="sng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</a:rPr>
              <a:t>- 40;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uLnTx/>
                <a:uFillTx/>
                <a:latin typeface="Monotype Corsiva" pitchFamily="66" charset="0"/>
              </a:rPr>
              <a:t>0х=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</a:rPr>
              <a:t>0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uLnTx/>
                <a:uFillTx/>
                <a:latin typeface="Monotype Corsiva" pitchFamily="66" charset="0"/>
              </a:rPr>
              <a:t>;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</a:rPr>
              <a:t>х - любое число.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008000" mc:Ignorable="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33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260648"/>
            <a:ext cx="25410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Задача №1</a:t>
            </a:r>
            <a:endParaRPr kumimoji="0" lang="ru-RU" sz="4400" b="1" i="0" u="sng" strike="noStrike" kern="0" cap="none" spc="0" normalizeH="0" baseline="0" noProof="0" dirty="0" smtClean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uLnTx/>
              <a:uFillTx/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063284"/>
            <a:ext cx="4572000" cy="5109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effectLst/>
              <a:uLnTx/>
              <a:uFillTx/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30089"/>
            <a:ext cx="4572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uLnTx/>
                <a:uFillTx/>
                <a:latin typeface="Monotype Corsiva" pitchFamily="66" charset="0"/>
              </a:rPr>
              <a:t>Пустая коробка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</a:rPr>
              <a:t>в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uLnTx/>
                <a:uFillTx/>
                <a:latin typeface="Monotype Corsiva" pitchFamily="66" charset="0"/>
              </a:rPr>
              <a:t>4 раза легче коробки с сахаром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000000" mc:Ignorable=""/>
              </a:solidFill>
              <a:effectLst/>
              <a:uLnTx/>
              <a:uFillTx/>
              <a:latin typeface="Monotype Corsiva" pitchFamily="66" charset="0"/>
            </a:endParaRPr>
          </a:p>
        </p:txBody>
      </p:sp>
      <p:sp>
        <p:nvSpPr>
          <p:cNvPr id="5" name="Автофигура 10"/>
          <p:cNvSpPr>
            <a:spLocks noChangeArrowheads="1"/>
          </p:cNvSpPr>
          <p:nvPr/>
        </p:nvSpPr>
        <p:spPr bwMode="auto">
          <a:xfrm>
            <a:off x="2411413" y="4221163"/>
            <a:ext cx="1057275" cy="360362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Линия 8"/>
          <p:cNvSpPr>
            <a:spLocks noChangeShapeType="1"/>
          </p:cNvSpPr>
          <p:nvPr/>
        </p:nvSpPr>
        <p:spPr bwMode="auto">
          <a:xfrm>
            <a:off x="2051050" y="4221163"/>
            <a:ext cx="1728788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Линия 7"/>
          <p:cNvSpPr>
            <a:spLocks noChangeShapeType="1"/>
          </p:cNvSpPr>
          <p:nvPr/>
        </p:nvSpPr>
        <p:spPr bwMode="auto">
          <a:xfrm>
            <a:off x="2051050" y="4005263"/>
            <a:ext cx="0" cy="2159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Линия 9"/>
          <p:cNvSpPr>
            <a:spLocks noChangeShapeType="1"/>
          </p:cNvSpPr>
          <p:nvPr/>
        </p:nvSpPr>
        <p:spPr bwMode="auto">
          <a:xfrm flipV="1">
            <a:off x="3779838" y="4005263"/>
            <a:ext cx="0" cy="2159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Линия 11"/>
          <p:cNvSpPr>
            <a:spLocks noChangeShapeType="1"/>
          </p:cNvSpPr>
          <p:nvPr/>
        </p:nvSpPr>
        <p:spPr bwMode="auto">
          <a:xfrm>
            <a:off x="900113" y="4005263"/>
            <a:ext cx="1800225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Линия 12"/>
          <p:cNvSpPr>
            <a:spLocks noChangeShapeType="1"/>
          </p:cNvSpPr>
          <p:nvPr/>
        </p:nvSpPr>
        <p:spPr bwMode="auto">
          <a:xfrm>
            <a:off x="3276600" y="4005263"/>
            <a:ext cx="1439863" cy="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Линия 13"/>
          <p:cNvSpPr>
            <a:spLocks noChangeShapeType="1"/>
          </p:cNvSpPr>
          <p:nvPr/>
        </p:nvSpPr>
        <p:spPr bwMode="auto">
          <a:xfrm flipV="1">
            <a:off x="2700338" y="3789363"/>
            <a:ext cx="0" cy="2159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Автофигура 16"/>
          <p:cNvSpPr>
            <a:spLocks noChangeArrowheads="1"/>
          </p:cNvSpPr>
          <p:nvPr/>
        </p:nvSpPr>
        <p:spPr bwMode="auto">
          <a:xfrm rot="5400000">
            <a:off x="2772569" y="3717132"/>
            <a:ext cx="71437" cy="215900"/>
          </a:xfrm>
          <a:prstGeom prst="flowChartExtract">
            <a:avLst/>
          </a:prstGeom>
          <a:solidFill>
            <a:srgbClr xmlns:mc="http://schemas.openxmlformats.org/markup-compatibility/2006" xmlns:a14="http://schemas.microsoft.com/office/drawing/2010/main" val="CCCC99" mc:Ignorable=""/>
          </a:solidFill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Линия 15"/>
          <p:cNvSpPr>
            <a:spLocks noChangeShapeType="1"/>
          </p:cNvSpPr>
          <p:nvPr/>
        </p:nvSpPr>
        <p:spPr bwMode="auto">
          <a:xfrm flipV="1">
            <a:off x="3276600" y="3789363"/>
            <a:ext cx="0" cy="215900"/>
          </a:xfrm>
          <a:prstGeom prst="line">
            <a:avLst/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Автофигура 18"/>
          <p:cNvSpPr>
            <a:spLocks noChangeArrowheads="1"/>
          </p:cNvSpPr>
          <p:nvPr/>
        </p:nvSpPr>
        <p:spPr bwMode="auto">
          <a:xfrm rot="5623538">
            <a:off x="3170238" y="3748087"/>
            <a:ext cx="71438" cy="157163"/>
          </a:xfrm>
          <a:prstGeom prst="flowChartMerge">
            <a:avLst/>
          </a:prstGeom>
          <a:solidFill>
            <a:srgbClr xmlns:mc="http://schemas.openxmlformats.org/markup-compatibility/2006" xmlns:a14="http://schemas.microsoft.com/office/drawing/2010/main" val="CCCC99" mc:Ignorable=""/>
          </a:solidFill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Автофигура 19"/>
          <p:cNvSpPr>
            <a:spLocks noChangeArrowheads="1"/>
          </p:cNvSpPr>
          <p:nvPr/>
        </p:nvSpPr>
        <p:spPr bwMode="auto">
          <a:xfrm>
            <a:off x="971550" y="2708275"/>
            <a:ext cx="287338" cy="1287463"/>
          </a:xfrm>
          <a:prstGeom prst="cube">
            <a:avLst>
              <a:gd name="adj" fmla="val 25000"/>
            </a:avLst>
          </a:prstGeom>
          <a:solidFill>
            <a:srgbClr xmlns:mc="http://schemas.openxmlformats.org/markup-compatibility/2006" xmlns:a14="http://schemas.microsoft.com/office/drawing/2010/main" val="CCCC99" mc:Ignorable=""/>
          </a:solidFill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ahoma" pitchFamily="34" charset="0"/>
              </a:rPr>
              <a:t>С</a:t>
            </a:r>
          </a:p>
          <a:p>
            <a:pPr lvl="0" algn="ctr"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ahoma" pitchFamily="34" charset="0"/>
              </a:rPr>
              <a:t>А</a:t>
            </a:r>
          </a:p>
          <a:p>
            <a:pPr lvl="0" algn="ctr"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ahoma" pitchFamily="34" charset="0"/>
              </a:rPr>
              <a:t>Х</a:t>
            </a:r>
          </a:p>
          <a:p>
            <a:pPr lvl="0" algn="ctr"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ahoma" pitchFamily="34" charset="0"/>
              </a:rPr>
              <a:t>А</a:t>
            </a:r>
          </a:p>
          <a:p>
            <a:pPr lvl="0" algn="ctr"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ahoma" pitchFamily="34" charset="0"/>
              </a:rPr>
              <a:t>р</a:t>
            </a:r>
          </a:p>
        </p:txBody>
      </p:sp>
      <p:sp>
        <p:nvSpPr>
          <p:cNvPr id="16" name="Автофигура 20"/>
          <p:cNvSpPr>
            <a:spLocks noChangeArrowheads="1"/>
          </p:cNvSpPr>
          <p:nvPr/>
        </p:nvSpPr>
        <p:spPr bwMode="auto">
          <a:xfrm>
            <a:off x="1331913" y="2708275"/>
            <a:ext cx="287337" cy="1296988"/>
          </a:xfrm>
          <a:prstGeom prst="cube">
            <a:avLst>
              <a:gd name="adj" fmla="val 25000"/>
            </a:avLst>
          </a:prstGeom>
          <a:solidFill>
            <a:srgbClr xmlns:mc="http://schemas.openxmlformats.org/markup-compatibility/2006" xmlns:a14="http://schemas.microsoft.com/office/drawing/2010/main" val="CCCC99" mc:Ignorable=""/>
          </a:solidFill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rPr>
              <a:t>С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rPr>
              <a:t>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rPr>
              <a:t>Х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rPr>
              <a:t>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</a:rPr>
              <a:t>р</a:t>
            </a:r>
          </a:p>
        </p:txBody>
      </p:sp>
      <p:sp>
        <p:nvSpPr>
          <p:cNvPr id="17" name="Автофигура 23"/>
          <p:cNvSpPr>
            <a:spLocks noChangeArrowheads="1"/>
          </p:cNvSpPr>
          <p:nvPr/>
        </p:nvSpPr>
        <p:spPr bwMode="auto">
          <a:xfrm>
            <a:off x="1835150" y="3644900"/>
            <a:ext cx="504825" cy="350838"/>
          </a:xfrm>
          <a:prstGeom prst="can">
            <a:avLst>
              <a:gd name="adj" fmla="val 25000"/>
            </a:avLst>
          </a:prstGeom>
          <a:solidFill>
            <a:srgbClr xmlns:mc="http://schemas.openxmlformats.org/markup-compatibility/2006" xmlns:a14="http://schemas.microsoft.com/office/drawing/2010/main" val="CCCC99" mc:Ignorable=""/>
          </a:solidFill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100г</a:t>
            </a:r>
          </a:p>
        </p:txBody>
      </p:sp>
      <p:sp>
        <p:nvSpPr>
          <p:cNvPr id="18" name="Автофигура 21"/>
          <p:cNvSpPr>
            <a:spLocks noChangeArrowheads="1"/>
          </p:cNvSpPr>
          <p:nvPr/>
        </p:nvSpPr>
        <p:spPr bwMode="auto">
          <a:xfrm>
            <a:off x="3419475" y="2781300"/>
            <a:ext cx="287338" cy="1214438"/>
          </a:xfrm>
          <a:prstGeom prst="cube">
            <a:avLst>
              <a:gd name="adj" fmla="val 25000"/>
            </a:avLst>
          </a:prstGeom>
          <a:solidFill>
            <a:srgbClr xmlns:mc="http://schemas.openxmlformats.org/markup-compatibility/2006" xmlns:a14="http://schemas.microsoft.com/office/drawing/2010/main" val="CCCC99" mc:Ignorable=""/>
          </a:solidFill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algn="ctr"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ahoma" pitchFamily="34" charset="0"/>
              </a:rPr>
              <a:t>С</a:t>
            </a:r>
          </a:p>
          <a:p>
            <a:pPr lvl="0" algn="ctr"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ahoma" pitchFamily="34" charset="0"/>
              </a:rPr>
              <a:t>А</a:t>
            </a:r>
          </a:p>
          <a:p>
            <a:pPr lvl="0" algn="ctr"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ahoma" pitchFamily="34" charset="0"/>
              </a:rPr>
              <a:t>Х</a:t>
            </a:r>
          </a:p>
          <a:p>
            <a:pPr lvl="0" algn="ctr"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ahoma" pitchFamily="34" charset="0"/>
              </a:rPr>
              <a:t>А</a:t>
            </a:r>
          </a:p>
          <a:p>
            <a:pPr lvl="0" algn="ctr"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Tahoma" pitchFamily="34" charset="0"/>
              </a:rPr>
              <a:t>р</a:t>
            </a:r>
          </a:p>
        </p:txBody>
      </p:sp>
      <p:sp>
        <p:nvSpPr>
          <p:cNvPr id="19" name="Автофигура 25"/>
          <p:cNvSpPr>
            <a:spLocks noChangeArrowheads="1"/>
          </p:cNvSpPr>
          <p:nvPr/>
        </p:nvSpPr>
        <p:spPr bwMode="auto">
          <a:xfrm>
            <a:off x="3779838" y="3429000"/>
            <a:ext cx="431800" cy="576263"/>
          </a:xfrm>
          <a:prstGeom prst="can">
            <a:avLst>
              <a:gd name="adj" fmla="val 33364"/>
            </a:avLst>
          </a:prstGeom>
          <a:solidFill>
            <a:srgbClr xmlns:mc="http://schemas.openxmlformats.org/markup-compatibility/2006" xmlns:a14="http://schemas.microsoft.com/office/drawing/2010/main" val="CCCC99" mc:Ignorable=""/>
          </a:solidFill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500г</a:t>
            </a:r>
          </a:p>
        </p:txBody>
      </p:sp>
      <p:sp>
        <p:nvSpPr>
          <p:cNvPr id="20" name="Автофигура 26"/>
          <p:cNvSpPr>
            <a:spLocks noChangeArrowheads="1"/>
          </p:cNvSpPr>
          <p:nvPr/>
        </p:nvSpPr>
        <p:spPr bwMode="auto">
          <a:xfrm>
            <a:off x="4284663" y="2924176"/>
            <a:ext cx="431800" cy="1071562"/>
          </a:xfrm>
          <a:prstGeom prst="can">
            <a:avLst>
              <a:gd name="adj" fmla="val 62040"/>
            </a:avLst>
          </a:prstGeom>
          <a:solidFill>
            <a:srgbClr xmlns:mc="http://schemas.openxmlformats.org/markup-compatibility/2006" xmlns:a14="http://schemas.microsoft.com/office/drawing/2010/main" val="CCCC99" mc:Ignorable=""/>
          </a:solidFill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1кг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32703" y="4797152"/>
            <a:ext cx="3443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Сколько весит сахар</a:t>
            </a:r>
            <a:r>
              <a:rPr lang="ru-RU" sz="20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Tahoma" pitchFamily="34" charset="0"/>
              </a:rPr>
              <a:t>?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500563" y="6186096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Ответ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: 0,6кг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008000" mc:Ignorable="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39377" y="943074"/>
            <a:ext cx="3595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Пусть </a:t>
            </a:r>
            <a:r>
              <a:rPr lang="ru-RU" sz="24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Х-</a:t>
            </a:r>
            <a:r>
              <a:rPr lang="ru-RU" sz="24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 вес пустой коробки,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843003" y="1318738"/>
            <a:ext cx="3882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Тогда вес коробки с сахаром </a:t>
            </a:r>
            <a:r>
              <a:rPr lang="ru-RU" sz="24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4Х</a:t>
            </a:r>
            <a:endParaRPr lang="ru-RU" sz="2400" dirty="0">
              <a:solidFill>
                <a:srgbClr xmlns:mc="http://schemas.openxmlformats.org/markup-compatibility/2006" xmlns:a14="http://schemas.microsoft.com/office/drawing/2010/main" val="FF0000" mc:Ignorable=""/>
              </a:solidFill>
              <a:latin typeface="Monotype Corsiva" pitchFamily="66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73269" y="1790244"/>
            <a:ext cx="1393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Решение:</a:t>
            </a:r>
            <a:endParaRPr lang="ru-RU" sz="2800" dirty="0">
              <a:solidFill>
                <a:srgbClr xmlns:mc="http://schemas.openxmlformats.org/markup-compatibility/2006" xmlns:a14="http://schemas.microsoft.com/office/drawing/2010/main" val="1F497D" mc:Ignorable="">
                  <a:lumMod val="75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09006" y="2252779"/>
            <a:ext cx="29209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4х+4х+0,1=х+1+0,5;</a:t>
            </a:r>
            <a:endParaRPr lang="ru-RU" sz="2800" dirty="0">
              <a:solidFill>
                <a:srgbClr xmlns:mc="http://schemas.openxmlformats.org/markup-compatibility/2006" xmlns:a14="http://schemas.microsoft.com/office/drawing/2010/main" val="1F497D" mc:Ignorable="">
                  <a:lumMod val="75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63385" y="2756844"/>
            <a:ext cx="240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4х+4х-х=1,5-0,1;</a:t>
            </a:r>
            <a:endParaRPr lang="ru-RU" sz="2800" dirty="0">
              <a:solidFill>
                <a:srgbClr xmlns:mc="http://schemas.openxmlformats.org/markup-compatibility/2006" xmlns:a14="http://schemas.microsoft.com/office/drawing/2010/main" val="1F497D" mc:Ignorable="">
                  <a:lumMod val="75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35687" y="3280064"/>
            <a:ext cx="116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7х=1,4;</a:t>
            </a:r>
            <a:endParaRPr lang="ru-RU" sz="2800" dirty="0">
              <a:solidFill>
                <a:srgbClr xmlns:mc="http://schemas.openxmlformats.org/markup-compatibility/2006" xmlns:a14="http://schemas.microsoft.com/office/drawing/2010/main" val="1F497D" mc:Ignorable="">
                  <a:lumMod val="75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37825" y="3820319"/>
            <a:ext cx="1255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х=1,4:7;</a:t>
            </a:r>
            <a:endParaRPr lang="ru-RU" sz="2800" dirty="0">
              <a:solidFill>
                <a:srgbClr xmlns:mc="http://schemas.openxmlformats.org/markup-compatibility/2006" xmlns:a14="http://schemas.microsoft.com/office/drawing/2010/main" val="1F497D" mc:Ignorable="">
                  <a:lumMod val="75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315035" y="4273932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х=0,2;</a:t>
            </a:r>
            <a:endParaRPr lang="ru-RU" sz="2800" dirty="0">
              <a:solidFill>
                <a:srgbClr xmlns:mc="http://schemas.openxmlformats.org/markup-compatibility/2006" xmlns:a14="http://schemas.microsoft.com/office/drawing/2010/main" val="1F497D" mc:Ignorable="">
                  <a:lumMod val="75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16463" y="4645497"/>
            <a:ext cx="3483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0,2(кг) - пустая коробка,</a:t>
            </a:r>
            <a:endParaRPr lang="ru-RU" sz="2800" dirty="0">
              <a:solidFill>
                <a:srgbClr xmlns:mc="http://schemas.openxmlformats.org/markup-compatibility/2006" xmlns:a14="http://schemas.microsoft.com/office/drawing/2010/main" val="1F497D" mc:Ignorable="">
                  <a:lumMod val="75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69855" y="5139656"/>
            <a:ext cx="4551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0,2∙4=0,8(кг) -коробка с сахаром,</a:t>
            </a:r>
            <a:endParaRPr lang="ru-RU" sz="2800" dirty="0">
              <a:solidFill>
                <a:srgbClr xmlns:mc="http://schemas.openxmlformats.org/markup-compatibility/2006" xmlns:a14="http://schemas.microsoft.com/office/drawing/2010/main" val="1F497D" mc:Ignorable="">
                  <a:lumMod val="75000"/>
                </a:srgbClr>
              </a:solidFill>
              <a:latin typeface="Monotype Corsiva" pitchFamily="66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873269" y="5662876"/>
            <a:ext cx="3182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1F497D" mc:Ignorable="">
                    <a:lumMod val="75000"/>
                  </a:srgbClr>
                </a:solidFill>
                <a:latin typeface="Monotype Corsiva" pitchFamily="66" charset="0"/>
              </a:rPr>
              <a:t>0,8-0,2=0,6(кг) - сахар.</a:t>
            </a:r>
            <a:endParaRPr lang="ru-RU" sz="2800" dirty="0">
              <a:solidFill>
                <a:srgbClr xmlns:mc="http://schemas.openxmlformats.org/markup-compatibility/2006" xmlns:a14="http://schemas.microsoft.com/office/drawing/2010/main" val="1F497D" mc:Ignorable="">
                  <a:lumMod val="75000"/>
                </a:srgb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2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332656"/>
            <a:ext cx="25410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Задача №2</a:t>
            </a:r>
            <a:endParaRPr kumimoji="0" lang="ru-RU" sz="4400" b="1" i="0" u="sng" strike="noStrike" kern="0" cap="none" spc="0" normalizeH="0" baseline="0" noProof="0" dirty="0" smtClean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uLnTx/>
              <a:uFillTx/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2766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Дано: АВС</a:t>
            </a:r>
            <a:r>
              <a:rPr lang="en-US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D</a:t>
            </a:r>
            <a:r>
              <a:rPr lang="ru-RU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 – прямоугольник,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          Р(АВС</a:t>
            </a:r>
            <a:r>
              <a:rPr lang="en-US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D</a:t>
            </a:r>
            <a:r>
              <a:rPr lang="ru-RU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)</a:t>
            </a:r>
            <a:r>
              <a:rPr lang="en-US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=32</a:t>
            </a:r>
            <a:r>
              <a:rPr lang="ru-RU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см,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          АВ </a:t>
            </a:r>
            <a:r>
              <a:rPr lang="ru-RU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  <a:cs typeface="Arial" charset="0"/>
              </a:rPr>
              <a:t>‹ ВС </a:t>
            </a:r>
            <a:r>
              <a:rPr lang="ru-RU" sz="28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  <a:cs typeface="Arial" charset="0"/>
              </a:rPr>
              <a:t>на </a:t>
            </a:r>
            <a:r>
              <a:rPr lang="ru-RU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  <a:cs typeface="Arial" charset="0"/>
              </a:rPr>
              <a:t>4см.</a:t>
            </a:r>
          </a:p>
        </p:txBody>
      </p:sp>
      <p:sp>
        <p:nvSpPr>
          <p:cNvPr id="4" name="Прямоуг. 4"/>
          <p:cNvSpPr>
            <a:spLocks noChangeArrowheads="1"/>
          </p:cNvSpPr>
          <p:nvPr/>
        </p:nvSpPr>
        <p:spPr bwMode="auto">
          <a:xfrm>
            <a:off x="611560" y="2935288"/>
            <a:ext cx="3168650" cy="11303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CC99" mc:Ignorable=""/>
          </a:solidFill>
          <a:ln w="9525">
            <a:solidFill>
              <a:srgbClr xmlns:mc="http://schemas.openxmlformats.org/markup-compatibility/2006" xmlns:a14="http://schemas.microsoft.com/office/drawing/2010/main" val="000000" mc:Ignorable="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308" y="4221088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308" y="278092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В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3927" y="2804165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С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7" y="4082588"/>
            <a:ext cx="399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itchFamily="66" charset="0"/>
              </a:rPr>
              <a:t>D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395" y="5039598"/>
            <a:ext cx="3340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Найти стороны </a:t>
            </a:r>
            <a:r>
              <a:rPr lang="en-US" sz="2800" dirty="0" smtClean="0">
                <a:latin typeface="Monotype Corsiva" pitchFamily="66" charset="0"/>
              </a:rPr>
              <a:t>ABCD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58235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Составьте уравнение к задаче двумя способами.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337083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31040" y="2449796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Х+4</a:t>
            </a:r>
            <a:endParaRPr lang="ru-RU" sz="2800" dirty="0">
              <a:solidFill>
                <a:srgbClr xmlns:mc="http://schemas.openxmlformats.org/markup-compatibility/2006" xmlns:a14="http://schemas.microsoft.com/office/drawing/2010/main" val="FF0000" mc:Ignorable=""/>
              </a:solidFill>
              <a:latin typeface="Monotype Corsiva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41586" y="2065075"/>
            <a:ext cx="31502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</a:rPr>
              <a:t>1.  2х+2(х+4)=32;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uLnTx/>
              <a:uFillTx/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41586" y="3017084"/>
            <a:ext cx="29129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</a:rPr>
              <a:t>2.  (х+х+4)</a:t>
            </a:r>
            <a:r>
              <a:rPr kumimoji="0" lang="ru-RU" sz="3600" b="0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  <a:cs typeface="Arial" charset="0"/>
              </a:rPr>
              <a:t>2=32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8000" mc:Ignorable=""/>
                </a:solidFill>
                <a:effectLst/>
                <a:uLnTx/>
                <a:uFillTx/>
                <a:latin typeface="Tahoma" pitchFamily="34" charset="0"/>
                <a:ea typeface="+mn-ea"/>
                <a:cs typeface="Arial" charset="0"/>
              </a:rPr>
              <a:t>.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xmlns:mc="http://schemas.openxmlformats.org/markup-compatibility/2006" xmlns:a14="http://schemas.microsoft.com/office/drawing/2010/main" val="008000" mc:Ignorable=""/>
              </a:solidFill>
              <a:effectLst/>
              <a:uLnTx/>
              <a:uFillTx/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37253" y="4248759"/>
            <a:ext cx="4358886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             Х  = 6,  </a:t>
            </a:r>
          </a:p>
          <a:p>
            <a:r>
              <a:rPr lang="ru-RU" sz="32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Значит одна сторона 6 см,</a:t>
            </a:r>
          </a:p>
          <a:p>
            <a:r>
              <a:rPr lang="ru-RU" sz="32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а  вторая 6 + 4 = 10 (см)</a:t>
            </a:r>
            <a:endParaRPr lang="ru-RU" sz="3200" dirty="0">
              <a:solidFill>
                <a:srgbClr xmlns:mc="http://schemas.openxmlformats.org/markup-compatibility/2006" xmlns:a14="http://schemas.microsoft.com/office/drawing/2010/main" val="FF0000" mc:Ignorable="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007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3364" y="476672"/>
            <a:ext cx="25410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Mangal" pitchFamily="18" charset="0"/>
              </a:rPr>
              <a:t>Задача №3</a:t>
            </a:r>
            <a:endParaRPr kumimoji="0" lang="ru-RU" sz="4400" b="1" i="0" u="sng" strike="noStrike" kern="0" cap="none" spc="0" normalizeH="0" baseline="0" noProof="0" dirty="0" smtClean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uLnTx/>
              <a:uFillTx/>
              <a:latin typeface="Monotype Corsiva" pitchFamily="66" charset="0"/>
              <a:cs typeface="Mangal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07904" y="155679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Составить условие задачи по уравнению: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08511" y="2828835"/>
            <a:ext cx="21707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6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а) х+3х=16;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89011" y="3789040"/>
            <a:ext cx="2526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000000" mc:Ignorable=""/>
                </a:solidFill>
                <a:effectLst/>
                <a:uLnTx/>
                <a:uFillTx/>
                <a:latin typeface="Monotype Corsiva" pitchFamily="66" charset="0"/>
              </a:rPr>
              <a:t> б) х +(х+2)=12.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184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3561342"/>
            <a:ext cx="6480720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endParaRPr lang="ru-RU" sz="3200" kern="0" dirty="0">
              <a:solidFill>
                <a:srgbClr xmlns:mc="http://schemas.openxmlformats.org/markup-compatibility/2006" xmlns:a14="http://schemas.microsoft.com/office/drawing/2010/main" val="008000" mc:Ignorable="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5085184"/>
            <a:ext cx="3168352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endParaRPr lang="ru-RU" sz="3200" kern="0" dirty="0">
              <a:solidFill>
                <a:srgbClr xmlns:mc="http://schemas.openxmlformats.org/markup-compatibility/2006" xmlns:a14="http://schemas.microsoft.com/office/drawing/2010/main" val="008000" mc:Ignorable=""/>
              </a:solidFill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35118" y="523587"/>
            <a:ext cx="7253305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По шоссе идут две автомашины с одной и той же скоростью.</a:t>
            </a:r>
          </a:p>
          <a:p>
            <a:pPr lv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Если первая увеличит скорость на 20 км/ч, а вторая уменьшит на 20 км/ч, </a:t>
            </a:r>
          </a:p>
          <a:p>
            <a:pPr lv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то первая за 2 ч пройдёт столько же, сколько вторая за 3 ч. </a:t>
            </a:r>
          </a:p>
          <a:p>
            <a:pPr lv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С какой скоростью идут автомашины?</a:t>
            </a:r>
            <a:endParaRPr lang="ru-RU" sz="3200" b="1" kern="0" dirty="0"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Monotype Corsiva" pitchFamily="66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endParaRPr lang="ru-RU" sz="3200" kern="0" dirty="0"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3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54544"/>
            <a:ext cx="7200800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Пусть х </a:t>
            </a:r>
            <a:r>
              <a:rPr lang="ru-RU" sz="3200" kern="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км/ч- </a:t>
            </a:r>
            <a:r>
              <a:rPr lang="ru-RU" sz="3200" kern="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скорость </a:t>
            </a:r>
            <a:r>
              <a:rPr lang="ru-RU" sz="3200" kern="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каждой  машины.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236742"/>
              </p:ext>
            </p:extLst>
          </p:nvPr>
        </p:nvGraphicFramePr>
        <p:xfrm>
          <a:off x="1335004" y="765453"/>
          <a:ext cx="6096000" cy="15160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016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ru-RU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,км/ч 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ru-RU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,ч </a:t>
                      </a:r>
                      <a:endParaRPr kumimoji="0" lang="ru-RU" sz="2400" b="0" i="0" u="none" strike="noStrike" kern="0" cap="none" spc="0" normalizeH="0" baseline="0" dirty="0">
                        <a:ln>
                          <a:noFill/>
                        </a:ln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uLnTx/>
                        <a:uFillTx/>
                        <a:latin typeface="Monotype Corsiva" pitchFamily="66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xmlns:mc="http://schemas.openxmlformats.org/markup-compatibility/2006" xmlns:a14="http://schemas.microsoft.com/office/drawing/2010/main" val="B2B2B2" mc:Ignorable="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ru-RU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00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,км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70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Monotype Corsiva" pitchFamily="66" charset="0"/>
                        </a:rPr>
                        <a:t>1.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(х+20) </a:t>
                      </a:r>
                      <a:endParaRPr lang="ru-RU" sz="24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2 </a:t>
                      </a:r>
                      <a:endParaRPr lang="ru-RU" sz="24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(х+20)2</a:t>
                      </a:r>
                      <a:endParaRPr lang="ru-RU" sz="24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709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Monotype Corsiva" pitchFamily="66" charset="0"/>
                        </a:rPr>
                        <a:t>2.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(х-20) </a:t>
                      </a:r>
                      <a:endParaRPr lang="ru-RU" sz="24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 3 </a:t>
                      </a:r>
                      <a:endParaRPr lang="ru-RU" sz="2400" dirty="0">
                        <a:solidFill>
                          <a:srgbClr xmlns:mc="http://schemas.openxmlformats.org/markup-compatibility/2006" xmlns:a14="http://schemas.microsoft.com/office/drawing/2010/main" val="FF0000" mc:Ignorable=""/>
                        </a:solidFill>
                        <a:latin typeface="Monotype Corsiva" pitchFamily="66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xmlns:mc="http://schemas.openxmlformats.org/markup-compatibility/2006" xmlns:a14="http://schemas.microsoft.com/office/drawing/2010/main" val="B2B2B2" mc:Ignorable="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xmlns:mc="http://schemas.openxmlformats.org/markup-compatibility/2006" xmlns:a14="http://schemas.microsoft.com/office/drawing/2010/main" val="FF0000" mc:Ignorable=""/>
                          </a:solidFill>
                          <a:effectLst/>
                          <a:uLnTx/>
                          <a:uFillTx/>
                          <a:latin typeface="Monotype Corsiva" pitchFamily="66" charset="0"/>
                          <a:ea typeface="+mn-ea"/>
                          <a:cs typeface="+mn-cs"/>
                        </a:rPr>
                        <a:t>(х-20)2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2348880"/>
            <a:ext cx="813690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По условию </a:t>
            </a:r>
            <a:r>
              <a:rPr lang="ru-RU" sz="3200" kern="0" dirty="0" smtClean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задачи, </a:t>
            </a:r>
            <a:r>
              <a:rPr lang="ru-RU" sz="3200" kern="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автомашины </a:t>
            </a:r>
            <a:r>
              <a:rPr lang="ru-RU" sz="3200" kern="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Monotype Corsiva" pitchFamily="66" charset="0"/>
              </a:rPr>
              <a:t>проехали одинаковое расстояние.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67144" y="3253743"/>
            <a:ext cx="2340705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kern="0" dirty="0">
                <a:latin typeface="Monotype Corsiva" pitchFamily="66" charset="0"/>
              </a:rPr>
              <a:t>(х+20)2=(х-20)3;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84172" y="3789040"/>
            <a:ext cx="1997663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kern="0" dirty="0">
                <a:latin typeface="Monotype Corsiva" pitchFamily="66" charset="0"/>
              </a:rPr>
              <a:t>2х+40=3х-60;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57141" y="4251849"/>
            <a:ext cx="2013693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kern="0" dirty="0">
                <a:latin typeface="Monotype Corsiva" pitchFamily="66" charset="0"/>
              </a:rPr>
              <a:t>2х-3х=-60-40;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5185" y="4710436"/>
            <a:ext cx="1443024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kern="0" dirty="0">
                <a:latin typeface="Monotype Corsiva" pitchFamily="66" charset="0"/>
              </a:rPr>
              <a:t>-</a:t>
            </a:r>
            <a:r>
              <a:rPr lang="ru-RU" sz="2800" kern="0" dirty="0" smtClean="0">
                <a:latin typeface="Monotype Corsiva" pitchFamily="66" charset="0"/>
              </a:rPr>
              <a:t>х = -</a:t>
            </a:r>
            <a:r>
              <a:rPr lang="ru-RU" sz="2800" kern="0" dirty="0">
                <a:latin typeface="Monotype Corsiva" pitchFamily="66" charset="0"/>
              </a:rPr>
              <a:t>100;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29875" y="5199388"/>
            <a:ext cx="1133644" cy="4585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2800" kern="0" dirty="0">
                <a:latin typeface="Monotype Corsiva" pitchFamily="66" charset="0"/>
              </a:rPr>
              <a:t>Х=100;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360" y="5705024"/>
            <a:ext cx="8493127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</a:rPr>
              <a:t>100 км/ч-скорость каждой автомашины.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9642" y="6269276"/>
            <a:ext cx="2813591" cy="5109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latin typeface="Monotype Corsiva" pitchFamily="66" charset="0"/>
              </a:rPr>
              <a:t>Ответ: 100 км/ч</a:t>
            </a:r>
          </a:p>
        </p:txBody>
      </p:sp>
    </p:spTree>
    <p:extLst>
      <p:ext uri="{BB962C8B-B14F-4D97-AF65-F5344CB8AC3E}">
        <p14:creationId xmlns:p14="http://schemas.microsoft.com/office/powerpoint/2010/main" val="70145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7534" y="260648"/>
            <a:ext cx="30748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sng" strike="noStrike" kern="0" cap="none" spc="0" normalizeH="0" baseline="0" noProof="0" dirty="0" smtClean="0">
                <a:ln>
                  <a:noFill/>
                </a:ln>
                <a:solidFill>
                  <a:srgbClr xmlns:mc="http://schemas.openxmlformats.org/markup-compatibility/2006" xmlns:a14="http://schemas.microsoft.com/office/drawing/2010/main" val="FF0000" mc:Ignorable="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Проверь себя!</a:t>
            </a:r>
            <a:endParaRPr kumimoji="0" lang="ru-RU" sz="4400" b="1" i="0" u="sng" strike="noStrike" kern="0" cap="none" spc="0" normalizeH="0" baseline="0" noProof="0" dirty="0" smtClean="0">
              <a:ln>
                <a:noFill/>
              </a:ln>
              <a:solidFill>
                <a:srgbClr xmlns:mc="http://schemas.openxmlformats.org/markup-compatibility/2006" xmlns:a14="http://schemas.microsoft.com/office/drawing/2010/main" val="FF0000" mc:Ignorable=""/>
              </a:solidFill>
              <a:effectLst/>
              <a:uLnTx/>
              <a:uFillTx/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2526" y="126876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r>
              <a:rPr lang="ru-RU" sz="3200" kern="0" dirty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Monotype Corsiva" pitchFamily="66" charset="0"/>
              </a:rPr>
              <a:t>В двух сараях сложено сено, причём, в первом сарае в 3 раза больше, чем во втором. После того, как из первого сарая увезли 20 т сена, а во второй привезли 10 т, в обоих сараях сена стало поровну. Сколько всего тонн сена было в   сараях первоначально?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xmlns:mc="http://schemas.openxmlformats.org/markup-compatibility/2006" xmlns:a14="http://schemas.microsoft.com/office/drawing/2010/main" val="B2B2B2" mc:Ignorable=""/>
              </a:buClr>
              <a:buSzPct val="90000"/>
            </a:pPr>
            <a:endParaRPr lang="ru-RU" sz="2000" kern="0" dirty="0"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277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494</Words>
  <Application>Microsoft Office PowerPoint</Application>
  <PresentationFormat>Экран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</dc:creator>
  <cp:lastModifiedBy>Иванова </cp:lastModifiedBy>
  <cp:revision>13</cp:revision>
  <dcterms:created xsi:type="dcterms:W3CDTF">2011-10-27T18:46:34Z</dcterms:created>
  <dcterms:modified xsi:type="dcterms:W3CDTF">2011-10-28T16:59:18Z</dcterms:modified>
</cp:coreProperties>
</file>