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71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5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5899-39C9-4669-AD71-780370FD81D7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A9CEF-630C-4495-A2EA-785CFAA385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9CEF-630C-4495-A2EA-785CFAA385D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20882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Знакомство  </a:t>
            </a:r>
            <a:b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с фантастической литературой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v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3096344" cy="41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Динамичность - статичность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    Если факт статичен- сделать его изменчивым, если изменчив- сделать статичным.</a:t>
            </a: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</a:t>
            </a:r>
          </a:p>
          <a:p>
            <a:pPr>
              <a:buNone/>
            </a:pPr>
            <a:r>
              <a:rPr lang="en-US" sz="2200" dirty="0" smtClean="0"/>
              <a:t>    “</a:t>
            </a:r>
            <a:r>
              <a:rPr lang="ru-RU" sz="2200" dirty="0" smtClean="0"/>
              <a:t>Емеля сказал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  <a:r>
              <a:rPr lang="en-US" sz="2200" dirty="0" smtClean="0"/>
              <a:t>“</a:t>
            </a:r>
            <a:r>
              <a:rPr lang="ru-RU" sz="2200" dirty="0" smtClean="0"/>
              <a:t>По щучьему велению,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ru-RU" sz="2200" dirty="0" smtClean="0"/>
              <a:t>по моему прошению, печка, ступай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ru-RU" sz="2200" dirty="0" smtClean="0"/>
              <a:t>к королю!</a:t>
            </a:r>
            <a:r>
              <a:rPr lang="en-US" sz="2200" dirty="0" smtClean="0"/>
              <a:t>”</a:t>
            </a:r>
            <a:r>
              <a:rPr lang="ru-RU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ru-RU" sz="2200" dirty="0" smtClean="0"/>
              <a:t>Сам сел на печь, печка и пошла.</a:t>
            </a:r>
            <a:r>
              <a:rPr lang="en-US" sz="2200" dirty="0" smtClean="0"/>
              <a:t>”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    </a:t>
            </a:r>
            <a:r>
              <a:rPr lang="en-US" sz="2200" smtClean="0"/>
              <a:t>                   </a:t>
            </a:r>
            <a:r>
              <a:rPr lang="ru-RU" sz="2200" smtClean="0"/>
              <a:t>(</a:t>
            </a:r>
            <a:r>
              <a:rPr lang="en-US" sz="2200" dirty="0" smtClean="0"/>
              <a:t>“</a:t>
            </a:r>
            <a:r>
              <a:rPr lang="ru-RU" sz="2200" dirty="0" smtClean="0"/>
              <a:t>По щучьему велению</a:t>
            </a:r>
            <a:r>
              <a:rPr lang="en-US" sz="2200" dirty="0" smtClean="0"/>
              <a:t>”)</a:t>
            </a:r>
            <a:endParaRPr lang="ru-RU" sz="2200" dirty="0"/>
          </a:p>
        </p:txBody>
      </p:sp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76872"/>
            <a:ext cx="338437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Изменение свойств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    Изменить наименее изменяемое свойство объекта или   среды, в которой он существует.    </a:t>
            </a:r>
            <a:endParaRPr lang="ru-RU" sz="2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429000"/>
            <a:ext cx="5328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None/>
            </a:pPr>
            <a:r>
              <a:rPr lang="ru-RU" sz="2300" i="1" dirty="0" smtClean="0"/>
              <a:t>"Ей в приданое дано</a:t>
            </a:r>
            <a:endParaRPr lang="ru-RU" sz="2300" dirty="0" smtClean="0"/>
          </a:p>
          <a:p>
            <a:pPr algn="r">
              <a:spcAft>
                <a:spcPts val="600"/>
              </a:spcAft>
              <a:buNone/>
            </a:pPr>
            <a:r>
              <a:rPr lang="ru-RU" sz="2300" i="1" dirty="0" smtClean="0"/>
              <a:t>Было зеркальце одно.</a:t>
            </a:r>
            <a:endParaRPr lang="ru-RU" sz="2300" dirty="0" smtClean="0"/>
          </a:p>
          <a:p>
            <a:pPr algn="r">
              <a:spcAft>
                <a:spcPts val="600"/>
              </a:spcAft>
              <a:buNone/>
            </a:pPr>
            <a:r>
              <a:rPr lang="ru-RU" sz="2300" i="1" dirty="0" smtClean="0"/>
              <a:t>Свойство зеркальце имело:</a:t>
            </a:r>
            <a:endParaRPr lang="ru-RU" sz="2300" dirty="0" smtClean="0"/>
          </a:p>
          <a:p>
            <a:pPr algn="r">
              <a:spcAft>
                <a:spcPts val="600"/>
              </a:spcAft>
              <a:buNone/>
            </a:pPr>
            <a:r>
              <a:rPr lang="ru-RU" sz="2300" i="1" dirty="0" smtClean="0"/>
              <a:t>Говорить оно умело»</a:t>
            </a:r>
            <a:endParaRPr lang="ru-RU" sz="2300" dirty="0" smtClean="0"/>
          </a:p>
          <a:p>
            <a:pPr algn="r">
              <a:spcAft>
                <a:spcPts val="600"/>
              </a:spcAft>
              <a:buNone/>
            </a:pPr>
            <a:r>
              <a:rPr lang="ru-RU" sz="2300" i="1" dirty="0" smtClean="0"/>
              <a:t>(А.С.Пушкин)</a:t>
            </a:r>
            <a:endParaRPr lang="ru-RU" sz="2300" dirty="0" smtClean="0"/>
          </a:p>
        </p:txBody>
      </p:sp>
      <p:pic>
        <p:nvPicPr>
          <p:cNvPr id="6" name="Рисунок 5" descr="655789_svet-moj-zerkaltse-zatkn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744416" cy="260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Внесение - вынесение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824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000" dirty="0" smtClean="0"/>
              <a:t>    </a:t>
            </a:r>
            <a:r>
              <a:rPr lang="ru-RU" sz="3000" dirty="0" smtClean="0"/>
              <a:t>Какую-либо функцию объекта перенести к другому или сам рассматриваемый объект перевести в совершенно другой класс явлений.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en-US" sz="2100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sz="2800" dirty="0" smtClean="0"/>
              <a:t>“</a:t>
            </a:r>
            <a:r>
              <a:rPr lang="ru-RU" sz="2800" dirty="0" smtClean="0"/>
              <a:t>Вот это да! – подумала Алиса. –Видала я котов без улыбок, но улыбка без кота! Такого я в жизни еще не встречала.</a:t>
            </a:r>
            <a:r>
              <a:rPr lang="en-US" sz="2800" dirty="0" smtClean="0"/>
              <a:t>”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en-US" dirty="0" smtClean="0"/>
              <a:t>       </a:t>
            </a:r>
            <a:r>
              <a:rPr lang="ru-RU" dirty="0" smtClean="0"/>
              <a:t>  (Льюис Кэрролл </a:t>
            </a:r>
            <a:r>
              <a:rPr lang="en-US" dirty="0" smtClean="0"/>
              <a:t>“</a:t>
            </a:r>
            <a:r>
              <a:rPr lang="ru-RU" dirty="0" smtClean="0"/>
              <a:t> Приключения Алисы в стране чудес</a:t>
            </a:r>
            <a:r>
              <a:rPr lang="en-US" dirty="0" smtClean="0"/>
              <a:t>”)</a:t>
            </a:r>
            <a:endParaRPr lang="ru-RU" dirty="0" smtClean="0"/>
          </a:p>
        </p:txBody>
      </p:sp>
      <p:pic>
        <p:nvPicPr>
          <p:cNvPr id="5" name="Рисунок 4" descr="53189120_1262361727_x_b7c401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2595911" cy="2664296"/>
          </a:xfrm>
          <a:prstGeom prst="rect">
            <a:avLst/>
          </a:prstGeom>
        </p:spPr>
      </p:pic>
      <p:pic>
        <p:nvPicPr>
          <p:cNvPr id="6" name="Рисунок 5" descr="1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390076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Матрица фантастических идей по произведениям художественной литературы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924944"/>
          <a:ext cx="864096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232248"/>
                <a:gridCol w="2232248"/>
                <a:gridCol w="2592288"/>
              </a:tblGrid>
              <a:tr h="998668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Место действия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Действующие лица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Вид деятельности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Фантастические идеи</a:t>
                      </a:r>
                      <a:endParaRPr lang="ru-RU" sz="2300" dirty="0"/>
                    </a:p>
                  </a:txBody>
                  <a:tcPr/>
                </a:tc>
              </a:tr>
              <a:tr h="1192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2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Цели работы: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8229600" cy="43891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sz="3200" dirty="0" smtClean="0"/>
              <a:t>Борьба с инерцией мышления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>
              <a:buClrTx/>
            </a:pPr>
            <a:r>
              <a:rPr lang="ru-RU" sz="3200" dirty="0" smtClean="0"/>
              <a:t>Развитие фантазии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>
              <a:buClrTx/>
            </a:pPr>
            <a:r>
              <a:rPr lang="ru-RU" sz="3200" dirty="0" smtClean="0"/>
              <a:t>Умение анализировать.</a:t>
            </a:r>
          </a:p>
        </p:txBody>
      </p:sp>
      <p:pic>
        <p:nvPicPr>
          <p:cNvPr id="4" name="Рисунок 3" descr="goals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068960"/>
            <a:ext cx="3106430" cy="3177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645424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Задание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1010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Прочитать произведение;</a:t>
            </a:r>
          </a:p>
          <a:p>
            <a:pPr>
              <a:buClrTx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Найти фантастические идеи в произведении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Определить, какие приемы фантазирования использовал автор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Заполнить таблицу.</a:t>
            </a:r>
          </a:p>
        </p:txBody>
      </p:sp>
      <p:pic>
        <p:nvPicPr>
          <p:cNvPr id="4" name="Рисунок 3" descr="c31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73016"/>
            <a:ext cx="3228663" cy="2986134"/>
          </a:xfrm>
          <a:prstGeom prst="rect">
            <a:avLst/>
          </a:prstGeom>
        </p:spPr>
      </p:pic>
      <p:pic>
        <p:nvPicPr>
          <p:cNvPr id="8" name="Рисунок 7" descr="5914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548680"/>
            <a:ext cx="1542944" cy="190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Картотека сказочных и фантастических идей по произведениям художественной литературы 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649217_Kometakrasnayaplan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5522">
            <a:off x="5861308" y="3901268"/>
            <a:ext cx="2919871" cy="2499408"/>
          </a:xfrm>
          <a:prstGeom prst="rect">
            <a:avLst/>
          </a:prstGeom>
        </p:spPr>
      </p:pic>
      <p:pic>
        <p:nvPicPr>
          <p:cNvPr id="6" name="Рисунок 5" descr="rak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7957">
            <a:off x="328125" y="3613110"/>
            <a:ext cx="2719984" cy="2719984"/>
          </a:xfrm>
          <a:prstGeom prst="rect">
            <a:avLst/>
          </a:prstGeom>
        </p:spPr>
      </p:pic>
      <p:pic>
        <p:nvPicPr>
          <p:cNvPr id="7" name="Рисунок 6" descr="taina_tretiey_planety_0-08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212976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05">
            <a:off x="691412" y="464915"/>
            <a:ext cx="1938907" cy="2625446"/>
          </a:xfrm>
          <a:prstGeom prst="rect">
            <a:avLst/>
          </a:prstGeom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0111">
            <a:off x="2728857" y="69443"/>
            <a:ext cx="2016224" cy="2856737"/>
          </a:xfrm>
          <a:prstGeom prst="rect">
            <a:avLst/>
          </a:prstGeom>
        </p:spPr>
      </p:pic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0448">
            <a:off x="4814117" y="110096"/>
            <a:ext cx="1827994" cy="2670307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31383">
            <a:off x="6728099" y="470554"/>
            <a:ext cx="1768318" cy="2541823"/>
          </a:xfrm>
          <a:prstGeom prst="rect">
            <a:avLst/>
          </a:prstGeom>
        </p:spPr>
      </p:pic>
      <p:pic>
        <p:nvPicPr>
          <p:cNvPr id="13" name="Рисунок 12" descr="Безымянны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60422">
            <a:off x="430346" y="3258921"/>
            <a:ext cx="1718496" cy="2752704"/>
          </a:xfrm>
          <a:prstGeom prst="rect">
            <a:avLst/>
          </a:prstGeom>
        </p:spPr>
      </p:pic>
      <p:pic>
        <p:nvPicPr>
          <p:cNvPr id="14" name="Рисунок 13" descr="Безымянны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01249">
            <a:off x="2064145" y="2713715"/>
            <a:ext cx="1661172" cy="2781636"/>
          </a:xfrm>
          <a:prstGeom prst="rect">
            <a:avLst/>
          </a:prstGeom>
        </p:spPr>
      </p:pic>
      <p:pic>
        <p:nvPicPr>
          <p:cNvPr id="15" name="Рисунок 14" descr="Безымянны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492896"/>
            <a:ext cx="1656184" cy="2814240"/>
          </a:xfrm>
          <a:prstGeom prst="rect">
            <a:avLst/>
          </a:prstGeom>
        </p:spPr>
      </p:pic>
      <p:pic>
        <p:nvPicPr>
          <p:cNvPr id="16" name="Рисунок 15" descr="Безымянный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13840">
            <a:off x="5492638" y="2602471"/>
            <a:ext cx="1682764" cy="2819612"/>
          </a:xfrm>
          <a:prstGeom prst="rect">
            <a:avLst/>
          </a:prstGeom>
        </p:spPr>
      </p:pic>
      <p:pic>
        <p:nvPicPr>
          <p:cNvPr id="17" name="Рисунок 16" descr="Безымянный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07060">
            <a:off x="7173877" y="2960295"/>
            <a:ext cx="1627644" cy="26121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9792" y="558924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“</a:t>
            </a:r>
            <a:r>
              <a:rPr lang="ru-RU" sz="3200" i="1" dirty="0" smtClean="0"/>
              <a:t>Дайте мне идею в руки…</a:t>
            </a:r>
          </a:p>
          <a:p>
            <a:r>
              <a:rPr lang="ru-RU" sz="3200" i="1" dirty="0" smtClean="0"/>
              <a:t>Я придумаю рассказ!</a:t>
            </a:r>
            <a:r>
              <a:rPr lang="en-US" sz="3200" i="1" dirty="0" smtClean="0"/>
              <a:t>”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300" dirty="0" smtClean="0"/>
              <a:t>Разделить объект (факт утверждение) на составные части. Разновидностью этого наиболее универсального приёма является самый популярный приём мифов и сказок - приписать неживому объекту (факту) свойство живого – и наоборот. </a:t>
            </a:r>
          </a:p>
          <a:p>
            <a:pPr>
              <a:buNone/>
            </a:pPr>
            <a:endParaRPr lang="ru-RU" sz="23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Дробление-объединение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9004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Наоборот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300" dirty="0" smtClean="0"/>
              <a:t>Изменить какое-либо качество объекта, факта    </a:t>
            </a:r>
          </a:p>
          <a:p>
            <a:pPr>
              <a:buNone/>
            </a:pPr>
            <a:r>
              <a:rPr lang="ru-RU" sz="2300" dirty="0" smtClean="0"/>
              <a:t>(или сам факт)  на противоположное. 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000" dirty="0" smtClean="0"/>
              <a:t>-Как строят высокие башни?</a:t>
            </a:r>
          </a:p>
          <a:p>
            <a:pPr>
              <a:buNone/>
            </a:pPr>
            <a:r>
              <a:rPr lang="ru-RU" sz="2000" dirty="0" smtClean="0"/>
              <a:t>-Спросили однажды Ходжу Насредина.</a:t>
            </a:r>
          </a:p>
          <a:p>
            <a:pPr>
              <a:buNone/>
            </a:pPr>
            <a:r>
              <a:rPr lang="ru-RU" sz="2000" dirty="0" smtClean="0"/>
              <a:t>-Очень просто, - ответил лукавый </a:t>
            </a:r>
            <a:r>
              <a:rPr lang="ru-RU" sz="2000" dirty="0" err="1" smtClean="0"/>
              <a:t>Насредин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-Сначала копают глубокие колодцы, а потом </a:t>
            </a:r>
          </a:p>
          <a:p>
            <a:pPr>
              <a:buNone/>
            </a:pPr>
            <a:r>
              <a:rPr lang="ru-RU" sz="2000" dirty="0" smtClean="0"/>
              <a:t>выворачивают их наизнанку.</a:t>
            </a:r>
          </a:p>
          <a:p>
            <a:pPr>
              <a:buNone/>
            </a:pPr>
            <a:r>
              <a:rPr lang="ru-RU" sz="2000" dirty="0" smtClean="0"/>
              <a:t>  </a:t>
            </a:r>
          </a:p>
          <a:p>
            <a:pPr>
              <a:buNone/>
            </a:pPr>
            <a:endParaRPr lang="ru-RU" sz="2300" dirty="0"/>
          </a:p>
        </p:txBody>
      </p:sp>
      <p:pic>
        <p:nvPicPr>
          <p:cNvPr id="5" name="Рисунок 4" descr="19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56992"/>
            <a:ext cx="1944216" cy="319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Ускорение–замедление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Ускорить (замедлить) действие так, чтобы получилось новое</a:t>
            </a:r>
          </a:p>
          <a:p>
            <a:pPr>
              <a:buNone/>
            </a:pPr>
            <a:r>
              <a:rPr lang="ru-RU" sz="2300" dirty="0" smtClean="0"/>
              <a:t>качество.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en-US" sz="2400" b="1" i="1" dirty="0" smtClean="0"/>
              <a:t>“</a:t>
            </a:r>
            <a:r>
              <a:rPr lang="ru-RU" sz="2400" b="1" i="1" dirty="0" smtClean="0"/>
              <a:t>Тучка по небу идет.</a:t>
            </a:r>
          </a:p>
          <a:p>
            <a:pPr>
              <a:buNone/>
            </a:pPr>
            <a:r>
              <a:rPr lang="ru-RU" sz="2400" b="1" i="1" dirty="0" smtClean="0"/>
              <a:t>Бочка по морю плывет.</a:t>
            </a:r>
          </a:p>
          <a:p>
            <a:pPr>
              <a:buNone/>
            </a:pPr>
            <a:r>
              <a:rPr lang="ru-RU" sz="2400" b="1" i="1" dirty="0" smtClean="0"/>
              <a:t>И растет ребенок там</a:t>
            </a:r>
          </a:p>
          <a:p>
            <a:pPr>
              <a:buNone/>
            </a:pPr>
            <a:r>
              <a:rPr lang="ru-RU" sz="2400" b="1" i="1" dirty="0" smtClean="0"/>
              <a:t>Не по дням, а по часам.</a:t>
            </a:r>
            <a:r>
              <a:rPr lang="en-US" sz="2400" b="1" i="1" dirty="0" smtClean="0"/>
              <a:t>”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600" b="1" i="1" dirty="0" smtClean="0"/>
              <a:t>(А.С.Пушкин </a:t>
            </a:r>
            <a:r>
              <a:rPr lang="en-US" sz="1600" b="1" i="1" dirty="0" smtClean="0"/>
              <a:t>“</a:t>
            </a:r>
            <a:r>
              <a:rPr lang="ru-RU" sz="1600" b="1" i="1" dirty="0" smtClean="0"/>
              <a:t>Сказка о царе </a:t>
            </a:r>
            <a:r>
              <a:rPr lang="ru-RU" sz="1600" b="1" i="1" dirty="0" err="1" smtClean="0"/>
              <a:t>Салтане</a:t>
            </a:r>
            <a:r>
              <a:rPr lang="en-US" sz="1600" b="1" i="1" dirty="0" smtClean="0"/>
              <a:t>”</a:t>
            </a:r>
            <a:r>
              <a:rPr lang="ru-RU" sz="1600" b="1" i="1" dirty="0" smtClean="0"/>
              <a:t>)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4cd038ba5e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564904"/>
            <a:ext cx="314663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Увеличение-уменьшение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300" dirty="0" smtClean="0"/>
              <a:t>Объект или факт изменить во много раз так, </a:t>
            </a:r>
          </a:p>
          <a:p>
            <a:pPr>
              <a:buNone/>
            </a:pPr>
            <a:r>
              <a:rPr lang="ru-RU" sz="2300" dirty="0" smtClean="0"/>
              <a:t>чтобы появилось новое качество.</a:t>
            </a:r>
          </a:p>
          <a:p>
            <a:pPr algn="ctr">
              <a:buNone/>
            </a:pPr>
            <a:r>
              <a:rPr lang="en-US" sz="2100" dirty="0" smtClean="0"/>
              <a:t>“</a:t>
            </a:r>
            <a:r>
              <a:rPr lang="ru-RU" sz="2100" dirty="0" smtClean="0"/>
              <a:t>В чашечке большого тюльпана </a:t>
            </a:r>
          </a:p>
          <a:p>
            <a:pPr algn="ctr">
              <a:buNone/>
            </a:pPr>
            <a:r>
              <a:rPr lang="ru-RU" sz="2100" dirty="0" smtClean="0"/>
              <a:t>сидела живая девочка. Она  была  маленькая-маленькая, </a:t>
            </a:r>
          </a:p>
          <a:p>
            <a:pPr algn="ctr">
              <a:buNone/>
            </a:pPr>
            <a:r>
              <a:rPr lang="ru-RU" sz="2100" dirty="0" smtClean="0"/>
              <a:t>всего в дюйм ростом.</a:t>
            </a:r>
          </a:p>
          <a:p>
            <a:pPr algn="ctr">
              <a:buNone/>
            </a:pPr>
            <a:r>
              <a:rPr lang="ru-RU" sz="2100" dirty="0" smtClean="0"/>
              <a:t> Поэтому ее так и прозвали  - </a:t>
            </a:r>
            <a:r>
              <a:rPr lang="ru-RU" sz="2100" dirty="0" err="1" smtClean="0"/>
              <a:t>Дюймовочка</a:t>
            </a:r>
            <a:r>
              <a:rPr lang="ru-RU" sz="2100" dirty="0" smtClean="0"/>
              <a:t>. </a:t>
            </a:r>
            <a:r>
              <a:rPr lang="en-US" sz="2100" dirty="0" smtClean="0"/>
              <a:t>”</a:t>
            </a:r>
            <a:endParaRPr lang="ru-RU" sz="2100" dirty="0" smtClean="0"/>
          </a:p>
          <a:p>
            <a:pPr algn="ctr">
              <a:buNone/>
            </a:pPr>
            <a:r>
              <a:rPr lang="en-US" sz="1800" dirty="0" smtClean="0"/>
              <a:t>                                                                </a:t>
            </a:r>
            <a:r>
              <a:rPr lang="ru-RU" sz="1800" dirty="0" smtClean="0"/>
              <a:t>(Г.Х. Андерсен </a:t>
            </a:r>
            <a:r>
              <a:rPr lang="en-US" sz="1800" dirty="0" smtClean="0"/>
              <a:t>“</a:t>
            </a:r>
            <a:r>
              <a:rPr lang="ru-RU" sz="1800" dirty="0" err="1" smtClean="0"/>
              <a:t>Дюймовочка</a:t>
            </a:r>
            <a:r>
              <a:rPr lang="en-US" sz="1800" dirty="0" smtClean="0"/>
              <a:t>”)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10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149080"/>
            <a:ext cx="3960440" cy="240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Универсализация-ограничение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16832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ru-RU" sz="2300" dirty="0" smtClean="0"/>
              <a:t>    Сделать факт или объект универсальным так, чтоб его действие распространилось на больший класс явлений (или ограничить).</a:t>
            </a:r>
          </a:p>
          <a:p>
            <a:pPr>
              <a:buNone/>
            </a:pPr>
            <a:r>
              <a:rPr lang="ru-RU" sz="2000" i="1" dirty="0" smtClean="0"/>
              <a:t>     Умница Фрэнк – универсальная машина (робот):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en-US" sz="2000" dirty="0" smtClean="0"/>
              <a:t>“</a:t>
            </a:r>
            <a:r>
              <a:rPr lang="ru-RU" sz="2000" dirty="0" smtClean="0"/>
              <a:t>Что входило в обязанности Умницы Фрэнк? </a:t>
            </a:r>
          </a:p>
          <a:p>
            <a:pPr>
              <a:buNone/>
            </a:pPr>
            <a:r>
              <a:rPr lang="ru-RU" sz="2000" dirty="0" smtClean="0"/>
              <a:t>     Любая домашняя работа, обычно исполняемая</a:t>
            </a:r>
          </a:p>
          <a:p>
            <a:pPr>
              <a:buNone/>
            </a:pPr>
            <a:r>
              <a:rPr lang="ru-RU" sz="2000" dirty="0" smtClean="0"/>
              <a:t>     людьми. Он должен был прибирать</a:t>
            </a:r>
          </a:p>
          <a:p>
            <a:pPr>
              <a:buNone/>
            </a:pPr>
            <a:r>
              <a:rPr lang="ru-RU" sz="2000" dirty="0" smtClean="0"/>
              <a:t>     за картежниками, застилать постели,</a:t>
            </a:r>
          </a:p>
          <a:p>
            <a:pPr>
              <a:buNone/>
            </a:pPr>
            <a:r>
              <a:rPr lang="ru-RU" sz="2000" dirty="0" smtClean="0"/>
              <a:t>     следить за детьми и звать кого-нибудь, </a:t>
            </a:r>
          </a:p>
          <a:p>
            <a:pPr>
              <a:buNone/>
            </a:pPr>
            <a:r>
              <a:rPr lang="ru-RU" sz="2000" dirty="0" smtClean="0"/>
              <a:t>     если они нездоровы.</a:t>
            </a:r>
            <a:r>
              <a:rPr lang="en-US" sz="2000" dirty="0" smtClean="0"/>
              <a:t>”</a:t>
            </a:r>
          </a:p>
          <a:p>
            <a:pPr>
              <a:buNone/>
            </a:pPr>
            <a:r>
              <a:rPr lang="ru-RU" sz="1800" dirty="0" smtClean="0"/>
              <a:t>                                            </a:t>
            </a:r>
            <a:r>
              <a:rPr lang="en-US" sz="1800" dirty="0" smtClean="0"/>
              <a:t>(</a:t>
            </a:r>
            <a:r>
              <a:rPr lang="ru-RU" sz="1800" dirty="0" smtClean="0"/>
              <a:t>Р. Хайнлайн </a:t>
            </a:r>
            <a:r>
              <a:rPr lang="en-US" sz="1800" dirty="0" smtClean="0"/>
              <a:t>“</a:t>
            </a:r>
            <a:r>
              <a:rPr lang="ru-RU" sz="1800" dirty="0" smtClean="0"/>
              <a:t>Дверь в лето</a:t>
            </a:r>
            <a:r>
              <a:rPr lang="en-US" sz="1800" dirty="0" smtClean="0"/>
              <a:t>”)</a:t>
            </a:r>
            <a:endParaRPr lang="ru-RU" sz="1800" dirty="0"/>
          </a:p>
        </p:txBody>
      </p:sp>
      <p:pic>
        <p:nvPicPr>
          <p:cNvPr id="4" name="Рисунок 3" descr="c614580ea9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852936"/>
            <a:ext cx="2519877" cy="346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Квантование - непрерывность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628800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300" dirty="0" smtClean="0"/>
              <a:t>Если действие факта было непрерывным – сделать его прерывистым, если было прерывистым - сделать непрерывным.</a:t>
            </a:r>
          </a:p>
          <a:p>
            <a:pPr>
              <a:buNone/>
            </a:pPr>
            <a:r>
              <a:rPr lang="ru-RU" sz="2300" dirty="0" smtClean="0"/>
              <a:t>   </a:t>
            </a:r>
            <a:r>
              <a:rPr lang="ru-RU" sz="1900" dirty="0" smtClean="0"/>
              <a:t> </a:t>
            </a:r>
            <a:r>
              <a:rPr lang="en-US" sz="1900" dirty="0" smtClean="0"/>
              <a:t>“</a:t>
            </a:r>
            <a:r>
              <a:rPr lang="ru-RU" sz="1900" dirty="0" smtClean="0"/>
              <a:t>Однажды девочка ушла из дому,  </a:t>
            </a:r>
          </a:p>
          <a:p>
            <a:pPr>
              <a:buNone/>
            </a:pPr>
            <a:r>
              <a:rPr lang="ru-RU" sz="1900" dirty="0" smtClean="0"/>
              <a:t>      а мать и говорит</a:t>
            </a:r>
            <a:r>
              <a:rPr lang="en-US" sz="1900" dirty="0" smtClean="0"/>
              <a:t>:</a:t>
            </a:r>
            <a:r>
              <a:rPr lang="ru-RU" sz="1900" dirty="0" smtClean="0"/>
              <a:t> </a:t>
            </a:r>
            <a:r>
              <a:rPr lang="en-US" sz="1900" dirty="0" smtClean="0"/>
              <a:t>“</a:t>
            </a:r>
            <a:r>
              <a:rPr lang="ru-RU" sz="1900" dirty="0" smtClean="0"/>
              <a:t>Горшочек, вари!</a:t>
            </a:r>
            <a:r>
              <a:rPr lang="en-US" sz="1900" dirty="0" smtClean="0"/>
              <a:t>”</a:t>
            </a:r>
            <a:r>
              <a:rPr lang="ru-RU" sz="1900" dirty="0" smtClean="0"/>
              <a:t>- </a:t>
            </a:r>
          </a:p>
          <a:p>
            <a:pPr>
              <a:buNone/>
            </a:pPr>
            <a:r>
              <a:rPr lang="ru-RU" sz="1900" dirty="0" smtClean="0"/>
              <a:t>     и стала вариться в нем каша, и наелась</a:t>
            </a:r>
          </a:p>
          <a:p>
            <a:pPr>
              <a:buNone/>
            </a:pPr>
            <a:r>
              <a:rPr lang="ru-RU" sz="1900" dirty="0" smtClean="0"/>
              <a:t>     мать досыта, но как остановить горшочек,</a:t>
            </a:r>
          </a:p>
          <a:p>
            <a:pPr>
              <a:buNone/>
            </a:pPr>
            <a:r>
              <a:rPr lang="ru-RU" sz="1900" dirty="0" smtClean="0"/>
              <a:t>     она позабыла. И вот варит он и варит…</a:t>
            </a:r>
          </a:p>
          <a:p>
            <a:pPr>
              <a:buNone/>
            </a:pPr>
            <a:r>
              <a:rPr lang="ru-RU" sz="1900" dirty="0" smtClean="0"/>
              <a:t>     Вот уже кухня полна, и вся изба полна, </a:t>
            </a:r>
          </a:p>
          <a:p>
            <a:pPr>
              <a:buNone/>
            </a:pPr>
            <a:r>
              <a:rPr lang="ru-RU" sz="1900" dirty="0" smtClean="0"/>
              <a:t>     и ползет каша в другую избу, и улица вся</a:t>
            </a:r>
          </a:p>
          <a:p>
            <a:pPr>
              <a:buNone/>
            </a:pPr>
            <a:r>
              <a:rPr lang="ru-RU" sz="1900" dirty="0" smtClean="0"/>
              <a:t>     полна, словно хочет  он весь мир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    </a:t>
            </a:r>
            <a:r>
              <a:rPr lang="ru-RU" sz="1900" dirty="0" smtClean="0"/>
              <a:t>накормить.</a:t>
            </a:r>
            <a:r>
              <a:rPr lang="en-US" sz="1900" dirty="0" smtClean="0"/>
              <a:t>”</a:t>
            </a:r>
            <a:r>
              <a:rPr lang="ru-RU" sz="1900" dirty="0" smtClean="0"/>
              <a:t>  </a:t>
            </a:r>
            <a:br>
              <a:rPr lang="ru-RU" sz="1900" dirty="0" smtClean="0"/>
            </a:br>
            <a:r>
              <a:rPr lang="ru-RU" sz="1900" dirty="0" smtClean="0"/>
              <a:t>                       (Братья Гримм </a:t>
            </a:r>
            <a:r>
              <a:rPr lang="en-US" sz="1900" dirty="0" smtClean="0"/>
              <a:t>“</a:t>
            </a:r>
            <a:r>
              <a:rPr lang="ru-RU" sz="1900" dirty="0" smtClean="0"/>
              <a:t>Сладкая каша</a:t>
            </a:r>
            <a:r>
              <a:rPr lang="en-US" sz="1900" dirty="0" smtClean="0"/>
              <a:t>”</a:t>
            </a:r>
            <a:r>
              <a:rPr lang="ru-RU" sz="1900" dirty="0" smtClean="0"/>
              <a:t>)</a:t>
            </a:r>
          </a:p>
          <a:p>
            <a:pPr>
              <a:buNone/>
            </a:pPr>
            <a:r>
              <a:rPr lang="ru-RU" sz="1900" dirty="0" smtClean="0"/>
              <a:t> </a:t>
            </a:r>
            <a:endParaRPr lang="en-US" sz="1900" dirty="0" smtClean="0"/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ru-RU" sz="1900" dirty="0"/>
          </a:p>
        </p:txBody>
      </p:sp>
      <p:pic>
        <p:nvPicPr>
          <p:cNvPr id="4" name="Рисунок 3" descr="tmp4B5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80928"/>
            <a:ext cx="399593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9A9F2"/>
      </a:accent1>
      <a:accent2>
        <a:srgbClr val="90C6F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598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Знакомство   с фантастической литературой</vt:lpstr>
      <vt:lpstr>Картотека сказочных и фантастических идей по произведениям художественной литературы </vt:lpstr>
      <vt:lpstr>Слайд 3</vt:lpstr>
      <vt:lpstr>Дробление-объединение</vt:lpstr>
      <vt:lpstr> Наоборот</vt:lpstr>
      <vt:lpstr> Ускорение–замедление</vt:lpstr>
      <vt:lpstr>Увеличение-уменьшение </vt:lpstr>
      <vt:lpstr>Универсализация-ограничение</vt:lpstr>
      <vt:lpstr>Квантование - непрерывность</vt:lpstr>
      <vt:lpstr>Динамичность - статичность</vt:lpstr>
      <vt:lpstr>Изменение свойств</vt:lpstr>
      <vt:lpstr>Внесение - вынесение</vt:lpstr>
      <vt:lpstr>Матрица фантастических идей по произведениям художественной литературы</vt:lpstr>
      <vt:lpstr>Цели работы: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фантастической литературой</dc:title>
  <dc:creator>Татьяна Румянцева</dc:creator>
  <cp:lastModifiedBy>andreeva.ev</cp:lastModifiedBy>
  <cp:revision>27</cp:revision>
  <dcterms:created xsi:type="dcterms:W3CDTF">2011-10-26T07:07:43Z</dcterms:created>
  <dcterms:modified xsi:type="dcterms:W3CDTF">2011-10-27T12:24:02Z</dcterms:modified>
</cp:coreProperties>
</file>