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diagrams/data9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</p:sldMasterIdLst>
  <p:notesMasterIdLst>
    <p:notesMasterId r:id="rId31"/>
  </p:notesMasterIdLst>
  <p:sldIdLst>
    <p:sldId id="400" r:id="rId2"/>
    <p:sldId id="289" r:id="rId3"/>
    <p:sldId id="409" r:id="rId4"/>
    <p:sldId id="408" r:id="rId5"/>
    <p:sldId id="431" r:id="rId6"/>
    <p:sldId id="411" r:id="rId7"/>
    <p:sldId id="413" r:id="rId8"/>
    <p:sldId id="407" r:id="rId9"/>
    <p:sldId id="412" r:id="rId10"/>
    <p:sldId id="410" r:id="rId11"/>
    <p:sldId id="401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4" r:id="rId22"/>
    <p:sldId id="423" r:id="rId23"/>
    <p:sldId id="380" r:id="rId24"/>
    <p:sldId id="425" r:id="rId25"/>
    <p:sldId id="426" r:id="rId26"/>
    <p:sldId id="427" r:id="rId27"/>
    <p:sldId id="428" r:id="rId28"/>
    <p:sldId id="429" r:id="rId29"/>
    <p:sldId id="43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6600"/>
    <a:srgbClr val="067C14"/>
    <a:srgbClr val="CCFF99"/>
    <a:srgbClr val="00FFFF"/>
    <a:srgbClr val="003300"/>
    <a:srgbClr val="079D19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2427" autoAdjust="0"/>
  </p:normalViewPr>
  <p:slideViewPr>
    <p:cSldViewPr>
      <p:cViewPr>
        <p:scale>
          <a:sx n="66" d="100"/>
          <a:sy n="66" d="100"/>
        </p:scale>
        <p:origin x="-642" y="-156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20.xml"/><Relationship Id="rId1" Type="http://schemas.openxmlformats.org/officeDocument/2006/relationships/slide" Target="../slides/slide17.xml"/><Relationship Id="rId6" Type="http://schemas.openxmlformats.org/officeDocument/2006/relationships/slide" Target="../slides/slide28.xml"/><Relationship Id="rId5" Type="http://schemas.openxmlformats.org/officeDocument/2006/relationships/slide" Target="../slides/slide27.xml"/><Relationship Id="rId4" Type="http://schemas.openxmlformats.org/officeDocument/2006/relationships/slide" Target="../slides/slide26.xm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4F21D-0B09-429B-98BD-4CB6788EF1C6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F34A975-C38C-4F67-B48D-8A91D5F9BC84}">
      <dgm:prSet custT="1"/>
      <dgm:spPr/>
      <dgm:t>
        <a:bodyPr/>
        <a:lstStyle/>
        <a:p>
          <a:pPr rtl="0"/>
          <a:endParaRPr lang="ru-RU" sz="2000" dirty="0"/>
        </a:p>
      </dgm:t>
    </dgm:pt>
    <dgm:pt modelId="{17B37235-2857-48DA-88BC-E1C2AD929CC5}" type="parTrans" cxnId="{5D24FA60-A67F-4044-A37E-568C0355D06A}">
      <dgm:prSet/>
      <dgm:spPr/>
      <dgm:t>
        <a:bodyPr/>
        <a:lstStyle/>
        <a:p>
          <a:endParaRPr lang="ru-RU"/>
        </a:p>
      </dgm:t>
    </dgm:pt>
    <dgm:pt modelId="{D0A88014-9287-4204-8C95-D5AA1190A351}" type="sibTrans" cxnId="{5D24FA60-A67F-4044-A37E-568C0355D06A}">
      <dgm:prSet/>
      <dgm:spPr/>
      <dgm:t>
        <a:bodyPr/>
        <a:lstStyle/>
        <a:p>
          <a:endParaRPr lang="ru-RU"/>
        </a:p>
      </dgm:t>
    </dgm:pt>
    <dgm:pt modelId="{546CFAC5-1BF2-4684-A46D-9B9A3148C381}">
      <dgm:prSet/>
      <dgm:spPr/>
      <dgm:t>
        <a:bodyPr/>
        <a:lstStyle/>
        <a:p>
          <a:pPr algn="r"/>
          <a:r>
            <a:rPr lang="ru-RU" dirty="0" smtClean="0"/>
            <a:t>Автор:</a:t>
          </a:r>
          <a:r>
            <a:rPr lang="ru-RU" b="1" dirty="0" smtClean="0"/>
            <a:t> </a:t>
          </a:r>
          <a:r>
            <a:rPr lang="ru-RU" dirty="0" smtClean="0"/>
            <a:t>Марчик  Светлана Артуровна,</a:t>
          </a:r>
          <a:endParaRPr lang="ru-RU" dirty="0"/>
        </a:p>
      </dgm:t>
    </dgm:pt>
    <dgm:pt modelId="{2E4ADC23-777E-49F9-ADBA-AFDEA26A7D18}" type="parTrans" cxnId="{CC269D6E-3D9C-4C1D-90BA-416D0CA15E36}">
      <dgm:prSet/>
      <dgm:spPr/>
      <dgm:t>
        <a:bodyPr/>
        <a:lstStyle/>
        <a:p>
          <a:endParaRPr lang="ru-RU"/>
        </a:p>
      </dgm:t>
    </dgm:pt>
    <dgm:pt modelId="{AE390B1E-4138-4085-9876-20552A63EF97}" type="sibTrans" cxnId="{CC269D6E-3D9C-4C1D-90BA-416D0CA15E36}">
      <dgm:prSet/>
      <dgm:spPr/>
      <dgm:t>
        <a:bodyPr/>
        <a:lstStyle/>
        <a:p>
          <a:endParaRPr lang="ru-RU"/>
        </a:p>
      </dgm:t>
    </dgm:pt>
    <dgm:pt modelId="{0414DAE2-9603-4EE5-B6B0-BA96B92FC7EA}">
      <dgm:prSet/>
      <dgm:spPr/>
      <dgm:t>
        <a:bodyPr/>
        <a:lstStyle/>
        <a:p>
          <a:pPr algn="r"/>
          <a:r>
            <a:rPr lang="ru-RU" dirty="0" smtClean="0"/>
            <a:t> учитель первой предметной  категории,</a:t>
          </a:r>
          <a:endParaRPr lang="ru-RU" dirty="0"/>
        </a:p>
      </dgm:t>
    </dgm:pt>
    <dgm:pt modelId="{BE654E55-D404-43E5-8DB6-2C899E111501}" type="parTrans" cxnId="{35ADA363-C3E1-4923-9822-F8AA8F24CE4C}">
      <dgm:prSet/>
      <dgm:spPr/>
      <dgm:t>
        <a:bodyPr/>
        <a:lstStyle/>
        <a:p>
          <a:endParaRPr lang="ru-RU"/>
        </a:p>
      </dgm:t>
    </dgm:pt>
    <dgm:pt modelId="{B0131829-F5B7-413E-9577-C1274269FA0E}" type="sibTrans" cxnId="{35ADA363-C3E1-4923-9822-F8AA8F24CE4C}">
      <dgm:prSet/>
      <dgm:spPr/>
      <dgm:t>
        <a:bodyPr/>
        <a:lstStyle/>
        <a:p>
          <a:endParaRPr lang="ru-RU"/>
        </a:p>
      </dgm:t>
    </dgm:pt>
    <dgm:pt modelId="{EBBA64D8-87BC-43D5-B781-420034B12D9C}">
      <dgm:prSet/>
      <dgm:spPr/>
      <dgm:t>
        <a:bodyPr/>
        <a:lstStyle/>
        <a:p>
          <a:pPr algn="r"/>
          <a:r>
            <a:rPr lang="ru-RU" dirty="0" smtClean="0"/>
            <a:t>МОУ Лицей №7  г. Саяногорска.</a:t>
          </a:r>
          <a:endParaRPr lang="ru-RU" dirty="0"/>
        </a:p>
      </dgm:t>
    </dgm:pt>
    <dgm:pt modelId="{66482F68-7E32-422B-9FBE-873B3A329375}" type="parTrans" cxnId="{AD05D2D5-7643-4A0A-BBB2-EF9977F10026}">
      <dgm:prSet/>
      <dgm:spPr/>
      <dgm:t>
        <a:bodyPr/>
        <a:lstStyle/>
        <a:p>
          <a:endParaRPr lang="ru-RU"/>
        </a:p>
      </dgm:t>
    </dgm:pt>
    <dgm:pt modelId="{C7D09C61-D4E2-4386-8D87-B036601D5417}" type="sibTrans" cxnId="{AD05D2D5-7643-4A0A-BBB2-EF9977F10026}">
      <dgm:prSet/>
      <dgm:spPr/>
      <dgm:t>
        <a:bodyPr/>
        <a:lstStyle/>
        <a:p>
          <a:endParaRPr lang="ru-RU"/>
        </a:p>
      </dgm:t>
    </dgm:pt>
    <dgm:pt modelId="{C04338FC-3216-47BE-B180-8A28AE35939C}" type="pres">
      <dgm:prSet presAssocID="{B914F21D-0B09-429B-98BD-4CB6788EF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E1B7A-591D-46E9-B172-160904533977}" type="pres">
      <dgm:prSet presAssocID="{BF34A975-C38C-4F67-B48D-8A91D5F9BC84}" presName="composite" presStyleCnt="0"/>
      <dgm:spPr/>
    </dgm:pt>
    <dgm:pt modelId="{3A229127-1DA5-4831-9989-0E7A930FA0E3}" type="pres">
      <dgm:prSet presAssocID="{BF34A975-C38C-4F67-B48D-8A91D5F9BC84}" presName="parTx" presStyleLbl="alignNode1" presStyleIdx="0" presStyleCnt="1" custScaleY="89829" custLinFactNeighborX="99792" custLinFactNeighborY="5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E0198-966B-4D90-89B3-F79ACB9BCB5C}" type="pres">
      <dgm:prSet presAssocID="{BF34A975-C38C-4F67-B48D-8A91D5F9BC84}" presName="desTx" presStyleLbl="alignAccFollowNode1" presStyleIdx="0" presStyleCnt="1" custScaleY="147533" custLinFactNeighborX="28958" custLinFactNeighborY="64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4FA60-A67F-4044-A37E-568C0355D06A}" srcId="{B914F21D-0B09-429B-98BD-4CB6788EF1C6}" destId="{BF34A975-C38C-4F67-B48D-8A91D5F9BC84}" srcOrd="0" destOrd="0" parTransId="{17B37235-2857-48DA-88BC-E1C2AD929CC5}" sibTransId="{D0A88014-9287-4204-8C95-D5AA1190A351}"/>
    <dgm:cxn modelId="{9775F4EB-D292-4B57-AD67-F1C88A213978}" type="presOf" srcId="{0414DAE2-9603-4EE5-B6B0-BA96B92FC7EA}" destId="{926E0198-966B-4D90-89B3-F79ACB9BCB5C}" srcOrd="0" destOrd="1" presId="urn:microsoft.com/office/officeart/2005/8/layout/hList1"/>
    <dgm:cxn modelId="{E3A3D9DD-2FA6-4940-A574-A3EE367D309C}" type="presOf" srcId="{BF34A975-C38C-4F67-B48D-8A91D5F9BC84}" destId="{3A229127-1DA5-4831-9989-0E7A930FA0E3}" srcOrd="0" destOrd="0" presId="urn:microsoft.com/office/officeart/2005/8/layout/hList1"/>
    <dgm:cxn modelId="{AD3CB10D-92F5-426F-A7D1-614274813283}" type="presOf" srcId="{B914F21D-0B09-429B-98BD-4CB6788EF1C6}" destId="{C04338FC-3216-47BE-B180-8A28AE35939C}" srcOrd="0" destOrd="0" presId="urn:microsoft.com/office/officeart/2005/8/layout/hList1"/>
    <dgm:cxn modelId="{5045A137-F310-442B-B7C5-69229113C49F}" type="presOf" srcId="{EBBA64D8-87BC-43D5-B781-420034B12D9C}" destId="{926E0198-966B-4D90-89B3-F79ACB9BCB5C}" srcOrd="0" destOrd="2" presId="urn:microsoft.com/office/officeart/2005/8/layout/hList1"/>
    <dgm:cxn modelId="{35ADA363-C3E1-4923-9822-F8AA8F24CE4C}" srcId="{546CFAC5-1BF2-4684-A46D-9B9A3148C381}" destId="{0414DAE2-9603-4EE5-B6B0-BA96B92FC7EA}" srcOrd="0" destOrd="0" parTransId="{BE654E55-D404-43E5-8DB6-2C899E111501}" sibTransId="{B0131829-F5B7-413E-9577-C1274269FA0E}"/>
    <dgm:cxn modelId="{CC269D6E-3D9C-4C1D-90BA-416D0CA15E36}" srcId="{BF34A975-C38C-4F67-B48D-8A91D5F9BC84}" destId="{546CFAC5-1BF2-4684-A46D-9B9A3148C381}" srcOrd="0" destOrd="0" parTransId="{2E4ADC23-777E-49F9-ADBA-AFDEA26A7D18}" sibTransId="{AE390B1E-4138-4085-9876-20552A63EF97}"/>
    <dgm:cxn modelId="{AD05D2D5-7643-4A0A-BBB2-EF9977F10026}" srcId="{546CFAC5-1BF2-4684-A46D-9B9A3148C381}" destId="{EBBA64D8-87BC-43D5-B781-420034B12D9C}" srcOrd="1" destOrd="0" parTransId="{66482F68-7E32-422B-9FBE-873B3A329375}" sibTransId="{C7D09C61-D4E2-4386-8D87-B036601D5417}"/>
    <dgm:cxn modelId="{095134CD-D5A7-48DD-ADC5-15343519B7C0}" type="presOf" srcId="{546CFAC5-1BF2-4684-A46D-9B9A3148C381}" destId="{926E0198-966B-4D90-89B3-F79ACB9BCB5C}" srcOrd="0" destOrd="0" presId="urn:microsoft.com/office/officeart/2005/8/layout/hList1"/>
    <dgm:cxn modelId="{8724A4A4-E8CB-4536-AF59-3E4FDD7D89AB}" type="presParOf" srcId="{C04338FC-3216-47BE-B180-8A28AE35939C}" destId="{5B6E1B7A-591D-46E9-B172-160904533977}" srcOrd="0" destOrd="0" presId="urn:microsoft.com/office/officeart/2005/8/layout/hList1"/>
    <dgm:cxn modelId="{29419A80-E8A8-40EE-985E-8A5E015E00A1}" type="presParOf" srcId="{5B6E1B7A-591D-46E9-B172-160904533977}" destId="{3A229127-1DA5-4831-9989-0E7A930FA0E3}" srcOrd="0" destOrd="0" presId="urn:microsoft.com/office/officeart/2005/8/layout/hList1"/>
    <dgm:cxn modelId="{38070012-789C-4095-A770-91FB89AE8C11}" type="presParOf" srcId="{5B6E1B7A-591D-46E9-B172-160904533977}" destId="{926E0198-966B-4D90-89B3-F79ACB9BCB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62C24-885E-4076-A93C-11B97A403345}" type="doc">
      <dgm:prSet loTypeId="urn:microsoft.com/office/officeart/2005/8/layout/equation2" loCatId="relationship" qsTypeId="urn:microsoft.com/office/officeart/2005/8/quickstyle/3d2" qsCatId="3D" csTypeId="urn:microsoft.com/office/officeart/2005/8/colors/accent1_2" csCatId="accent1" phldr="1"/>
      <dgm:spPr/>
    </dgm:pt>
    <dgm:pt modelId="{A495C81D-29ED-44FC-99F4-2BC469EB4C92}">
      <dgm:prSet phldrT="[Текст]"/>
      <dgm:spPr/>
      <dgm:t>
        <a:bodyPr/>
        <a:lstStyle/>
        <a:p>
          <a:r>
            <a:rPr lang="ru-RU" dirty="0" smtClean="0">
              <a:solidFill>
                <a:srgbClr val="336600"/>
              </a:solidFill>
            </a:rPr>
            <a:t>знания и умения из первой предметной области</a:t>
          </a:r>
          <a:endParaRPr lang="ru-RU" dirty="0">
            <a:solidFill>
              <a:srgbClr val="336600"/>
            </a:solidFill>
          </a:endParaRPr>
        </a:p>
      </dgm:t>
    </dgm:pt>
    <dgm:pt modelId="{0EDBF5D6-FE2B-4FF0-B2FB-52603583BFC1}" type="parTrans" cxnId="{22F6E663-C984-47BA-9A21-D1A1A2B32FB1}">
      <dgm:prSet/>
      <dgm:spPr/>
      <dgm:t>
        <a:bodyPr/>
        <a:lstStyle/>
        <a:p>
          <a:endParaRPr lang="ru-RU"/>
        </a:p>
      </dgm:t>
    </dgm:pt>
    <dgm:pt modelId="{5C4D1860-BCBF-47DB-B25D-797E94C6FAF6}" type="sibTrans" cxnId="{22F6E663-C984-47BA-9A21-D1A1A2B32FB1}">
      <dgm:prSet/>
      <dgm:spPr/>
      <dgm:t>
        <a:bodyPr/>
        <a:lstStyle/>
        <a:p>
          <a:endParaRPr lang="ru-RU"/>
        </a:p>
      </dgm:t>
    </dgm:pt>
    <dgm:pt modelId="{998BDCE4-DBFE-4CC4-9BF9-988A048BE2FA}">
      <dgm:prSet phldrT="[Текст]"/>
      <dgm:spPr/>
      <dgm:t>
        <a:bodyPr/>
        <a:lstStyle/>
        <a:p>
          <a:r>
            <a:rPr lang="ru-RU" dirty="0" smtClean="0">
              <a:solidFill>
                <a:srgbClr val="336600"/>
              </a:solidFill>
            </a:rPr>
            <a:t>знания и умения из второй предметной области</a:t>
          </a:r>
          <a:endParaRPr lang="ru-RU" dirty="0">
            <a:solidFill>
              <a:srgbClr val="336600"/>
            </a:solidFill>
          </a:endParaRPr>
        </a:p>
      </dgm:t>
    </dgm:pt>
    <dgm:pt modelId="{895C24E5-2DCE-4F0F-837E-4C4498502997}" type="parTrans" cxnId="{A10E56C8-E6D8-4572-B903-72E45266DD1D}">
      <dgm:prSet/>
      <dgm:spPr/>
      <dgm:t>
        <a:bodyPr/>
        <a:lstStyle/>
        <a:p>
          <a:endParaRPr lang="ru-RU"/>
        </a:p>
      </dgm:t>
    </dgm:pt>
    <dgm:pt modelId="{7DBAFBE3-CE3E-41C8-965C-7ABA315E67F7}" type="sibTrans" cxnId="{A10E56C8-E6D8-4572-B903-72E45266DD1D}">
      <dgm:prSet/>
      <dgm:spPr/>
      <dgm:t>
        <a:bodyPr/>
        <a:lstStyle/>
        <a:p>
          <a:endParaRPr lang="ru-RU"/>
        </a:p>
      </dgm:t>
    </dgm:pt>
    <dgm:pt modelId="{338885A4-495D-41F4-9347-72B7B1296C33}">
      <dgm:prSet phldrT="[Текст]"/>
      <dgm:spPr/>
      <dgm:t>
        <a:bodyPr/>
        <a:lstStyle/>
        <a:p>
          <a:r>
            <a:rPr lang="ru-RU" dirty="0" smtClean="0">
              <a:solidFill>
                <a:srgbClr val="336600"/>
              </a:solidFill>
            </a:rPr>
            <a:t>интеграция этих знаний и умений в процессе обучения</a:t>
          </a:r>
          <a:endParaRPr lang="ru-RU" dirty="0">
            <a:solidFill>
              <a:srgbClr val="336600"/>
            </a:solidFill>
          </a:endParaRPr>
        </a:p>
      </dgm:t>
    </dgm:pt>
    <dgm:pt modelId="{0328253F-B0D2-4EB6-90E8-A9035549712C}" type="parTrans" cxnId="{B24A230E-50C3-4172-9885-B3D7504F602E}">
      <dgm:prSet/>
      <dgm:spPr/>
      <dgm:t>
        <a:bodyPr/>
        <a:lstStyle/>
        <a:p>
          <a:endParaRPr lang="ru-RU"/>
        </a:p>
      </dgm:t>
    </dgm:pt>
    <dgm:pt modelId="{017FA12D-7F42-4EE0-8563-EC5151D8D5F8}" type="sibTrans" cxnId="{B24A230E-50C3-4172-9885-B3D7504F602E}">
      <dgm:prSet/>
      <dgm:spPr/>
      <dgm:t>
        <a:bodyPr/>
        <a:lstStyle/>
        <a:p>
          <a:endParaRPr lang="ru-RU"/>
        </a:p>
      </dgm:t>
    </dgm:pt>
    <dgm:pt modelId="{AC1BE9B4-E9B9-4FCF-9B02-08CD393C2022}" type="pres">
      <dgm:prSet presAssocID="{C0562C24-885E-4076-A93C-11B97A403345}" presName="Name0" presStyleCnt="0">
        <dgm:presLayoutVars>
          <dgm:dir/>
          <dgm:resizeHandles val="exact"/>
        </dgm:presLayoutVars>
      </dgm:prSet>
      <dgm:spPr/>
    </dgm:pt>
    <dgm:pt modelId="{EC691A46-A712-42AF-83A6-B1159C937C23}" type="pres">
      <dgm:prSet presAssocID="{C0562C24-885E-4076-A93C-11B97A403345}" presName="vNodes" presStyleCnt="0"/>
      <dgm:spPr/>
    </dgm:pt>
    <dgm:pt modelId="{F9147CC1-3022-4475-8E08-1CE2977ECCF4}" type="pres">
      <dgm:prSet presAssocID="{A495C81D-29ED-44FC-99F4-2BC469EB4C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17C14-48F3-40B8-8303-807214A439B3}" type="pres">
      <dgm:prSet presAssocID="{5C4D1860-BCBF-47DB-B25D-797E94C6FAF6}" presName="spacerT" presStyleCnt="0"/>
      <dgm:spPr/>
    </dgm:pt>
    <dgm:pt modelId="{AB546C9F-808C-4C2F-B2F7-CEAB2327645B}" type="pres">
      <dgm:prSet presAssocID="{5C4D1860-BCBF-47DB-B25D-797E94C6FAF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8BAF58F-513E-442E-A19E-90EF911E40F5}" type="pres">
      <dgm:prSet presAssocID="{5C4D1860-BCBF-47DB-B25D-797E94C6FAF6}" presName="spacerB" presStyleCnt="0"/>
      <dgm:spPr/>
    </dgm:pt>
    <dgm:pt modelId="{157B06D6-55A0-4FA6-81B7-A7365A250308}" type="pres">
      <dgm:prSet presAssocID="{998BDCE4-DBFE-4CC4-9BF9-988A048BE2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46EF3-CD82-4EFA-B3C1-0B74350643AE}" type="pres">
      <dgm:prSet presAssocID="{C0562C24-885E-4076-A93C-11B97A403345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FAE51904-447A-43DE-AFA3-108B56B5BAC0}" type="pres">
      <dgm:prSet presAssocID="{C0562C24-885E-4076-A93C-11B97A4033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3AC7650-A112-4CA3-BAA2-5950E76A5B6A}" type="pres">
      <dgm:prSet presAssocID="{C0562C24-885E-4076-A93C-11B97A40334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95A77-D3DA-4AD8-A2DD-760033ACF357}" type="presOf" srcId="{998BDCE4-DBFE-4CC4-9BF9-988A048BE2FA}" destId="{157B06D6-55A0-4FA6-81B7-A7365A250308}" srcOrd="0" destOrd="0" presId="urn:microsoft.com/office/officeart/2005/8/layout/equation2"/>
    <dgm:cxn modelId="{B24A230E-50C3-4172-9885-B3D7504F602E}" srcId="{C0562C24-885E-4076-A93C-11B97A403345}" destId="{338885A4-495D-41F4-9347-72B7B1296C33}" srcOrd="2" destOrd="0" parTransId="{0328253F-B0D2-4EB6-90E8-A9035549712C}" sibTransId="{017FA12D-7F42-4EE0-8563-EC5151D8D5F8}"/>
    <dgm:cxn modelId="{82313E1D-EE72-404B-AD3A-46C04217E0A3}" type="presOf" srcId="{338885A4-495D-41F4-9347-72B7B1296C33}" destId="{D3AC7650-A112-4CA3-BAA2-5950E76A5B6A}" srcOrd="0" destOrd="0" presId="urn:microsoft.com/office/officeart/2005/8/layout/equation2"/>
    <dgm:cxn modelId="{173A74D9-200B-4E9D-86E5-66B35EF5FF25}" type="presOf" srcId="{7DBAFBE3-CE3E-41C8-965C-7ABA315E67F7}" destId="{E0F46EF3-CD82-4EFA-B3C1-0B74350643AE}" srcOrd="0" destOrd="0" presId="urn:microsoft.com/office/officeart/2005/8/layout/equation2"/>
    <dgm:cxn modelId="{30CBA5FE-71AC-42A4-86AA-72B89E543D95}" type="presOf" srcId="{A495C81D-29ED-44FC-99F4-2BC469EB4C92}" destId="{F9147CC1-3022-4475-8E08-1CE2977ECCF4}" srcOrd="0" destOrd="0" presId="urn:microsoft.com/office/officeart/2005/8/layout/equation2"/>
    <dgm:cxn modelId="{A10E56C8-E6D8-4572-B903-72E45266DD1D}" srcId="{C0562C24-885E-4076-A93C-11B97A403345}" destId="{998BDCE4-DBFE-4CC4-9BF9-988A048BE2FA}" srcOrd="1" destOrd="0" parTransId="{895C24E5-2DCE-4F0F-837E-4C4498502997}" sibTransId="{7DBAFBE3-CE3E-41C8-965C-7ABA315E67F7}"/>
    <dgm:cxn modelId="{2662A7DF-EFE4-439B-B514-B2D7A03EBB8F}" type="presOf" srcId="{7DBAFBE3-CE3E-41C8-965C-7ABA315E67F7}" destId="{FAE51904-447A-43DE-AFA3-108B56B5BAC0}" srcOrd="1" destOrd="0" presId="urn:microsoft.com/office/officeart/2005/8/layout/equation2"/>
    <dgm:cxn modelId="{31CE5059-F883-4AF6-BB19-FAEB5E0D9B16}" type="presOf" srcId="{C0562C24-885E-4076-A93C-11B97A403345}" destId="{AC1BE9B4-E9B9-4FCF-9B02-08CD393C2022}" srcOrd="0" destOrd="0" presId="urn:microsoft.com/office/officeart/2005/8/layout/equation2"/>
    <dgm:cxn modelId="{22F6E663-C984-47BA-9A21-D1A1A2B32FB1}" srcId="{C0562C24-885E-4076-A93C-11B97A403345}" destId="{A495C81D-29ED-44FC-99F4-2BC469EB4C92}" srcOrd="0" destOrd="0" parTransId="{0EDBF5D6-FE2B-4FF0-B2FB-52603583BFC1}" sibTransId="{5C4D1860-BCBF-47DB-B25D-797E94C6FAF6}"/>
    <dgm:cxn modelId="{739300FF-E7D5-4059-BB2D-B053C59FABAF}" type="presOf" srcId="{5C4D1860-BCBF-47DB-B25D-797E94C6FAF6}" destId="{AB546C9F-808C-4C2F-B2F7-CEAB2327645B}" srcOrd="0" destOrd="0" presId="urn:microsoft.com/office/officeart/2005/8/layout/equation2"/>
    <dgm:cxn modelId="{50871BFE-3507-4C47-AD0B-EEC09D4DC917}" type="presParOf" srcId="{AC1BE9B4-E9B9-4FCF-9B02-08CD393C2022}" destId="{EC691A46-A712-42AF-83A6-B1159C937C23}" srcOrd="0" destOrd="0" presId="urn:microsoft.com/office/officeart/2005/8/layout/equation2"/>
    <dgm:cxn modelId="{4018A03D-A0A9-4630-8FCB-E2C49EE04248}" type="presParOf" srcId="{EC691A46-A712-42AF-83A6-B1159C937C23}" destId="{F9147CC1-3022-4475-8E08-1CE2977ECCF4}" srcOrd="0" destOrd="0" presId="urn:microsoft.com/office/officeart/2005/8/layout/equation2"/>
    <dgm:cxn modelId="{D3BE35A3-AB8C-492E-97D2-26E7AE45E842}" type="presParOf" srcId="{EC691A46-A712-42AF-83A6-B1159C937C23}" destId="{B2E17C14-48F3-40B8-8303-807214A439B3}" srcOrd="1" destOrd="0" presId="urn:microsoft.com/office/officeart/2005/8/layout/equation2"/>
    <dgm:cxn modelId="{A1C20A59-8DB2-4A0B-9035-503042970037}" type="presParOf" srcId="{EC691A46-A712-42AF-83A6-B1159C937C23}" destId="{AB546C9F-808C-4C2F-B2F7-CEAB2327645B}" srcOrd="2" destOrd="0" presId="urn:microsoft.com/office/officeart/2005/8/layout/equation2"/>
    <dgm:cxn modelId="{7E8167CF-5344-42BF-9885-1CCE501E469D}" type="presParOf" srcId="{EC691A46-A712-42AF-83A6-B1159C937C23}" destId="{98BAF58F-513E-442E-A19E-90EF911E40F5}" srcOrd="3" destOrd="0" presId="urn:microsoft.com/office/officeart/2005/8/layout/equation2"/>
    <dgm:cxn modelId="{3A30EE2B-3A6E-439C-A804-CFBBD193E05D}" type="presParOf" srcId="{EC691A46-A712-42AF-83A6-B1159C937C23}" destId="{157B06D6-55A0-4FA6-81B7-A7365A250308}" srcOrd="4" destOrd="0" presId="urn:microsoft.com/office/officeart/2005/8/layout/equation2"/>
    <dgm:cxn modelId="{6514FD5F-C730-4138-B9F3-057E5BF8B2A8}" type="presParOf" srcId="{AC1BE9B4-E9B9-4FCF-9B02-08CD393C2022}" destId="{E0F46EF3-CD82-4EFA-B3C1-0B74350643AE}" srcOrd="1" destOrd="0" presId="urn:microsoft.com/office/officeart/2005/8/layout/equation2"/>
    <dgm:cxn modelId="{84110500-95E3-4EA9-8D7E-CCCCA843113A}" type="presParOf" srcId="{E0F46EF3-CD82-4EFA-B3C1-0B74350643AE}" destId="{FAE51904-447A-43DE-AFA3-108B56B5BAC0}" srcOrd="0" destOrd="0" presId="urn:microsoft.com/office/officeart/2005/8/layout/equation2"/>
    <dgm:cxn modelId="{371EB677-A7B4-4742-9C76-138AD4C823B7}" type="presParOf" srcId="{AC1BE9B4-E9B9-4FCF-9B02-08CD393C2022}" destId="{D3AC7650-A112-4CA3-BAA2-5950E76A5B6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21508D-1B1D-49EA-B41B-756D3C60D570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A8998-3C43-4ADB-813E-26A986F067DF}">
      <dgm:prSet/>
      <dgm:spPr/>
      <dgm:t>
        <a:bodyPr/>
        <a:lstStyle/>
        <a:p>
          <a:pPr rtl="0"/>
          <a:r>
            <a:rPr lang="ru-RU" b="1" dirty="0" smtClean="0"/>
            <a:t>Интегрированные уроки строятся на деятельной основе с применением проблемно-исследовательской технологии, что обеспечивает развитие познавательной деятельности учащихся с помощью проблемных заданий.</a:t>
          </a:r>
          <a:endParaRPr lang="ru-RU" dirty="0"/>
        </a:p>
      </dgm:t>
    </dgm:pt>
    <dgm:pt modelId="{797C3C46-FEEC-4DAC-8BCE-F5864EAD256E}" type="parTrans" cxnId="{B4FF5966-F164-43E0-AA25-925CE7564E1C}">
      <dgm:prSet/>
      <dgm:spPr/>
      <dgm:t>
        <a:bodyPr/>
        <a:lstStyle/>
        <a:p>
          <a:endParaRPr lang="ru-RU"/>
        </a:p>
      </dgm:t>
    </dgm:pt>
    <dgm:pt modelId="{A442CE5E-AB25-4F85-9F05-0493B6239830}" type="sibTrans" cxnId="{B4FF5966-F164-43E0-AA25-925CE7564E1C}">
      <dgm:prSet/>
      <dgm:spPr/>
      <dgm:t>
        <a:bodyPr/>
        <a:lstStyle/>
        <a:p>
          <a:endParaRPr lang="ru-RU"/>
        </a:p>
      </dgm:t>
    </dgm:pt>
    <dgm:pt modelId="{C3BD7A34-5F4B-4D41-B239-1A792609F0DF}">
      <dgm:prSet/>
      <dgm:spPr/>
      <dgm:t>
        <a:bodyPr/>
        <a:lstStyle/>
        <a:p>
          <a:pPr rtl="0"/>
          <a:r>
            <a:rPr lang="ru-RU" dirty="0" smtClean="0"/>
            <a:t>Этим достигается </a:t>
          </a:r>
          <a:r>
            <a:rPr lang="ru-RU" u="sng" dirty="0" smtClean="0"/>
            <a:t>мотивационная цель</a:t>
          </a:r>
          <a:r>
            <a:rPr lang="ru-RU" dirty="0" smtClean="0"/>
            <a:t> — побуждение интереса к изучению предмета и показывается его нужность в реальной жизни. </a:t>
          </a:r>
          <a:endParaRPr lang="ru-RU" dirty="0"/>
        </a:p>
      </dgm:t>
    </dgm:pt>
    <dgm:pt modelId="{47C6FA73-4172-4EE7-9C55-1FC76E78A39C}" type="parTrans" cxnId="{41E17305-57D2-4A7F-9289-DB668D925796}">
      <dgm:prSet/>
      <dgm:spPr/>
      <dgm:t>
        <a:bodyPr/>
        <a:lstStyle/>
        <a:p>
          <a:endParaRPr lang="ru-RU"/>
        </a:p>
      </dgm:t>
    </dgm:pt>
    <dgm:pt modelId="{BF9E088D-8EF3-467E-A161-D65DE9930E7F}" type="sibTrans" cxnId="{41E17305-57D2-4A7F-9289-DB668D925796}">
      <dgm:prSet/>
      <dgm:spPr/>
      <dgm:t>
        <a:bodyPr/>
        <a:lstStyle/>
        <a:p>
          <a:endParaRPr lang="ru-RU"/>
        </a:p>
      </dgm:t>
    </dgm:pt>
    <dgm:pt modelId="{A1EC09AE-82E4-415B-B9F3-76A4257BCB4A}" type="pres">
      <dgm:prSet presAssocID="{D621508D-1B1D-49EA-B41B-756D3C60D5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B3CC6-50A8-49D0-85C8-00207D318E10}" type="pres">
      <dgm:prSet presAssocID="{335A8998-3C43-4ADB-813E-26A986F067DF}" presName="circle1" presStyleLbl="node1" presStyleIdx="0" presStyleCnt="2"/>
      <dgm:spPr/>
    </dgm:pt>
    <dgm:pt modelId="{089F033C-97CC-4D6A-9B74-E9FE708CFA17}" type="pres">
      <dgm:prSet presAssocID="{335A8998-3C43-4ADB-813E-26A986F067DF}" presName="space" presStyleCnt="0"/>
      <dgm:spPr/>
    </dgm:pt>
    <dgm:pt modelId="{295A8886-0827-41F0-A26E-016CEB83842B}" type="pres">
      <dgm:prSet presAssocID="{335A8998-3C43-4ADB-813E-26A986F067DF}" presName="rect1" presStyleLbl="alignAcc1" presStyleIdx="0" presStyleCnt="2" custScaleX="121510"/>
      <dgm:spPr/>
      <dgm:t>
        <a:bodyPr/>
        <a:lstStyle/>
        <a:p>
          <a:endParaRPr lang="ru-RU"/>
        </a:p>
      </dgm:t>
    </dgm:pt>
    <dgm:pt modelId="{D1D927F7-1897-4AE8-AFA4-F33AFAAD4980}" type="pres">
      <dgm:prSet presAssocID="{C3BD7A34-5F4B-4D41-B239-1A792609F0DF}" presName="vertSpace2" presStyleLbl="node1" presStyleIdx="0" presStyleCnt="2"/>
      <dgm:spPr/>
    </dgm:pt>
    <dgm:pt modelId="{799B4199-8429-4A82-A7FE-5266E4EF6A29}" type="pres">
      <dgm:prSet presAssocID="{C3BD7A34-5F4B-4D41-B239-1A792609F0DF}" presName="circle2" presStyleLbl="node1" presStyleIdx="1" presStyleCnt="2" custLinFactNeighborX="-7656" custLinFactNeighborY="18335"/>
      <dgm:spPr/>
    </dgm:pt>
    <dgm:pt modelId="{9B8A4D3B-00B2-4C8E-9BBD-C33F6C259B70}" type="pres">
      <dgm:prSet presAssocID="{C3BD7A34-5F4B-4D41-B239-1A792609F0DF}" presName="rect2" presStyleLbl="alignAcc1" presStyleIdx="1" presStyleCnt="2" custScaleX="117918" custScaleY="112725" custLinFactNeighborX="444" custLinFactNeighborY="17818"/>
      <dgm:spPr/>
      <dgm:t>
        <a:bodyPr/>
        <a:lstStyle/>
        <a:p>
          <a:endParaRPr lang="ru-RU"/>
        </a:p>
      </dgm:t>
    </dgm:pt>
    <dgm:pt modelId="{E41EFB02-9341-43B2-98FB-120F48395D2C}" type="pres">
      <dgm:prSet presAssocID="{335A8998-3C43-4ADB-813E-26A986F067D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A9EE6-667E-4E95-A28A-9BCAB546EB02}" type="pres">
      <dgm:prSet presAssocID="{C3BD7A34-5F4B-4D41-B239-1A792609F0D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FF5966-F164-43E0-AA25-925CE7564E1C}" srcId="{D621508D-1B1D-49EA-B41B-756D3C60D570}" destId="{335A8998-3C43-4ADB-813E-26A986F067DF}" srcOrd="0" destOrd="0" parTransId="{797C3C46-FEEC-4DAC-8BCE-F5864EAD256E}" sibTransId="{A442CE5E-AB25-4F85-9F05-0493B6239830}"/>
    <dgm:cxn modelId="{722F22DC-0585-4529-872A-C63E7F4A58F5}" type="presOf" srcId="{335A8998-3C43-4ADB-813E-26A986F067DF}" destId="{295A8886-0827-41F0-A26E-016CEB83842B}" srcOrd="0" destOrd="0" presId="urn:microsoft.com/office/officeart/2005/8/layout/target3"/>
    <dgm:cxn modelId="{23047C69-4445-48CB-94C9-EFE5C9CBEAE9}" type="presOf" srcId="{C3BD7A34-5F4B-4D41-B239-1A792609F0DF}" destId="{9B8A4D3B-00B2-4C8E-9BBD-C33F6C259B70}" srcOrd="0" destOrd="0" presId="urn:microsoft.com/office/officeart/2005/8/layout/target3"/>
    <dgm:cxn modelId="{1B690236-7196-410A-A6C6-1F9363B0EA2E}" type="presOf" srcId="{C3BD7A34-5F4B-4D41-B239-1A792609F0DF}" destId="{0C3A9EE6-667E-4E95-A28A-9BCAB546EB02}" srcOrd="1" destOrd="0" presId="urn:microsoft.com/office/officeart/2005/8/layout/target3"/>
    <dgm:cxn modelId="{41E17305-57D2-4A7F-9289-DB668D925796}" srcId="{D621508D-1B1D-49EA-B41B-756D3C60D570}" destId="{C3BD7A34-5F4B-4D41-B239-1A792609F0DF}" srcOrd="1" destOrd="0" parTransId="{47C6FA73-4172-4EE7-9C55-1FC76E78A39C}" sibTransId="{BF9E088D-8EF3-467E-A161-D65DE9930E7F}"/>
    <dgm:cxn modelId="{2A6F176F-34CC-4E71-8651-3D259E0B6477}" type="presOf" srcId="{D621508D-1B1D-49EA-B41B-756D3C60D570}" destId="{A1EC09AE-82E4-415B-B9F3-76A4257BCB4A}" srcOrd="0" destOrd="0" presId="urn:microsoft.com/office/officeart/2005/8/layout/target3"/>
    <dgm:cxn modelId="{118B931D-3880-4A12-A16E-A5698AE67055}" type="presOf" srcId="{335A8998-3C43-4ADB-813E-26A986F067DF}" destId="{E41EFB02-9341-43B2-98FB-120F48395D2C}" srcOrd="1" destOrd="0" presId="urn:microsoft.com/office/officeart/2005/8/layout/target3"/>
    <dgm:cxn modelId="{0C221517-4A55-46DD-84A6-A9907369F27B}" type="presParOf" srcId="{A1EC09AE-82E4-415B-B9F3-76A4257BCB4A}" destId="{354B3CC6-50A8-49D0-85C8-00207D318E10}" srcOrd="0" destOrd="0" presId="urn:microsoft.com/office/officeart/2005/8/layout/target3"/>
    <dgm:cxn modelId="{D7B94DD3-2742-46A6-805E-1C45836333A0}" type="presParOf" srcId="{A1EC09AE-82E4-415B-B9F3-76A4257BCB4A}" destId="{089F033C-97CC-4D6A-9B74-E9FE708CFA17}" srcOrd="1" destOrd="0" presId="urn:microsoft.com/office/officeart/2005/8/layout/target3"/>
    <dgm:cxn modelId="{91A66608-F8E8-4291-8F45-7EC530B68AFD}" type="presParOf" srcId="{A1EC09AE-82E4-415B-B9F3-76A4257BCB4A}" destId="{295A8886-0827-41F0-A26E-016CEB83842B}" srcOrd="2" destOrd="0" presId="urn:microsoft.com/office/officeart/2005/8/layout/target3"/>
    <dgm:cxn modelId="{80DCFED9-55A2-467C-A6C8-0AC2720811B6}" type="presParOf" srcId="{A1EC09AE-82E4-415B-B9F3-76A4257BCB4A}" destId="{D1D927F7-1897-4AE8-AFA4-F33AFAAD4980}" srcOrd="3" destOrd="0" presId="urn:microsoft.com/office/officeart/2005/8/layout/target3"/>
    <dgm:cxn modelId="{FECF7A62-A543-4DE6-A860-7A3D7EE6C432}" type="presParOf" srcId="{A1EC09AE-82E4-415B-B9F3-76A4257BCB4A}" destId="{799B4199-8429-4A82-A7FE-5266E4EF6A29}" srcOrd="4" destOrd="0" presId="urn:microsoft.com/office/officeart/2005/8/layout/target3"/>
    <dgm:cxn modelId="{B7AA45DA-A22E-4202-8923-E93B505320F8}" type="presParOf" srcId="{A1EC09AE-82E4-415B-B9F3-76A4257BCB4A}" destId="{9B8A4D3B-00B2-4C8E-9BBD-C33F6C259B70}" srcOrd="5" destOrd="0" presId="urn:microsoft.com/office/officeart/2005/8/layout/target3"/>
    <dgm:cxn modelId="{8102315F-7CC8-4705-A01B-928C3189A218}" type="presParOf" srcId="{A1EC09AE-82E4-415B-B9F3-76A4257BCB4A}" destId="{E41EFB02-9341-43B2-98FB-120F48395D2C}" srcOrd="6" destOrd="0" presId="urn:microsoft.com/office/officeart/2005/8/layout/target3"/>
    <dgm:cxn modelId="{BFCCFC14-EA39-41BD-8954-21BB4BE05104}" type="presParOf" srcId="{A1EC09AE-82E4-415B-B9F3-76A4257BCB4A}" destId="{0C3A9EE6-667E-4E95-A28A-9BCAB546EB0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165723-49D7-476B-B2EB-7696EF507805}" type="doc">
      <dgm:prSet loTypeId="urn:microsoft.com/office/officeart/2005/8/layout/vList3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EE1C5AB-A62B-42FF-A0D7-7DF2216B0FB1}">
      <dgm:prSet custT="1"/>
      <dgm:spPr/>
      <dgm:t>
        <a:bodyPr/>
        <a:lstStyle/>
        <a:p>
          <a:pPr rtl="0"/>
          <a:r>
            <a:rPr lang="ru-RU" sz="1500" b="1" dirty="0" smtClean="0"/>
            <a:t>Умение выполнять процентные вычисления и расчеты необходимо каждому человеку, так как с процентами мы сталкиваемся в повседневной жизни.  </a:t>
          </a:r>
          <a:endParaRPr lang="ru-RU" sz="1500" b="1" dirty="0"/>
        </a:p>
      </dgm:t>
    </dgm:pt>
    <dgm:pt modelId="{74D69E4C-2CFB-4115-9804-1A5820B133DD}" type="parTrans" cxnId="{AF5E8B54-2F1F-4FAC-B771-6C28F43EA77C}">
      <dgm:prSet/>
      <dgm:spPr/>
      <dgm:t>
        <a:bodyPr/>
        <a:lstStyle/>
        <a:p>
          <a:endParaRPr lang="ru-RU"/>
        </a:p>
      </dgm:t>
    </dgm:pt>
    <dgm:pt modelId="{CE380E56-E381-406F-BD0F-474AA29845CD}" type="sibTrans" cxnId="{AF5E8B54-2F1F-4FAC-B771-6C28F43EA77C}">
      <dgm:prSet/>
      <dgm:spPr/>
      <dgm:t>
        <a:bodyPr/>
        <a:lstStyle/>
        <a:p>
          <a:endParaRPr lang="ru-RU"/>
        </a:p>
      </dgm:t>
    </dgm:pt>
    <dgm:pt modelId="{A450E7AE-7F77-485F-8721-18C345F8A05D}">
      <dgm:prSet custT="1"/>
      <dgm:spPr/>
      <dgm:t>
        <a:bodyPr/>
        <a:lstStyle/>
        <a:p>
          <a:pPr rtl="0"/>
          <a:r>
            <a:rPr lang="ru-RU" sz="1500" b="1" dirty="0" smtClean="0"/>
            <a:t>Задачи на проценты включены в варианты ГИА за 9 класс и ЕГЭ за 11 класс. </a:t>
          </a:r>
          <a:endParaRPr lang="ru-RU" sz="1500" b="1" dirty="0"/>
        </a:p>
      </dgm:t>
    </dgm:pt>
    <dgm:pt modelId="{EAAD7F0C-DC75-47B0-926C-44BD8D7850D2}" type="parTrans" cxnId="{EE6E9915-6451-4618-9D32-8AFC72CA40FF}">
      <dgm:prSet/>
      <dgm:spPr/>
      <dgm:t>
        <a:bodyPr/>
        <a:lstStyle/>
        <a:p>
          <a:endParaRPr lang="ru-RU"/>
        </a:p>
      </dgm:t>
    </dgm:pt>
    <dgm:pt modelId="{5508E977-EF55-4EE5-9F7F-BF890A31F201}" type="sibTrans" cxnId="{EE6E9915-6451-4618-9D32-8AFC72CA40FF}">
      <dgm:prSet/>
      <dgm:spPr/>
      <dgm:t>
        <a:bodyPr/>
        <a:lstStyle/>
        <a:p>
          <a:endParaRPr lang="ru-RU"/>
        </a:p>
      </dgm:t>
    </dgm:pt>
    <dgm:pt modelId="{30BDCDAE-15CC-4C08-8A1F-43425E4F646A}">
      <dgm:prSet custT="1"/>
      <dgm:spPr/>
      <dgm:t>
        <a:bodyPr/>
        <a:lstStyle/>
        <a:p>
          <a:pPr rtl="0"/>
          <a:r>
            <a:rPr lang="ru-RU" sz="1500" b="1" dirty="0" smtClean="0"/>
            <a:t>Решение задач по математике с химическим содержанием вызывает затруднения у ребят. </a:t>
          </a:r>
          <a:endParaRPr lang="ru-RU" sz="1500" b="1" dirty="0"/>
        </a:p>
      </dgm:t>
    </dgm:pt>
    <dgm:pt modelId="{9871E99D-0D60-4937-AB1C-6B7BD7E38CC5}" type="parTrans" cxnId="{074F7FCC-F91B-4685-87A3-F86F02DB5E8B}">
      <dgm:prSet/>
      <dgm:spPr/>
      <dgm:t>
        <a:bodyPr/>
        <a:lstStyle/>
        <a:p>
          <a:endParaRPr lang="ru-RU"/>
        </a:p>
      </dgm:t>
    </dgm:pt>
    <dgm:pt modelId="{7A4EF351-A357-4CCA-9CC0-0078D3471AE7}" type="sibTrans" cxnId="{074F7FCC-F91B-4685-87A3-F86F02DB5E8B}">
      <dgm:prSet/>
      <dgm:spPr/>
      <dgm:t>
        <a:bodyPr/>
        <a:lstStyle/>
        <a:p>
          <a:endParaRPr lang="ru-RU"/>
        </a:p>
      </dgm:t>
    </dgm:pt>
    <dgm:pt modelId="{3D069101-DEB4-44B9-BEA1-2E1BD3728CFC}">
      <dgm:prSet custT="1"/>
      <dgm:spPr/>
      <dgm:t>
        <a:bodyPr/>
        <a:lstStyle/>
        <a:p>
          <a:pPr rtl="0"/>
          <a:r>
            <a:rPr lang="ru-RU" sz="1500" b="1" dirty="0" smtClean="0"/>
            <a:t>Наряду с самим решением задачи , важен  также и выбор методов их решения.</a:t>
          </a:r>
          <a:endParaRPr lang="ru-RU" sz="1500" b="1" dirty="0"/>
        </a:p>
      </dgm:t>
    </dgm:pt>
    <dgm:pt modelId="{7C7EEF84-EC70-439B-8151-273B96629886}" type="parTrans" cxnId="{B79D851D-CBCB-4B90-8CA6-C7C2ECAB4826}">
      <dgm:prSet/>
      <dgm:spPr/>
      <dgm:t>
        <a:bodyPr/>
        <a:lstStyle/>
        <a:p>
          <a:endParaRPr lang="ru-RU"/>
        </a:p>
      </dgm:t>
    </dgm:pt>
    <dgm:pt modelId="{19E2F3CD-6EF1-45CB-B920-2DFF9908130A}" type="sibTrans" cxnId="{B79D851D-CBCB-4B90-8CA6-C7C2ECAB4826}">
      <dgm:prSet/>
      <dgm:spPr/>
      <dgm:t>
        <a:bodyPr/>
        <a:lstStyle/>
        <a:p>
          <a:endParaRPr lang="ru-RU"/>
        </a:p>
      </dgm:t>
    </dgm:pt>
    <dgm:pt modelId="{6BCBCA5A-A57C-4548-8F33-8B83CFC8229A}">
      <dgm:prSet custT="1"/>
      <dgm:spPr/>
      <dgm:t>
        <a:bodyPr/>
        <a:lstStyle/>
        <a:p>
          <a:pPr rtl="0"/>
          <a:r>
            <a:rPr lang="ru-RU" sz="1500" b="1" dirty="0" smtClean="0"/>
            <a:t>Ознакомившись на уроке  с различными способами решения одной и той же задачи,  ребята будут подходить к решению подобных задач более осознанно, более осмысленно.</a:t>
          </a:r>
          <a:endParaRPr lang="ru-RU" sz="1500" b="1" dirty="0"/>
        </a:p>
      </dgm:t>
    </dgm:pt>
    <dgm:pt modelId="{F08E8D45-9179-465C-AA2E-B1562EB8E19C}" type="parTrans" cxnId="{C5657E59-8A1D-48A2-B49C-5F4E02C74418}">
      <dgm:prSet/>
      <dgm:spPr/>
      <dgm:t>
        <a:bodyPr/>
        <a:lstStyle/>
        <a:p>
          <a:endParaRPr lang="ru-RU"/>
        </a:p>
      </dgm:t>
    </dgm:pt>
    <dgm:pt modelId="{A27D11A8-8DA3-45B7-B126-8E0CE85D0BD3}" type="sibTrans" cxnId="{C5657E59-8A1D-48A2-B49C-5F4E02C74418}">
      <dgm:prSet/>
      <dgm:spPr/>
      <dgm:t>
        <a:bodyPr/>
        <a:lstStyle/>
        <a:p>
          <a:endParaRPr lang="ru-RU"/>
        </a:p>
      </dgm:t>
    </dgm:pt>
    <dgm:pt modelId="{BBAFCE13-AE51-4244-B720-36927A303E2A}" type="pres">
      <dgm:prSet presAssocID="{38165723-49D7-476B-B2EB-7696EF5078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01CF3-59F3-4145-9B84-983DEC201A27}" type="pres">
      <dgm:prSet presAssocID="{4EE1C5AB-A62B-42FF-A0D7-7DF2216B0FB1}" presName="composite" presStyleCnt="0"/>
      <dgm:spPr/>
      <dgm:t>
        <a:bodyPr/>
        <a:lstStyle/>
        <a:p>
          <a:endParaRPr lang="ru-RU"/>
        </a:p>
      </dgm:t>
    </dgm:pt>
    <dgm:pt modelId="{2E00AE49-E31F-48EA-8C48-3867E82146BF}" type="pres">
      <dgm:prSet presAssocID="{4EE1C5AB-A62B-42FF-A0D7-7DF2216B0FB1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A56984-C32C-4A9B-A7EE-94CA6E8DFA1D}" type="pres">
      <dgm:prSet presAssocID="{4EE1C5AB-A62B-42FF-A0D7-7DF2216B0FB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089F2-9318-4E83-9D16-F857D62FFE7F}" type="pres">
      <dgm:prSet presAssocID="{CE380E56-E381-406F-BD0F-474AA29845CD}" presName="spacing" presStyleCnt="0"/>
      <dgm:spPr/>
      <dgm:t>
        <a:bodyPr/>
        <a:lstStyle/>
        <a:p>
          <a:endParaRPr lang="ru-RU"/>
        </a:p>
      </dgm:t>
    </dgm:pt>
    <dgm:pt modelId="{2A4AB8BC-29F9-45FD-8E7B-41B161086AB2}" type="pres">
      <dgm:prSet presAssocID="{A450E7AE-7F77-485F-8721-18C345F8A05D}" presName="composite" presStyleCnt="0"/>
      <dgm:spPr/>
      <dgm:t>
        <a:bodyPr/>
        <a:lstStyle/>
        <a:p>
          <a:endParaRPr lang="ru-RU"/>
        </a:p>
      </dgm:t>
    </dgm:pt>
    <dgm:pt modelId="{61B551FC-91BD-4976-8100-BB3260ABAC52}" type="pres">
      <dgm:prSet presAssocID="{A450E7AE-7F77-485F-8721-18C345F8A05D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4FDE70-6832-4C5C-B4DF-50203688225A}" type="pres">
      <dgm:prSet presAssocID="{A450E7AE-7F77-485F-8721-18C345F8A05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00621-E872-4F5A-99FC-7AF23DF4E405}" type="pres">
      <dgm:prSet presAssocID="{5508E977-EF55-4EE5-9F7F-BF890A31F201}" presName="spacing" presStyleCnt="0"/>
      <dgm:spPr/>
      <dgm:t>
        <a:bodyPr/>
        <a:lstStyle/>
        <a:p>
          <a:endParaRPr lang="ru-RU"/>
        </a:p>
      </dgm:t>
    </dgm:pt>
    <dgm:pt modelId="{030504FB-2479-4ECB-A536-4D430D9CB1F2}" type="pres">
      <dgm:prSet presAssocID="{30BDCDAE-15CC-4C08-8A1F-43425E4F646A}" presName="composite" presStyleCnt="0"/>
      <dgm:spPr/>
      <dgm:t>
        <a:bodyPr/>
        <a:lstStyle/>
        <a:p>
          <a:endParaRPr lang="ru-RU"/>
        </a:p>
      </dgm:t>
    </dgm:pt>
    <dgm:pt modelId="{5F0DDA53-E766-4CCC-A0C3-6909426BC017}" type="pres">
      <dgm:prSet presAssocID="{30BDCDAE-15CC-4C08-8A1F-43425E4F646A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F9D8E73-102F-4FB9-A724-B45F89AB6D70}" type="pres">
      <dgm:prSet presAssocID="{30BDCDAE-15CC-4C08-8A1F-43425E4F646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75DE-DCBB-4259-A2B1-9CCFB9D108AE}" type="pres">
      <dgm:prSet presAssocID="{7A4EF351-A357-4CCA-9CC0-0078D3471AE7}" presName="spacing" presStyleCnt="0"/>
      <dgm:spPr/>
      <dgm:t>
        <a:bodyPr/>
        <a:lstStyle/>
        <a:p>
          <a:endParaRPr lang="ru-RU"/>
        </a:p>
      </dgm:t>
    </dgm:pt>
    <dgm:pt modelId="{4CC551C5-22B4-4000-ADAD-888689B3F195}" type="pres">
      <dgm:prSet presAssocID="{3D069101-DEB4-44B9-BEA1-2E1BD3728CFC}" presName="composite" presStyleCnt="0"/>
      <dgm:spPr/>
      <dgm:t>
        <a:bodyPr/>
        <a:lstStyle/>
        <a:p>
          <a:endParaRPr lang="ru-RU"/>
        </a:p>
      </dgm:t>
    </dgm:pt>
    <dgm:pt modelId="{91D8D1C0-CCB3-47A6-ABEF-E3BC70BF864B}" type="pres">
      <dgm:prSet presAssocID="{3D069101-DEB4-44B9-BEA1-2E1BD3728CFC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2CD89F-C291-4A0F-BE53-D8AF63E45C19}" type="pres">
      <dgm:prSet presAssocID="{3D069101-DEB4-44B9-BEA1-2E1BD3728CF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4EC2F-F682-4AED-A039-8C4D4EE99A45}" type="pres">
      <dgm:prSet presAssocID="{19E2F3CD-6EF1-45CB-B920-2DFF9908130A}" presName="spacing" presStyleCnt="0"/>
      <dgm:spPr/>
      <dgm:t>
        <a:bodyPr/>
        <a:lstStyle/>
        <a:p>
          <a:endParaRPr lang="ru-RU"/>
        </a:p>
      </dgm:t>
    </dgm:pt>
    <dgm:pt modelId="{037ACFA7-764B-461C-8E14-5EB6D626E6A1}" type="pres">
      <dgm:prSet presAssocID="{6BCBCA5A-A57C-4548-8F33-8B83CFC8229A}" presName="composite" presStyleCnt="0"/>
      <dgm:spPr/>
      <dgm:t>
        <a:bodyPr/>
        <a:lstStyle/>
        <a:p>
          <a:endParaRPr lang="ru-RU"/>
        </a:p>
      </dgm:t>
    </dgm:pt>
    <dgm:pt modelId="{ABD68B1A-9FFC-4E14-A4CE-3584F28CD19F}" type="pres">
      <dgm:prSet presAssocID="{6BCBCA5A-A57C-4548-8F33-8B83CFC8229A}" presName="imgShp" presStyleLbl="fgImgPlace1" presStyleIdx="4" presStyleCnt="5" custScaleX="105242" custScaleY="10524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122385-D77B-4051-8870-11464E698759}" type="pres">
      <dgm:prSet presAssocID="{6BCBCA5A-A57C-4548-8F33-8B83CFC8229A}" presName="txShp" presStyleLbl="node1" presStyleIdx="4" presStyleCnt="5" custScaleY="117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6E9915-6451-4618-9D32-8AFC72CA40FF}" srcId="{38165723-49D7-476B-B2EB-7696EF507805}" destId="{A450E7AE-7F77-485F-8721-18C345F8A05D}" srcOrd="1" destOrd="0" parTransId="{EAAD7F0C-DC75-47B0-926C-44BD8D7850D2}" sibTransId="{5508E977-EF55-4EE5-9F7F-BF890A31F201}"/>
    <dgm:cxn modelId="{F03AFD5B-9FA7-49EF-8602-C8107C86E0F0}" type="presOf" srcId="{38165723-49D7-476B-B2EB-7696EF507805}" destId="{BBAFCE13-AE51-4244-B720-36927A303E2A}" srcOrd="0" destOrd="0" presId="urn:microsoft.com/office/officeart/2005/8/layout/vList3"/>
    <dgm:cxn modelId="{C5657E59-8A1D-48A2-B49C-5F4E02C74418}" srcId="{38165723-49D7-476B-B2EB-7696EF507805}" destId="{6BCBCA5A-A57C-4548-8F33-8B83CFC8229A}" srcOrd="4" destOrd="0" parTransId="{F08E8D45-9179-465C-AA2E-B1562EB8E19C}" sibTransId="{A27D11A8-8DA3-45B7-B126-8E0CE85D0BD3}"/>
    <dgm:cxn modelId="{7E717217-9EC0-4EBC-BA91-9678D38AFE37}" type="presOf" srcId="{30BDCDAE-15CC-4C08-8A1F-43425E4F646A}" destId="{CF9D8E73-102F-4FB9-A724-B45F89AB6D70}" srcOrd="0" destOrd="0" presId="urn:microsoft.com/office/officeart/2005/8/layout/vList3"/>
    <dgm:cxn modelId="{074F7FCC-F91B-4685-87A3-F86F02DB5E8B}" srcId="{38165723-49D7-476B-B2EB-7696EF507805}" destId="{30BDCDAE-15CC-4C08-8A1F-43425E4F646A}" srcOrd="2" destOrd="0" parTransId="{9871E99D-0D60-4937-AB1C-6B7BD7E38CC5}" sibTransId="{7A4EF351-A357-4CCA-9CC0-0078D3471AE7}"/>
    <dgm:cxn modelId="{BB828DF7-EF22-4C79-B113-B65B299AA3D5}" type="presOf" srcId="{6BCBCA5A-A57C-4548-8F33-8B83CFC8229A}" destId="{D8122385-D77B-4051-8870-11464E698759}" srcOrd="0" destOrd="0" presId="urn:microsoft.com/office/officeart/2005/8/layout/vList3"/>
    <dgm:cxn modelId="{B79D851D-CBCB-4B90-8CA6-C7C2ECAB4826}" srcId="{38165723-49D7-476B-B2EB-7696EF507805}" destId="{3D069101-DEB4-44B9-BEA1-2E1BD3728CFC}" srcOrd="3" destOrd="0" parTransId="{7C7EEF84-EC70-439B-8151-273B96629886}" sibTransId="{19E2F3CD-6EF1-45CB-B920-2DFF9908130A}"/>
    <dgm:cxn modelId="{AF5E8B54-2F1F-4FAC-B771-6C28F43EA77C}" srcId="{38165723-49D7-476B-B2EB-7696EF507805}" destId="{4EE1C5AB-A62B-42FF-A0D7-7DF2216B0FB1}" srcOrd="0" destOrd="0" parTransId="{74D69E4C-2CFB-4115-9804-1A5820B133DD}" sibTransId="{CE380E56-E381-406F-BD0F-474AA29845CD}"/>
    <dgm:cxn modelId="{DC642579-0C70-4958-A2C3-D8131483F67C}" type="presOf" srcId="{3D069101-DEB4-44B9-BEA1-2E1BD3728CFC}" destId="{DD2CD89F-C291-4A0F-BE53-D8AF63E45C19}" srcOrd="0" destOrd="0" presId="urn:microsoft.com/office/officeart/2005/8/layout/vList3"/>
    <dgm:cxn modelId="{C5C5FB31-C2DF-4274-B451-614C992A1FB3}" type="presOf" srcId="{A450E7AE-7F77-485F-8721-18C345F8A05D}" destId="{844FDE70-6832-4C5C-B4DF-50203688225A}" srcOrd="0" destOrd="0" presId="urn:microsoft.com/office/officeart/2005/8/layout/vList3"/>
    <dgm:cxn modelId="{4D71553E-A031-4B5F-9E95-62F6C3F7E55C}" type="presOf" srcId="{4EE1C5AB-A62B-42FF-A0D7-7DF2216B0FB1}" destId="{68A56984-C32C-4A9B-A7EE-94CA6E8DFA1D}" srcOrd="0" destOrd="0" presId="urn:microsoft.com/office/officeart/2005/8/layout/vList3"/>
    <dgm:cxn modelId="{24779350-8826-401A-AF54-65B99850CDEE}" type="presParOf" srcId="{BBAFCE13-AE51-4244-B720-36927A303E2A}" destId="{4E501CF3-59F3-4145-9B84-983DEC201A27}" srcOrd="0" destOrd="0" presId="urn:microsoft.com/office/officeart/2005/8/layout/vList3"/>
    <dgm:cxn modelId="{680A5691-9C91-46A0-BB99-E1E13D7D2E2F}" type="presParOf" srcId="{4E501CF3-59F3-4145-9B84-983DEC201A27}" destId="{2E00AE49-E31F-48EA-8C48-3867E82146BF}" srcOrd="0" destOrd="0" presId="urn:microsoft.com/office/officeart/2005/8/layout/vList3"/>
    <dgm:cxn modelId="{60361032-4D3B-4DC2-B18F-45D51F44C0F2}" type="presParOf" srcId="{4E501CF3-59F3-4145-9B84-983DEC201A27}" destId="{68A56984-C32C-4A9B-A7EE-94CA6E8DFA1D}" srcOrd="1" destOrd="0" presId="urn:microsoft.com/office/officeart/2005/8/layout/vList3"/>
    <dgm:cxn modelId="{AF5C4FBB-D66D-44F8-9DC8-2C474992595C}" type="presParOf" srcId="{BBAFCE13-AE51-4244-B720-36927A303E2A}" destId="{42C089F2-9318-4E83-9D16-F857D62FFE7F}" srcOrd="1" destOrd="0" presId="urn:microsoft.com/office/officeart/2005/8/layout/vList3"/>
    <dgm:cxn modelId="{795DDB67-F73F-4725-A869-74F4FD36F3AD}" type="presParOf" srcId="{BBAFCE13-AE51-4244-B720-36927A303E2A}" destId="{2A4AB8BC-29F9-45FD-8E7B-41B161086AB2}" srcOrd="2" destOrd="0" presId="urn:microsoft.com/office/officeart/2005/8/layout/vList3"/>
    <dgm:cxn modelId="{CDD4BF66-A941-4EAA-A8EB-F8E88E296324}" type="presParOf" srcId="{2A4AB8BC-29F9-45FD-8E7B-41B161086AB2}" destId="{61B551FC-91BD-4976-8100-BB3260ABAC52}" srcOrd="0" destOrd="0" presId="urn:microsoft.com/office/officeart/2005/8/layout/vList3"/>
    <dgm:cxn modelId="{1A63459C-D060-4802-B095-E466DB69930B}" type="presParOf" srcId="{2A4AB8BC-29F9-45FD-8E7B-41B161086AB2}" destId="{844FDE70-6832-4C5C-B4DF-50203688225A}" srcOrd="1" destOrd="0" presId="urn:microsoft.com/office/officeart/2005/8/layout/vList3"/>
    <dgm:cxn modelId="{FB1E53DC-3DD7-4F77-A08A-B28AA46ADB80}" type="presParOf" srcId="{BBAFCE13-AE51-4244-B720-36927A303E2A}" destId="{FC800621-E872-4F5A-99FC-7AF23DF4E405}" srcOrd="3" destOrd="0" presId="urn:microsoft.com/office/officeart/2005/8/layout/vList3"/>
    <dgm:cxn modelId="{3A18FB1A-D657-43D5-82D9-A765E86FD480}" type="presParOf" srcId="{BBAFCE13-AE51-4244-B720-36927A303E2A}" destId="{030504FB-2479-4ECB-A536-4D430D9CB1F2}" srcOrd="4" destOrd="0" presId="urn:microsoft.com/office/officeart/2005/8/layout/vList3"/>
    <dgm:cxn modelId="{0A7ECB67-5260-4AF1-BB1A-1404836A4721}" type="presParOf" srcId="{030504FB-2479-4ECB-A536-4D430D9CB1F2}" destId="{5F0DDA53-E766-4CCC-A0C3-6909426BC017}" srcOrd="0" destOrd="0" presId="urn:microsoft.com/office/officeart/2005/8/layout/vList3"/>
    <dgm:cxn modelId="{B29A9FD8-B853-47E3-BAB7-14C0CFDAC06D}" type="presParOf" srcId="{030504FB-2479-4ECB-A536-4D430D9CB1F2}" destId="{CF9D8E73-102F-4FB9-A724-B45F89AB6D70}" srcOrd="1" destOrd="0" presId="urn:microsoft.com/office/officeart/2005/8/layout/vList3"/>
    <dgm:cxn modelId="{D3F9AE2A-AFC1-44C4-936D-DF0E4AE52CE9}" type="presParOf" srcId="{BBAFCE13-AE51-4244-B720-36927A303E2A}" destId="{A38D75DE-DCBB-4259-A2B1-9CCFB9D108AE}" srcOrd="5" destOrd="0" presId="urn:microsoft.com/office/officeart/2005/8/layout/vList3"/>
    <dgm:cxn modelId="{E268DD41-FDA9-4D1F-A0E1-E3361591585F}" type="presParOf" srcId="{BBAFCE13-AE51-4244-B720-36927A303E2A}" destId="{4CC551C5-22B4-4000-ADAD-888689B3F195}" srcOrd="6" destOrd="0" presId="urn:microsoft.com/office/officeart/2005/8/layout/vList3"/>
    <dgm:cxn modelId="{F0AE9B55-8F37-46D7-879F-81887BA5792A}" type="presParOf" srcId="{4CC551C5-22B4-4000-ADAD-888689B3F195}" destId="{91D8D1C0-CCB3-47A6-ABEF-E3BC70BF864B}" srcOrd="0" destOrd="0" presId="urn:microsoft.com/office/officeart/2005/8/layout/vList3"/>
    <dgm:cxn modelId="{90F7D383-71C0-4D5E-A57E-47828E5B19F3}" type="presParOf" srcId="{4CC551C5-22B4-4000-ADAD-888689B3F195}" destId="{DD2CD89F-C291-4A0F-BE53-D8AF63E45C19}" srcOrd="1" destOrd="0" presId="urn:microsoft.com/office/officeart/2005/8/layout/vList3"/>
    <dgm:cxn modelId="{CE496152-794C-4FBF-9296-5C959CC031F7}" type="presParOf" srcId="{BBAFCE13-AE51-4244-B720-36927A303E2A}" destId="{66C4EC2F-F682-4AED-A039-8C4D4EE99A45}" srcOrd="7" destOrd="0" presId="urn:microsoft.com/office/officeart/2005/8/layout/vList3"/>
    <dgm:cxn modelId="{96007EA7-7CFB-468C-94DB-81E6E0B6D46D}" type="presParOf" srcId="{BBAFCE13-AE51-4244-B720-36927A303E2A}" destId="{037ACFA7-764B-461C-8E14-5EB6D626E6A1}" srcOrd="8" destOrd="0" presId="urn:microsoft.com/office/officeart/2005/8/layout/vList3"/>
    <dgm:cxn modelId="{D05F92AB-5005-42D0-AFF0-25B615F76219}" type="presParOf" srcId="{037ACFA7-764B-461C-8E14-5EB6D626E6A1}" destId="{ABD68B1A-9FFC-4E14-A4CE-3584F28CD19F}" srcOrd="0" destOrd="0" presId="urn:microsoft.com/office/officeart/2005/8/layout/vList3"/>
    <dgm:cxn modelId="{66054FBE-3B5F-48BE-8AA3-7D46D2C5BA22}" type="presParOf" srcId="{037ACFA7-764B-461C-8E14-5EB6D626E6A1}" destId="{D8122385-D77B-4051-8870-11464E6987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5378DB-2E06-4830-BF68-C19800D99938}" type="doc">
      <dgm:prSet loTypeId="urn:microsoft.com/office/officeart/2005/8/layout/arrow6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A09E056-7D37-426B-9483-7CCC9886D059}">
      <dgm:prSet/>
      <dgm:spPr/>
      <dgm:t>
        <a:bodyPr/>
        <a:lstStyle/>
        <a:p>
          <a:pPr rtl="0"/>
          <a:r>
            <a:rPr lang="ru-RU" b="1" dirty="0" smtClean="0"/>
            <a:t>Интегрированный урок математики и химии по теме </a:t>
          </a:r>
          <a:endParaRPr lang="ru-RU" b="1" dirty="0"/>
        </a:p>
      </dgm:t>
    </dgm:pt>
    <dgm:pt modelId="{095A06FE-F0B1-4C97-AE76-9994ED8E9A1D}" type="parTrans" cxnId="{0ECE3C76-E87D-401E-8B8A-8E4B0DC4424B}">
      <dgm:prSet/>
      <dgm:spPr/>
      <dgm:t>
        <a:bodyPr/>
        <a:lstStyle/>
        <a:p>
          <a:endParaRPr lang="ru-RU"/>
        </a:p>
      </dgm:t>
    </dgm:pt>
    <dgm:pt modelId="{E938704A-CC57-4D5B-94CB-1A4C3F3D39C9}" type="sibTrans" cxnId="{0ECE3C76-E87D-401E-8B8A-8E4B0DC4424B}">
      <dgm:prSet/>
      <dgm:spPr/>
      <dgm:t>
        <a:bodyPr/>
        <a:lstStyle/>
        <a:p>
          <a:endParaRPr lang="ru-RU"/>
        </a:p>
      </dgm:t>
    </dgm:pt>
    <dgm:pt modelId="{89C62529-8661-4DFC-95FB-1D09A7FF7B61}">
      <dgm:prSet/>
      <dgm:spPr/>
      <dgm:t>
        <a:bodyPr/>
        <a:lstStyle/>
        <a:p>
          <a:pPr rtl="0"/>
          <a:r>
            <a:rPr lang="ru-RU" b="1" dirty="0" smtClean="0">
              <a:solidFill>
                <a:srgbClr val="CCFF99"/>
              </a:solidFill>
            </a:rPr>
            <a:t>"Решение задач на процентную концентрацию, сплавы и растворы"</a:t>
          </a:r>
          <a:endParaRPr lang="ru-RU" i="1" dirty="0">
            <a:solidFill>
              <a:srgbClr val="CCFF99"/>
            </a:solidFill>
          </a:endParaRPr>
        </a:p>
      </dgm:t>
    </dgm:pt>
    <dgm:pt modelId="{7D0E1CF8-3087-4808-9FE2-15955EF0BDBA}" type="parTrans" cxnId="{B2B5C3A9-5E70-40E8-A574-F2B02A6319BB}">
      <dgm:prSet/>
      <dgm:spPr/>
      <dgm:t>
        <a:bodyPr/>
        <a:lstStyle/>
        <a:p>
          <a:endParaRPr lang="ru-RU"/>
        </a:p>
      </dgm:t>
    </dgm:pt>
    <dgm:pt modelId="{70431679-FB37-47D1-A906-3C05DC75EE56}" type="sibTrans" cxnId="{B2B5C3A9-5E70-40E8-A574-F2B02A6319BB}">
      <dgm:prSet/>
      <dgm:spPr/>
      <dgm:t>
        <a:bodyPr/>
        <a:lstStyle/>
        <a:p>
          <a:endParaRPr lang="ru-RU"/>
        </a:p>
      </dgm:t>
    </dgm:pt>
    <dgm:pt modelId="{EA120238-65C4-4BC9-96D2-4CA19F867128}" type="pres">
      <dgm:prSet presAssocID="{735378DB-2E06-4830-BF68-C19800D999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6785B-C950-48D3-ADD4-3D79B13E776D}" type="pres">
      <dgm:prSet presAssocID="{735378DB-2E06-4830-BF68-C19800D99938}" presName="ribbon" presStyleLbl="node1" presStyleIdx="0" presStyleCnt="1" custScaleY="129188"/>
      <dgm:spPr/>
    </dgm:pt>
    <dgm:pt modelId="{198367F1-1398-4A25-B85B-C977EB126C44}" type="pres">
      <dgm:prSet presAssocID="{735378DB-2E06-4830-BF68-C19800D99938}" presName="leftArrowText" presStyleLbl="node1" presStyleIdx="0" presStyleCnt="1" custScaleY="132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168BE-1D2B-4BB5-B513-CC4A2DEC02D5}" type="pres">
      <dgm:prSet presAssocID="{735378DB-2E06-4830-BF68-C19800D99938}" presName="rightArrowText" presStyleLbl="node1" presStyleIdx="0" presStyleCnt="1" custScaleY="16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CE3C76-E87D-401E-8B8A-8E4B0DC4424B}" srcId="{735378DB-2E06-4830-BF68-C19800D99938}" destId="{BA09E056-7D37-426B-9483-7CCC9886D059}" srcOrd="0" destOrd="0" parTransId="{095A06FE-F0B1-4C97-AE76-9994ED8E9A1D}" sibTransId="{E938704A-CC57-4D5B-94CB-1A4C3F3D39C9}"/>
    <dgm:cxn modelId="{AAA79C31-E0B6-4764-A8DE-25D51855B2FD}" type="presOf" srcId="{89C62529-8661-4DFC-95FB-1D09A7FF7B61}" destId="{211168BE-1D2B-4BB5-B513-CC4A2DEC02D5}" srcOrd="0" destOrd="0" presId="urn:microsoft.com/office/officeart/2005/8/layout/arrow6"/>
    <dgm:cxn modelId="{18983D29-06A9-4A88-8E87-826E6C36CFF9}" type="presOf" srcId="{BA09E056-7D37-426B-9483-7CCC9886D059}" destId="{198367F1-1398-4A25-B85B-C977EB126C44}" srcOrd="0" destOrd="0" presId="urn:microsoft.com/office/officeart/2005/8/layout/arrow6"/>
    <dgm:cxn modelId="{B2B5C3A9-5E70-40E8-A574-F2B02A6319BB}" srcId="{735378DB-2E06-4830-BF68-C19800D99938}" destId="{89C62529-8661-4DFC-95FB-1D09A7FF7B61}" srcOrd="1" destOrd="0" parTransId="{7D0E1CF8-3087-4808-9FE2-15955EF0BDBA}" sibTransId="{70431679-FB37-47D1-A906-3C05DC75EE56}"/>
    <dgm:cxn modelId="{7940F09B-9299-45F9-8EB5-63E701B99F72}" type="presOf" srcId="{735378DB-2E06-4830-BF68-C19800D99938}" destId="{EA120238-65C4-4BC9-96D2-4CA19F867128}" srcOrd="0" destOrd="0" presId="urn:microsoft.com/office/officeart/2005/8/layout/arrow6"/>
    <dgm:cxn modelId="{EC9984D3-0002-4A07-90E7-B0566F58F8EC}" type="presParOf" srcId="{EA120238-65C4-4BC9-96D2-4CA19F867128}" destId="{8966785B-C950-48D3-ADD4-3D79B13E776D}" srcOrd="0" destOrd="0" presId="urn:microsoft.com/office/officeart/2005/8/layout/arrow6"/>
    <dgm:cxn modelId="{8CFA0EB4-F4D4-4357-9D77-22A852682775}" type="presParOf" srcId="{EA120238-65C4-4BC9-96D2-4CA19F867128}" destId="{198367F1-1398-4A25-B85B-C977EB126C44}" srcOrd="1" destOrd="0" presId="urn:microsoft.com/office/officeart/2005/8/layout/arrow6"/>
    <dgm:cxn modelId="{4285E363-ED0B-46C5-ACC4-02303DFFE176}" type="presParOf" srcId="{EA120238-65C4-4BC9-96D2-4CA19F867128}" destId="{211168BE-1D2B-4BB5-B513-CC4A2DEC02D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36FD5-9700-460C-B03F-6614678A0E3C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213866-A1DD-4E12-AE12-538EBAFC74EB}">
      <dgm:prSet custT="1"/>
      <dgm:spPr/>
      <dgm:t>
        <a:bodyPr/>
        <a:lstStyle/>
        <a:p>
          <a:pPr algn="just" rtl="0"/>
          <a:r>
            <a:rPr lang="ru-RU" sz="2000" b="1" dirty="0" smtClean="0"/>
            <a:t>2. Закрепить умение оперировать имеющимся потенциалом в конкретной ситуации.</a:t>
          </a:r>
          <a:endParaRPr lang="ru-RU" sz="2000" b="1" dirty="0"/>
        </a:p>
      </dgm:t>
    </dgm:pt>
    <dgm:pt modelId="{5FE62AB2-8621-413E-9DB7-69DC7F38663B}" type="parTrans" cxnId="{C453C494-196A-42E4-8A81-3DC86DB46BB6}">
      <dgm:prSet/>
      <dgm:spPr/>
      <dgm:t>
        <a:bodyPr/>
        <a:lstStyle/>
        <a:p>
          <a:endParaRPr lang="ru-RU"/>
        </a:p>
      </dgm:t>
    </dgm:pt>
    <dgm:pt modelId="{AB9F53C8-12D8-41BF-A59E-59A565BE16CA}" type="sibTrans" cxnId="{C453C494-196A-42E4-8A81-3DC86DB46BB6}">
      <dgm:prSet/>
      <dgm:spPr/>
      <dgm:t>
        <a:bodyPr/>
        <a:lstStyle/>
        <a:p>
          <a:endParaRPr lang="ru-RU"/>
        </a:p>
      </dgm:t>
    </dgm:pt>
    <dgm:pt modelId="{C9DF0F83-2D8A-4861-A611-B9D29FE0AC14}">
      <dgm:prSet custT="1"/>
      <dgm:spPr/>
      <dgm:t>
        <a:bodyPr/>
        <a:lstStyle/>
        <a:p>
          <a:pPr algn="just" rtl="0"/>
          <a:r>
            <a:rPr lang="ru-RU" sz="2000" b="1" dirty="0" smtClean="0"/>
            <a:t>3. Способствовать интеллектуальному развитию учащихся, формированию качеств мышления, характерных для математической деятельности и необходимых человеку для общей социальной ориентации и решения практических задач.</a:t>
          </a:r>
          <a:endParaRPr lang="ru-RU" sz="2000" b="1" dirty="0"/>
        </a:p>
      </dgm:t>
    </dgm:pt>
    <dgm:pt modelId="{2D2E8F84-BD64-41FF-8075-E4BFBF1ACCB8}" type="parTrans" cxnId="{B463C4A9-A2F6-4199-B102-1733A8FD6527}">
      <dgm:prSet/>
      <dgm:spPr/>
      <dgm:t>
        <a:bodyPr/>
        <a:lstStyle/>
        <a:p>
          <a:endParaRPr lang="ru-RU"/>
        </a:p>
      </dgm:t>
    </dgm:pt>
    <dgm:pt modelId="{1C61C34D-A878-48DA-B721-4781E86D96D2}" type="sibTrans" cxnId="{B463C4A9-A2F6-4199-B102-1733A8FD6527}">
      <dgm:prSet/>
      <dgm:spPr/>
      <dgm:t>
        <a:bodyPr/>
        <a:lstStyle/>
        <a:p>
          <a:endParaRPr lang="ru-RU"/>
        </a:p>
      </dgm:t>
    </dgm:pt>
    <dgm:pt modelId="{9957CD36-9BAF-4D41-9582-58DAE66DDAC5}">
      <dgm:prSet custT="1"/>
      <dgm:spPr/>
      <dgm:t>
        <a:bodyPr/>
        <a:lstStyle/>
        <a:p>
          <a:pPr algn="just" rtl="0"/>
          <a:r>
            <a:rPr lang="ru-RU" sz="2000" b="1" dirty="0" smtClean="0">
              <a:latin typeface="+mn-lt"/>
            </a:rPr>
            <a:t>1. Сформировать понимание необходимости знаний процентных вычислений для решения задач с химическим содержанием.</a:t>
          </a:r>
          <a:endParaRPr lang="ru-RU" sz="2000" b="1" dirty="0">
            <a:latin typeface="+mn-lt"/>
          </a:endParaRPr>
        </a:p>
      </dgm:t>
    </dgm:pt>
    <dgm:pt modelId="{06E314F6-A868-4271-B352-0CA1DA1C10E3}" type="sibTrans" cxnId="{9A3635C4-14FE-42CA-B507-5292D9B5AAC2}">
      <dgm:prSet/>
      <dgm:spPr/>
      <dgm:t>
        <a:bodyPr/>
        <a:lstStyle/>
        <a:p>
          <a:endParaRPr lang="ru-RU"/>
        </a:p>
      </dgm:t>
    </dgm:pt>
    <dgm:pt modelId="{92763C83-6D37-4098-8D0B-3AC4F936110D}" type="parTrans" cxnId="{9A3635C4-14FE-42CA-B507-5292D9B5AAC2}">
      <dgm:prSet/>
      <dgm:spPr/>
      <dgm:t>
        <a:bodyPr/>
        <a:lstStyle/>
        <a:p>
          <a:endParaRPr lang="ru-RU"/>
        </a:p>
      </dgm:t>
    </dgm:pt>
    <dgm:pt modelId="{D3AC54D5-A308-4934-B06F-1415AE98C39F}" type="pres">
      <dgm:prSet presAssocID="{79536FD5-9700-460C-B03F-6614678A0E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281C4-94D6-479C-A9DE-4DAA85FBC7A5}" type="pres">
      <dgm:prSet presAssocID="{9957CD36-9BAF-4D41-9582-58DAE66DDAC5}" presName="circle1" presStyleLbl="node1" presStyleIdx="0" presStyleCnt="3"/>
      <dgm:spPr/>
    </dgm:pt>
    <dgm:pt modelId="{7E4A8916-854A-4D6A-A497-CD86661B0C08}" type="pres">
      <dgm:prSet presAssocID="{9957CD36-9BAF-4D41-9582-58DAE66DDAC5}" presName="space" presStyleCnt="0"/>
      <dgm:spPr/>
    </dgm:pt>
    <dgm:pt modelId="{454F61B3-A015-4803-BEDE-12C374ADDB49}" type="pres">
      <dgm:prSet presAssocID="{9957CD36-9BAF-4D41-9582-58DAE66DDAC5}" presName="rect1" presStyleLbl="alignAcc1" presStyleIdx="0" presStyleCnt="3" custScaleX="109111" custScaleY="102497" custLinFactNeighborX="697" custLinFactNeighborY="-2904"/>
      <dgm:spPr/>
      <dgm:t>
        <a:bodyPr/>
        <a:lstStyle/>
        <a:p>
          <a:endParaRPr lang="ru-RU"/>
        </a:p>
      </dgm:t>
    </dgm:pt>
    <dgm:pt modelId="{8BC34180-531E-4146-A0B2-CCD3814DED1A}" type="pres">
      <dgm:prSet presAssocID="{89213866-A1DD-4E12-AE12-538EBAFC74EB}" presName="vertSpace2" presStyleLbl="node1" presStyleIdx="0" presStyleCnt="3"/>
      <dgm:spPr/>
    </dgm:pt>
    <dgm:pt modelId="{4CE9C85A-078D-4BE0-B26E-191214800EAE}" type="pres">
      <dgm:prSet presAssocID="{89213866-A1DD-4E12-AE12-538EBAFC74EB}" presName="circle2" presStyleLbl="node1" presStyleIdx="1" presStyleCnt="3" custLinFactNeighborX="-499" custLinFactNeighborY="-7871"/>
      <dgm:spPr/>
    </dgm:pt>
    <dgm:pt modelId="{E26840E6-12B6-49E7-90C5-862341F8C489}" type="pres">
      <dgm:prSet presAssocID="{89213866-A1DD-4E12-AE12-538EBAFC74EB}" presName="rect2" presStyleLbl="alignAcc1" presStyleIdx="1" presStyleCnt="3" custLinFactNeighborX="-758" custLinFactNeighborY="-7871"/>
      <dgm:spPr/>
      <dgm:t>
        <a:bodyPr/>
        <a:lstStyle/>
        <a:p>
          <a:endParaRPr lang="ru-RU"/>
        </a:p>
      </dgm:t>
    </dgm:pt>
    <dgm:pt modelId="{56208E07-6D75-403E-B740-075CA083EA53}" type="pres">
      <dgm:prSet presAssocID="{C9DF0F83-2D8A-4861-A611-B9D29FE0AC14}" presName="vertSpace3" presStyleLbl="node1" presStyleIdx="1" presStyleCnt="3"/>
      <dgm:spPr/>
    </dgm:pt>
    <dgm:pt modelId="{0DCF9A61-DC43-4552-914B-62E4B6B2C8D8}" type="pres">
      <dgm:prSet presAssocID="{C9DF0F83-2D8A-4861-A611-B9D29FE0AC14}" presName="circle3" presStyleLbl="node1" presStyleIdx="2" presStyleCnt="3" custLinFactNeighborX="13175" custLinFactNeighborY="-15427"/>
      <dgm:spPr/>
    </dgm:pt>
    <dgm:pt modelId="{E9D31F13-8821-42A4-8AE5-8381A52D0AD0}" type="pres">
      <dgm:prSet presAssocID="{C9DF0F83-2D8A-4861-A611-B9D29FE0AC14}" presName="rect3" presStyleLbl="alignAcc1" presStyleIdx="2" presStyleCnt="3" custScaleY="142224" custLinFactNeighborX="2975" custLinFactNeighborY="-8833"/>
      <dgm:spPr/>
      <dgm:t>
        <a:bodyPr/>
        <a:lstStyle/>
        <a:p>
          <a:endParaRPr lang="ru-RU"/>
        </a:p>
      </dgm:t>
    </dgm:pt>
    <dgm:pt modelId="{56A46429-0A07-4520-8BBB-656ABBC03138}" type="pres">
      <dgm:prSet presAssocID="{9957CD36-9BAF-4D41-9582-58DAE66DDAC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D172C-DB03-45EB-9C2D-7A8B2F674F21}" type="pres">
      <dgm:prSet presAssocID="{89213866-A1DD-4E12-AE12-538EBAFC74E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849C-864E-4438-A64E-01243099B77F}" type="pres">
      <dgm:prSet presAssocID="{C9DF0F83-2D8A-4861-A611-B9D29FE0AC1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174BD-D1F0-491D-BBAD-5082FB19A5F3}" type="presOf" srcId="{89213866-A1DD-4E12-AE12-538EBAFC74EB}" destId="{E26840E6-12B6-49E7-90C5-862341F8C489}" srcOrd="0" destOrd="0" presId="urn:microsoft.com/office/officeart/2005/8/layout/target3"/>
    <dgm:cxn modelId="{4314477F-20F6-4339-B1C4-C3781CA4D1C6}" type="presOf" srcId="{9957CD36-9BAF-4D41-9582-58DAE66DDAC5}" destId="{454F61B3-A015-4803-BEDE-12C374ADDB49}" srcOrd="0" destOrd="0" presId="urn:microsoft.com/office/officeart/2005/8/layout/target3"/>
    <dgm:cxn modelId="{9A3635C4-14FE-42CA-B507-5292D9B5AAC2}" srcId="{79536FD5-9700-460C-B03F-6614678A0E3C}" destId="{9957CD36-9BAF-4D41-9582-58DAE66DDAC5}" srcOrd="0" destOrd="0" parTransId="{92763C83-6D37-4098-8D0B-3AC4F936110D}" sibTransId="{06E314F6-A868-4271-B352-0CA1DA1C10E3}"/>
    <dgm:cxn modelId="{F1A820E0-35ED-403B-BD3A-8614185994C6}" type="presOf" srcId="{C9DF0F83-2D8A-4861-A611-B9D29FE0AC14}" destId="{E9D31F13-8821-42A4-8AE5-8381A52D0AD0}" srcOrd="0" destOrd="0" presId="urn:microsoft.com/office/officeart/2005/8/layout/target3"/>
    <dgm:cxn modelId="{C453C494-196A-42E4-8A81-3DC86DB46BB6}" srcId="{79536FD5-9700-460C-B03F-6614678A0E3C}" destId="{89213866-A1DD-4E12-AE12-538EBAFC74EB}" srcOrd="1" destOrd="0" parTransId="{5FE62AB2-8621-413E-9DB7-69DC7F38663B}" sibTransId="{AB9F53C8-12D8-41BF-A59E-59A565BE16CA}"/>
    <dgm:cxn modelId="{CC33A0BF-B05F-4DBA-91A5-6DC591D7118A}" type="presOf" srcId="{9957CD36-9BAF-4D41-9582-58DAE66DDAC5}" destId="{56A46429-0A07-4520-8BBB-656ABBC03138}" srcOrd="1" destOrd="0" presId="urn:microsoft.com/office/officeart/2005/8/layout/target3"/>
    <dgm:cxn modelId="{A5585877-EAB1-459E-88B2-3CAD1E4B9350}" type="presOf" srcId="{79536FD5-9700-460C-B03F-6614678A0E3C}" destId="{D3AC54D5-A308-4934-B06F-1415AE98C39F}" srcOrd="0" destOrd="0" presId="urn:microsoft.com/office/officeart/2005/8/layout/target3"/>
    <dgm:cxn modelId="{3853E60F-1F8A-4CD6-9AF9-BD1D93F980BD}" type="presOf" srcId="{89213866-A1DD-4E12-AE12-538EBAFC74EB}" destId="{E28D172C-DB03-45EB-9C2D-7A8B2F674F21}" srcOrd="1" destOrd="0" presId="urn:microsoft.com/office/officeart/2005/8/layout/target3"/>
    <dgm:cxn modelId="{BAE5F0B0-25F8-48F4-9E49-5A3444B6BD2D}" type="presOf" srcId="{C9DF0F83-2D8A-4861-A611-B9D29FE0AC14}" destId="{F757849C-864E-4438-A64E-01243099B77F}" srcOrd="1" destOrd="0" presId="urn:microsoft.com/office/officeart/2005/8/layout/target3"/>
    <dgm:cxn modelId="{B463C4A9-A2F6-4199-B102-1733A8FD6527}" srcId="{79536FD5-9700-460C-B03F-6614678A0E3C}" destId="{C9DF0F83-2D8A-4861-A611-B9D29FE0AC14}" srcOrd="2" destOrd="0" parTransId="{2D2E8F84-BD64-41FF-8075-E4BFBF1ACCB8}" sibTransId="{1C61C34D-A878-48DA-B721-4781E86D96D2}"/>
    <dgm:cxn modelId="{D6DD8D39-3B8C-4259-A67C-6B62F33B61D9}" type="presParOf" srcId="{D3AC54D5-A308-4934-B06F-1415AE98C39F}" destId="{E3E281C4-94D6-479C-A9DE-4DAA85FBC7A5}" srcOrd="0" destOrd="0" presId="urn:microsoft.com/office/officeart/2005/8/layout/target3"/>
    <dgm:cxn modelId="{4F29D031-431E-4C17-A1AD-DB38B98C523E}" type="presParOf" srcId="{D3AC54D5-A308-4934-B06F-1415AE98C39F}" destId="{7E4A8916-854A-4D6A-A497-CD86661B0C08}" srcOrd="1" destOrd="0" presId="urn:microsoft.com/office/officeart/2005/8/layout/target3"/>
    <dgm:cxn modelId="{9E6F4753-958E-4AD1-8CAE-0B55B5D9FDB0}" type="presParOf" srcId="{D3AC54D5-A308-4934-B06F-1415AE98C39F}" destId="{454F61B3-A015-4803-BEDE-12C374ADDB49}" srcOrd="2" destOrd="0" presId="urn:microsoft.com/office/officeart/2005/8/layout/target3"/>
    <dgm:cxn modelId="{7E8A4050-B7B4-4FBC-BD72-1DE5A4FD9FE8}" type="presParOf" srcId="{D3AC54D5-A308-4934-B06F-1415AE98C39F}" destId="{8BC34180-531E-4146-A0B2-CCD3814DED1A}" srcOrd="3" destOrd="0" presId="urn:microsoft.com/office/officeart/2005/8/layout/target3"/>
    <dgm:cxn modelId="{35D6726F-17EB-4DF6-8C01-0A2C4494040B}" type="presParOf" srcId="{D3AC54D5-A308-4934-B06F-1415AE98C39F}" destId="{4CE9C85A-078D-4BE0-B26E-191214800EAE}" srcOrd="4" destOrd="0" presId="urn:microsoft.com/office/officeart/2005/8/layout/target3"/>
    <dgm:cxn modelId="{AAAA9711-D6D1-4CFB-977E-56B735BBA457}" type="presParOf" srcId="{D3AC54D5-A308-4934-B06F-1415AE98C39F}" destId="{E26840E6-12B6-49E7-90C5-862341F8C489}" srcOrd="5" destOrd="0" presId="urn:microsoft.com/office/officeart/2005/8/layout/target3"/>
    <dgm:cxn modelId="{595A6B29-364E-4634-BB36-F3936984CE48}" type="presParOf" srcId="{D3AC54D5-A308-4934-B06F-1415AE98C39F}" destId="{56208E07-6D75-403E-B740-075CA083EA53}" srcOrd="6" destOrd="0" presId="urn:microsoft.com/office/officeart/2005/8/layout/target3"/>
    <dgm:cxn modelId="{067E6828-168E-4C33-99A1-FCA2ED4E4289}" type="presParOf" srcId="{D3AC54D5-A308-4934-B06F-1415AE98C39F}" destId="{0DCF9A61-DC43-4552-914B-62E4B6B2C8D8}" srcOrd="7" destOrd="0" presId="urn:microsoft.com/office/officeart/2005/8/layout/target3"/>
    <dgm:cxn modelId="{25E2F4E1-6510-440F-AA63-448106AE6458}" type="presParOf" srcId="{D3AC54D5-A308-4934-B06F-1415AE98C39F}" destId="{E9D31F13-8821-42A4-8AE5-8381A52D0AD0}" srcOrd="8" destOrd="0" presId="urn:microsoft.com/office/officeart/2005/8/layout/target3"/>
    <dgm:cxn modelId="{628B8576-1837-4B6E-874E-4D6E5BD812FC}" type="presParOf" srcId="{D3AC54D5-A308-4934-B06F-1415AE98C39F}" destId="{56A46429-0A07-4520-8BBB-656ABBC03138}" srcOrd="9" destOrd="0" presId="urn:microsoft.com/office/officeart/2005/8/layout/target3"/>
    <dgm:cxn modelId="{4902F3F0-4473-4F19-9FCD-A40EA49CAB36}" type="presParOf" srcId="{D3AC54D5-A308-4934-B06F-1415AE98C39F}" destId="{E28D172C-DB03-45EB-9C2D-7A8B2F674F21}" srcOrd="10" destOrd="0" presId="urn:microsoft.com/office/officeart/2005/8/layout/target3"/>
    <dgm:cxn modelId="{90CCDD94-E82A-4580-B6B4-08E2B9A5B754}" type="presParOf" srcId="{D3AC54D5-A308-4934-B06F-1415AE98C39F}" destId="{F757849C-864E-4438-A64E-01243099B77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9C95F7-AF08-4964-B08E-44C5D8CB5096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508ECA7-F38E-443B-B421-BC0D8ACCE881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1.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</a:rPr>
            <a:t>Организационный момент.</a:t>
          </a:r>
          <a:endParaRPr lang="ru-RU" sz="2000" dirty="0">
            <a:solidFill>
              <a:schemeClr val="accent6">
                <a:lumMod val="75000"/>
              </a:schemeClr>
            </a:solidFill>
          </a:endParaRPr>
        </a:p>
      </dgm:t>
    </dgm:pt>
    <dgm:pt modelId="{31339621-85E7-4C3B-A348-F879B4C46BD6}" type="parTrans" cxnId="{A4C4D3AF-655D-4813-900E-5C169C87996F}">
      <dgm:prSet/>
      <dgm:spPr/>
      <dgm:t>
        <a:bodyPr/>
        <a:lstStyle/>
        <a:p>
          <a:endParaRPr lang="ru-RU"/>
        </a:p>
      </dgm:t>
    </dgm:pt>
    <dgm:pt modelId="{E4D9A547-4283-45B4-9AAD-2D0F5FA6A8CA}" type="sibTrans" cxnId="{A4C4D3AF-655D-4813-900E-5C169C87996F}">
      <dgm:prSet/>
      <dgm:spPr/>
      <dgm:t>
        <a:bodyPr/>
        <a:lstStyle/>
        <a:p>
          <a:endParaRPr lang="ru-RU"/>
        </a:p>
      </dgm:t>
    </dgm:pt>
    <dgm:pt modelId="{55DF6E02-28E2-49BA-B5D8-B7DF919061C3}">
      <dgm:prSet custT="1"/>
      <dgm:spPr/>
      <dgm:t>
        <a:bodyPr/>
        <a:lstStyle/>
        <a:p>
          <a:pPr rtl="0"/>
          <a:r>
            <a:rPr lang="ru-RU" sz="1600" dirty="0" smtClean="0"/>
            <a:t>-    </a:t>
          </a:r>
          <a:r>
            <a:rPr lang="ru-RU" sz="1200" dirty="0" smtClean="0"/>
            <a:t>Сообщение темы и целей урока.</a:t>
          </a:r>
          <a:endParaRPr lang="ru-RU" sz="1200" dirty="0"/>
        </a:p>
      </dgm:t>
    </dgm:pt>
    <dgm:pt modelId="{195B069D-D76B-4241-9B0E-22293AADCA1D}" type="parTrans" cxnId="{C0E4411A-EFC4-4293-B4B9-A60096B18EED}">
      <dgm:prSet/>
      <dgm:spPr/>
      <dgm:t>
        <a:bodyPr/>
        <a:lstStyle/>
        <a:p>
          <a:endParaRPr lang="ru-RU"/>
        </a:p>
      </dgm:t>
    </dgm:pt>
    <dgm:pt modelId="{8EE2C87D-1DD6-4CA5-A7EE-5D73AC8C0927}" type="sibTrans" cxnId="{C0E4411A-EFC4-4293-B4B9-A60096B18EED}">
      <dgm:prSet/>
      <dgm:spPr/>
      <dgm:t>
        <a:bodyPr/>
        <a:lstStyle/>
        <a:p>
          <a:endParaRPr lang="ru-RU"/>
        </a:p>
      </dgm:t>
    </dgm:pt>
    <dgm:pt modelId="{96F0A281-4E04-4CAA-B621-CE4DC40FB465}">
      <dgm:prSet custT="1"/>
      <dgm:spPr/>
      <dgm:t>
        <a:bodyPr/>
        <a:lstStyle/>
        <a:p>
          <a:pPr rtl="0"/>
          <a:r>
            <a:rPr lang="ru-RU" sz="1400" dirty="0" smtClean="0"/>
            <a:t>-    </a:t>
          </a:r>
          <a:r>
            <a:rPr lang="ru-RU" sz="1200" dirty="0" smtClean="0"/>
            <a:t>Обеспечение мотивации и принятия учащимися цели учебно-познавательной          деятельности.</a:t>
          </a:r>
          <a:endParaRPr lang="ru-RU" sz="1200" dirty="0"/>
        </a:p>
      </dgm:t>
    </dgm:pt>
    <dgm:pt modelId="{6698FA9D-1FD0-42CE-8106-E48943010B7A}" type="parTrans" cxnId="{67E3CB1A-F0FA-4C4C-9C98-85AE5F40169E}">
      <dgm:prSet/>
      <dgm:spPr/>
      <dgm:t>
        <a:bodyPr/>
        <a:lstStyle/>
        <a:p>
          <a:endParaRPr lang="ru-RU"/>
        </a:p>
      </dgm:t>
    </dgm:pt>
    <dgm:pt modelId="{D69DC33F-92C5-4688-A70E-E8B9412E481E}" type="sibTrans" cxnId="{67E3CB1A-F0FA-4C4C-9C98-85AE5F40169E}">
      <dgm:prSet/>
      <dgm:spPr/>
      <dgm:t>
        <a:bodyPr/>
        <a:lstStyle/>
        <a:p>
          <a:endParaRPr lang="ru-RU"/>
        </a:p>
      </dgm:t>
    </dgm:pt>
    <dgm:pt modelId="{B9C67FCA-185A-4CCF-8A02-5A9B5D55D776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2.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 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</a:rPr>
            <a:t>Актуализация знаний (презентация группы учащихся «Эксперты»).     Разминка. Мозговой штурм.</a:t>
          </a:r>
          <a:endParaRPr lang="ru-RU" sz="2000" dirty="0">
            <a:solidFill>
              <a:schemeClr val="accent6">
                <a:lumMod val="75000"/>
              </a:schemeClr>
            </a:solidFill>
          </a:endParaRPr>
        </a:p>
      </dgm:t>
    </dgm:pt>
    <dgm:pt modelId="{6C4C70BD-F778-4E9C-91C2-3710EB46CFCE}" type="parTrans" cxnId="{FB57032E-3BA7-4554-B7E9-7317C5155CB2}">
      <dgm:prSet/>
      <dgm:spPr/>
      <dgm:t>
        <a:bodyPr/>
        <a:lstStyle/>
        <a:p>
          <a:endParaRPr lang="ru-RU"/>
        </a:p>
      </dgm:t>
    </dgm:pt>
    <dgm:pt modelId="{A662923F-F1F5-43E5-9282-D783A0AFF4F8}" type="sibTrans" cxnId="{FB57032E-3BA7-4554-B7E9-7317C5155CB2}">
      <dgm:prSet/>
      <dgm:spPr/>
      <dgm:t>
        <a:bodyPr/>
        <a:lstStyle/>
        <a:p>
          <a:endParaRPr lang="ru-RU"/>
        </a:p>
      </dgm:t>
    </dgm:pt>
    <dgm:pt modelId="{DB21938A-5771-4245-BE08-BAF0EFE18FD4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2" action="ppaction://hlinksldjump"/>
            </a:rPr>
            <a:t>3.</a:t>
          </a:r>
          <a:r>
            <a:rPr lang="en-US" sz="1800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2" action="ppaction://hlinksldjump"/>
            </a:rPr>
            <a:t>  </a:t>
          </a:r>
          <a:r>
            <a:rPr lang="ru-RU" sz="1800" dirty="0" smtClean="0">
              <a:solidFill>
                <a:schemeClr val="accent6">
                  <a:lumMod val="75000"/>
                </a:schemeClr>
              </a:solidFill>
            </a:rPr>
            <a:t>Фронтальная работа. Показ и раскрытие сути различных способов решения задач на процентную концентрацию, сплавы и растворы (презентации групп </a:t>
          </a:r>
          <a:r>
            <a:rPr lang="en-US" sz="180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r>
            <a:rPr lang="ru-RU" sz="1800" dirty="0" smtClean="0">
              <a:solidFill>
                <a:schemeClr val="accent6">
                  <a:lumMod val="75000"/>
                </a:schemeClr>
              </a:solidFill>
            </a:rPr>
            <a:t>учащихся «Математики» и «Химики»).</a:t>
          </a:r>
          <a:endParaRPr lang="ru-RU" sz="1800" dirty="0">
            <a:solidFill>
              <a:schemeClr val="accent6">
                <a:lumMod val="75000"/>
              </a:schemeClr>
            </a:solidFill>
          </a:endParaRPr>
        </a:p>
      </dgm:t>
    </dgm:pt>
    <dgm:pt modelId="{07B04659-2A4B-4E07-8F24-FF3BD95CBF41}" type="parTrans" cxnId="{05B4C5A5-11ED-4AE5-97FC-5F19FD94CD19}">
      <dgm:prSet/>
      <dgm:spPr/>
      <dgm:t>
        <a:bodyPr/>
        <a:lstStyle/>
        <a:p>
          <a:endParaRPr lang="ru-RU"/>
        </a:p>
      </dgm:t>
    </dgm:pt>
    <dgm:pt modelId="{C01F0B7A-66C3-430A-9651-4688C9D0B47A}" type="sibTrans" cxnId="{05B4C5A5-11ED-4AE5-97FC-5F19FD94CD19}">
      <dgm:prSet/>
      <dgm:spPr/>
      <dgm:t>
        <a:bodyPr/>
        <a:lstStyle/>
        <a:p>
          <a:endParaRPr lang="ru-RU"/>
        </a:p>
      </dgm:t>
    </dgm:pt>
    <dgm:pt modelId="{FC384ED5-9187-4FE2-A437-F63D411D831D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3" action="ppaction://hlinksldjump"/>
            </a:rPr>
            <a:t>4. </a:t>
          </a:r>
          <a:r>
            <a:rPr lang="en-US" sz="2000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3" action="ppaction://hlinksldjump"/>
            </a:rPr>
            <a:t>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</a:rPr>
            <a:t>Решение задач по теме в группах</a:t>
          </a:r>
          <a:r>
            <a:rPr lang="ru-RU" sz="500" dirty="0" smtClean="0">
              <a:solidFill>
                <a:schemeClr val="accent6">
                  <a:lumMod val="75000"/>
                </a:schemeClr>
              </a:solidFill>
            </a:rPr>
            <a:t>.</a:t>
          </a:r>
          <a:endParaRPr lang="ru-RU" sz="500" dirty="0">
            <a:solidFill>
              <a:schemeClr val="accent6">
                <a:lumMod val="75000"/>
              </a:schemeClr>
            </a:solidFill>
          </a:endParaRPr>
        </a:p>
      </dgm:t>
    </dgm:pt>
    <dgm:pt modelId="{3F401C29-EE06-4389-AE78-46343204E1E8}" type="parTrans" cxnId="{765BDE66-48FA-4BA7-AFB3-3754A47BFC58}">
      <dgm:prSet/>
      <dgm:spPr/>
      <dgm:t>
        <a:bodyPr/>
        <a:lstStyle/>
        <a:p>
          <a:endParaRPr lang="ru-RU"/>
        </a:p>
      </dgm:t>
    </dgm:pt>
    <dgm:pt modelId="{7781930D-85CF-4D9A-AEB3-0CB1EA753AB5}" type="sibTrans" cxnId="{765BDE66-48FA-4BA7-AFB3-3754A47BFC58}">
      <dgm:prSet/>
      <dgm:spPr/>
      <dgm:t>
        <a:bodyPr/>
        <a:lstStyle/>
        <a:p>
          <a:endParaRPr lang="ru-RU"/>
        </a:p>
      </dgm:t>
    </dgm:pt>
    <dgm:pt modelId="{DB6DD7D9-32A8-4440-A66D-205303E5817F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4" action="ppaction://hlinksldjump"/>
            </a:rPr>
            <a:t>5. </a:t>
          </a:r>
          <a:r>
            <a:rPr lang="en-US" sz="2000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4" action="ppaction://hlinksldjump"/>
            </a:rPr>
            <a:t>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</a:rPr>
            <a:t>Самостоятельная работа</a:t>
          </a:r>
          <a:r>
            <a:rPr lang="ru-RU" sz="500" dirty="0" smtClean="0">
              <a:solidFill>
                <a:schemeClr val="accent6">
                  <a:lumMod val="75000"/>
                </a:schemeClr>
              </a:solidFill>
            </a:rPr>
            <a:t>.</a:t>
          </a:r>
          <a:endParaRPr lang="ru-RU" sz="500" dirty="0">
            <a:solidFill>
              <a:schemeClr val="accent6">
                <a:lumMod val="75000"/>
              </a:schemeClr>
            </a:solidFill>
          </a:endParaRPr>
        </a:p>
      </dgm:t>
    </dgm:pt>
    <dgm:pt modelId="{B6A75C4D-BD5A-44CA-925F-57FCD6BF52B9}" type="parTrans" cxnId="{41E6EB71-9E1E-4F7C-A79C-AB2D2A351E04}">
      <dgm:prSet/>
      <dgm:spPr/>
      <dgm:t>
        <a:bodyPr/>
        <a:lstStyle/>
        <a:p>
          <a:endParaRPr lang="ru-RU"/>
        </a:p>
      </dgm:t>
    </dgm:pt>
    <dgm:pt modelId="{3714B501-9EA0-4545-9827-B5735F94CCF9}" type="sibTrans" cxnId="{41E6EB71-9E1E-4F7C-A79C-AB2D2A351E04}">
      <dgm:prSet/>
      <dgm:spPr/>
      <dgm:t>
        <a:bodyPr/>
        <a:lstStyle/>
        <a:p>
          <a:endParaRPr lang="ru-RU"/>
        </a:p>
      </dgm:t>
    </dgm:pt>
    <dgm:pt modelId="{AE86544F-0DE6-4E60-96F0-57E7E7A0AB1E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5" action="ppaction://hlinksldjump"/>
            </a:rPr>
            <a:t>6. </a:t>
          </a:r>
          <a:r>
            <a:rPr lang="en-US" sz="2000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5" action="ppaction://hlinksldjump"/>
            </a:rPr>
            <a:t>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</a:rPr>
            <a:t>Домашнее задание</a:t>
          </a:r>
          <a:r>
            <a:rPr lang="ru-RU" sz="500" dirty="0" smtClean="0">
              <a:solidFill>
                <a:schemeClr val="accent6">
                  <a:lumMod val="75000"/>
                </a:schemeClr>
              </a:solidFill>
            </a:rPr>
            <a:t>.</a:t>
          </a:r>
          <a:endParaRPr lang="ru-RU" sz="500" dirty="0">
            <a:solidFill>
              <a:schemeClr val="accent6">
                <a:lumMod val="75000"/>
              </a:schemeClr>
            </a:solidFill>
          </a:endParaRPr>
        </a:p>
      </dgm:t>
    </dgm:pt>
    <dgm:pt modelId="{1A0E9312-C02C-478F-9476-6EA30FA0D0F5}" type="parTrans" cxnId="{44B35316-5522-48E8-8977-9B5393EAC6DF}">
      <dgm:prSet/>
      <dgm:spPr/>
      <dgm:t>
        <a:bodyPr/>
        <a:lstStyle/>
        <a:p>
          <a:endParaRPr lang="ru-RU"/>
        </a:p>
      </dgm:t>
    </dgm:pt>
    <dgm:pt modelId="{BE8EFAE2-0BDE-47A2-A593-4EB083E219E8}" type="sibTrans" cxnId="{44B35316-5522-48E8-8977-9B5393EAC6DF}">
      <dgm:prSet/>
      <dgm:spPr/>
      <dgm:t>
        <a:bodyPr/>
        <a:lstStyle/>
        <a:p>
          <a:endParaRPr lang="ru-RU"/>
        </a:p>
      </dgm:t>
    </dgm:pt>
    <dgm:pt modelId="{A23313A2-DB21-4EEE-9C22-F1E4CB3A8FDB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6" action="ppaction://hlinksldjump"/>
            </a:rPr>
            <a:t>7.</a:t>
          </a:r>
          <a:r>
            <a:rPr lang="en-US" sz="2000" dirty="0" smtClean="0">
              <a:solidFill>
                <a:schemeClr val="accent6">
                  <a:lumMod val="75000"/>
                </a:schemeClr>
              </a:solidFill>
              <a:hlinkClick xmlns:r="http://schemas.openxmlformats.org/officeDocument/2006/relationships" r:id="rId6" action="ppaction://hlinksldjump"/>
            </a:rPr>
            <a:t>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</a:rPr>
            <a:t>Итог урока. Рефлексия</a:t>
          </a:r>
          <a:r>
            <a:rPr lang="ru-RU" sz="500" dirty="0" smtClean="0"/>
            <a:t>.</a:t>
          </a:r>
          <a:endParaRPr lang="ru-RU" sz="500" dirty="0"/>
        </a:p>
      </dgm:t>
    </dgm:pt>
    <dgm:pt modelId="{41914C57-ED40-49AB-9367-C9EFAFA01F20}" type="parTrans" cxnId="{48C47D26-16DA-4C57-A354-040706A43C59}">
      <dgm:prSet/>
      <dgm:spPr/>
      <dgm:t>
        <a:bodyPr/>
        <a:lstStyle/>
        <a:p>
          <a:endParaRPr lang="ru-RU"/>
        </a:p>
      </dgm:t>
    </dgm:pt>
    <dgm:pt modelId="{9A1B5F87-9294-4504-9592-0BA00EE2AFFD}" type="sibTrans" cxnId="{48C47D26-16DA-4C57-A354-040706A43C59}">
      <dgm:prSet/>
      <dgm:spPr/>
      <dgm:t>
        <a:bodyPr/>
        <a:lstStyle/>
        <a:p>
          <a:endParaRPr lang="ru-RU"/>
        </a:p>
      </dgm:t>
    </dgm:pt>
    <dgm:pt modelId="{DBCBE177-793A-49EE-8FEB-F28A45894F9E}" type="pres">
      <dgm:prSet presAssocID="{EB9C95F7-AF08-4964-B08E-44C5D8CB50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D9B11-96A1-466C-ACD6-AD02ED9D2F40}" type="pres">
      <dgm:prSet presAssocID="{9508ECA7-F38E-443B-B421-BC0D8ACCE88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D2349-8052-44A9-9D4D-6673EC5472E0}" type="pres">
      <dgm:prSet presAssocID="{E4D9A547-4283-45B4-9AAD-2D0F5FA6A8CA}" presName="spacer" presStyleCnt="0"/>
      <dgm:spPr/>
    </dgm:pt>
    <dgm:pt modelId="{D45CAC42-98E0-4452-8393-970A6756591C}" type="pres">
      <dgm:prSet presAssocID="{55DF6E02-28E2-49BA-B5D8-B7DF919061C3}" presName="parentText" presStyleLbl="node1" presStyleIdx="1" presStyleCnt="9" custScaleY="47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F214D-EEF0-4489-90FE-C41449C169B0}" type="pres">
      <dgm:prSet presAssocID="{8EE2C87D-1DD6-4CA5-A7EE-5D73AC8C0927}" presName="spacer" presStyleCnt="0"/>
      <dgm:spPr/>
    </dgm:pt>
    <dgm:pt modelId="{B95B2A39-0147-4C74-9FDC-29F1531ED301}" type="pres">
      <dgm:prSet presAssocID="{96F0A281-4E04-4CAA-B621-CE4DC40FB465}" presName="parentText" presStyleLbl="node1" presStyleIdx="2" presStyleCnt="9" custScaleY="71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C04B1-17E9-40DE-A4C8-57F003082E91}" type="pres">
      <dgm:prSet presAssocID="{D69DC33F-92C5-4688-A70E-E8B9412E481E}" presName="spacer" presStyleCnt="0"/>
      <dgm:spPr/>
    </dgm:pt>
    <dgm:pt modelId="{3E22F467-529F-4C7C-AC0E-EEE739D9F47F}" type="pres">
      <dgm:prSet presAssocID="{B9C67FCA-185A-4CCF-8A02-5A9B5D55D77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FD982-B504-4D87-9D42-F26E79F7651C}" type="pres">
      <dgm:prSet presAssocID="{A662923F-F1F5-43E5-9282-D783A0AFF4F8}" presName="spacer" presStyleCnt="0"/>
      <dgm:spPr/>
    </dgm:pt>
    <dgm:pt modelId="{AF3B8C85-A984-4BFC-A89C-6E2A3202EC29}" type="pres">
      <dgm:prSet presAssocID="{DB21938A-5771-4245-BE08-BAF0EFE18FD4}" presName="parentText" presStyleLbl="node1" presStyleIdx="4" presStyleCnt="9" custScaleY="128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50845-24E7-418B-A120-4992A48D610A}" type="pres">
      <dgm:prSet presAssocID="{C01F0B7A-66C3-430A-9651-4688C9D0B47A}" presName="spacer" presStyleCnt="0"/>
      <dgm:spPr/>
    </dgm:pt>
    <dgm:pt modelId="{DBD1C18A-48DA-4958-BC7E-28E97879FAA1}" type="pres">
      <dgm:prSet presAssocID="{FC384ED5-9187-4FE2-A437-F63D411D831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473B6-AEED-4762-BD0C-4A23772DABA2}" type="pres">
      <dgm:prSet presAssocID="{7781930D-85CF-4D9A-AEB3-0CB1EA753AB5}" presName="spacer" presStyleCnt="0"/>
      <dgm:spPr/>
    </dgm:pt>
    <dgm:pt modelId="{3213B7EB-09F0-41D9-A44B-D0EEEE7312BB}" type="pres">
      <dgm:prSet presAssocID="{DB6DD7D9-32A8-4440-A66D-205303E5817F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3CFD0-72D4-419E-AF7E-DC591649F56D}" type="pres">
      <dgm:prSet presAssocID="{3714B501-9EA0-4545-9827-B5735F94CCF9}" presName="spacer" presStyleCnt="0"/>
      <dgm:spPr/>
    </dgm:pt>
    <dgm:pt modelId="{CA98D83F-FF25-49ED-9ACD-A780F113A325}" type="pres">
      <dgm:prSet presAssocID="{AE86544F-0DE6-4E60-96F0-57E7E7A0AB1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48FEA-0CE3-4F09-A283-658CAADF2DA2}" type="pres">
      <dgm:prSet presAssocID="{BE8EFAE2-0BDE-47A2-A593-4EB083E219E8}" presName="spacer" presStyleCnt="0"/>
      <dgm:spPr/>
    </dgm:pt>
    <dgm:pt modelId="{EDF0B931-B479-447D-ADF1-9E8E659A0049}" type="pres">
      <dgm:prSet presAssocID="{A23313A2-DB21-4EEE-9C22-F1E4CB3A8FD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7032E-3BA7-4554-B7E9-7317C5155CB2}" srcId="{EB9C95F7-AF08-4964-B08E-44C5D8CB5096}" destId="{B9C67FCA-185A-4CCF-8A02-5A9B5D55D776}" srcOrd="3" destOrd="0" parTransId="{6C4C70BD-F778-4E9C-91C2-3710EB46CFCE}" sibTransId="{A662923F-F1F5-43E5-9282-D783A0AFF4F8}"/>
    <dgm:cxn modelId="{67E3CB1A-F0FA-4C4C-9C98-85AE5F40169E}" srcId="{EB9C95F7-AF08-4964-B08E-44C5D8CB5096}" destId="{96F0A281-4E04-4CAA-B621-CE4DC40FB465}" srcOrd="2" destOrd="0" parTransId="{6698FA9D-1FD0-42CE-8106-E48943010B7A}" sibTransId="{D69DC33F-92C5-4688-A70E-E8B9412E481E}"/>
    <dgm:cxn modelId="{CDE15702-55AB-4C0C-A0D4-6996AF228872}" type="presOf" srcId="{DB6DD7D9-32A8-4440-A66D-205303E5817F}" destId="{3213B7EB-09F0-41D9-A44B-D0EEEE7312BB}" srcOrd="0" destOrd="0" presId="urn:microsoft.com/office/officeart/2005/8/layout/vList2"/>
    <dgm:cxn modelId="{05B4C5A5-11ED-4AE5-97FC-5F19FD94CD19}" srcId="{EB9C95F7-AF08-4964-B08E-44C5D8CB5096}" destId="{DB21938A-5771-4245-BE08-BAF0EFE18FD4}" srcOrd="4" destOrd="0" parTransId="{07B04659-2A4B-4E07-8F24-FF3BD95CBF41}" sibTransId="{C01F0B7A-66C3-430A-9651-4688C9D0B47A}"/>
    <dgm:cxn modelId="{923351CB-B8CC-4BB4-BB43-C3ED9D02A201}" type="presOf" srcId="{55DF6E02-28E2-49BA-B5D8-B7DF919061C3}" destId="{D45CAC42-98E0-4452-8393-970A6756591C}" srcOrd="0" destOrd="0" presId="urn:microsoft.com/office/officeart/2005/8/layout/vList2"/>
    <dgm:cxn modelId="{734833FF-F738-45C7-9CFF-84E611763949}" type="presOf" srcId="{FC384ED5-9187-4FE2-A437-F63D411D831D}" destId="{DBD1C18A-48DA-4958-BC7E-28E97879FAA1}" srcOrd="0" destOrd="0" presId="urn:microsoft.com/office/officeart/2005/8/layout/vList2"/>
    <dgm:cxn modelId="{9228A897-7434-4E68-A0B0-CA9A8D136420}" type="presOf" srcId="{9508ECA7-F38E-443B-B421-BC0D8ACCE881}" destId="{DBDD9B11-96A1-466C-ACD6-AD02ED9D2F40}" srcOrd="0" destOrd="0" presId="urn:microsoft.com/office/officeart/2005/8/layout/vList2"/>
    <dgm:cxn modelId="{C0CD9928-3624-4F0F-BC4E-E0E3F406C93F}" type="presOf" srcId="{A23313A2-DB21-4EEE-9C22-F1E4CB3A8FDB}" destId="{EDF0B931-B479-447D-ADF1-9E8E659A0049}" srcOrd="0" destOrd="0" presId="urn:microsoft.com/office/officeart/2005/8/layout/vList2"/>
    <dgm:cxn modelId="{384710B3-85A5-4CAD-A742-DC35A9F7D5A3}" type="presOf" srcId="{96F0A281-4E04-4CAA-B621-CE4DC40FB465}" destId="{B95B2A39-0147-4C74-9FDC-29F1531ED301}" srcOrd="0" destOrd="0" presId="urn:microsoft.com/office/officeart/2005/8/layout/vList2"/>
    <dgm:cxn modelId="{41E6EB71-9E1E-4F7C-A79C-AB2D2A351E04}" srcId="{EB9C95F7-AF08-4964-B08E-44C5D8CB5096}" destId="{DB6DD7D9-32A8-4440-A66D-205303E5817F}" srcOrd="6" destOrd="0" parTransId="{B6A75C4D-BD5A-44CA-925F-57FCD6BF52B9}" sibTransId="{3714B501-9EA0-4545-9827-B5735F94CCF9}"/>
    <dgm:cxn modelId="{C0E4411A-EFC4-4293-B4B9-A60096B18EED}" srcId="{EB9C95F7-AF08-4964-B08E-44C5D8CB5096}" destId="{55DF6E02-28E2-49BA-B5D8-B7DF919061C3}" srcOrd="1" destOrd="0" parTransId="{195B069D-D76B-4241-9B0E-22293AADCA1D}" sibTransId="{8EE2C87D-1DD6-4CA5-A7EE-5D73AC8C0927}"/>
    <dgm:cxn modelId="{48C47D26-16DA-4C57-A354-040706A43C59}" srcId="{EB9C95F7-AF08-4964-B08E-44C5D8CB5096}" destId="{A23313A2-DB21-4EEE-9C22-F1E4CB3A8FDB}" srcOrd="8" destOrd="0" parTransId="{41914C57-ED40-49AB-9367-C9EFAFA01F20}" sibTransId="{9A1B5F87-9294-4504-9592-0BA00EE2AFFD}"/>
    <dgm:cxn modelId="{765BDE66-48FA-4BA7-AFB3-3754A47BFC58}" srcId="{EB9C95F7-AF08-4964-B08E-44C5D8CB5096}" destId="{FC384ED5-9187-4FE2-A437-F63D411D831D}" srcOrd="5" destOrd="0" parTransId="{3F401C29-EE06-4389-AE78-46343204E1E8}" sibTransId="{7781930D-85CF-4D9A-AEB3-0CB1EA753AB5}"/>
    <dgm:cxn modelId="{95907FDB-DBF8-402C-AD66-733F4185FEB7}" type="presOf" srcId="{AE86544F-0DE6-4E60-96F0-57E7E7A0AB1E}" destId="{CA98D83F-FF25-49ED-9ACD-A780F113A325}" srcOrd="0" destOrd="0" presId="urn:microsoft.com/office/officeart/2005/8/layout/vList2"/>
    <dgm:cxn modelId="{6956C2E9-1EC0-4B96-A399-D15C139473F6}" type="presOf" srcId="{B9C67FCA-185A-4CCF-8A02-5A9B5D55D776}" destId="{3E22F467-529F-4C7C-AC0E-EEE739D9F47F}" srcOrd="0" destOrd="0" presId="urn:microsoft.com/office/officeart/2005/8/layout/vList2"/>
    <dgm:cxn modelId="{A4C4D3AF-655D-4813-900E-5C169C87996F}" srcId="{EB9C95F7-AF08-4964-B08E-44C5D8CB5096}" destId="{9508ECA7-F38E-443B-B421-BC0D8ACCE881}" srcOrd="0" destOrd="0" parTransId="{31339621-85E7-4C3B-A348-F879B4C46BD6}" sibTransId="{E4D9A547-4283-45B4-9AAD-2D0F5FA6A8CA}"/>
    <dgm:cxn modelId="{2C79983B-4A32-4CC6-A76B-24EF2131443E}" type="presOf" srcId="{DB21938A-5771-4245-BE08-BAF0EFE18FD4}" destId="{AF3B8C85-A984-4BFC-A89C-6E2A3202EC29}" srcOrd="0" destOrd="0" presId="urn:microsoft.com/office/officeart/2005/8/layout/vList2"/>
    <dgm:cxn modelId="{44B35316-5522-48E8-8977-9B5393EAC6DF}" srcId="{EB9C95F7-AF08-4964-B08E-44C5D8CB5096}" destId="{AE86544F-0DE6-4E60-96F0-57E7E7A0AB1E}" srcOrd="7" destOrd="0" parTransId="{1A0E9312-C02C-478F-9476-6EA30FA0D0F5}" sibTransId="{BE8EFAE2-0BDE-47A2-A593-4EB083E219E8}"/>
    <dgm:cxn modelId="{BD93E0CE-AA70-4144-94AF-8FE30E2CD2B9}" type="presOf" srcId="{EB9C95F7-AF08-4964-B08E-44C5D8CB5096}" destId="{DBCBE177-793A-49EE-8FEB-F28A45894F9E}" srcOrd="0" destOrd="0" presId="urn:microsoft.com/office/officeart/2005/8/layout/vList2"/>
    <dgm:cxn modelId="{10580981-A54C-4B05-9122-89A726C4722C}" type="presParOf" srcId="{DBCBE177-793A-49EE-8FEB-F28A45894F9E}" destId="{DBDD9B11-96A1-466C-ACD6-AD02ED9D2F40}" srcOrd="0" destOrd="0" presId="urn:microsoft.com/office/officeart/2005/8/layout/vList2"/>
    <dgm:cxn modelId="{BEA8BCAF-8E0A-4476-BEF4-D2AEAA6F53B2}" type="presParOf" srcId="{DBCBE177-793A-49EE-8FEB-F28A45894F9E}" destId="{F8BD2349-8052-44A9-9D4D-6673EC5472E0}" srcOrd="1" destOrd="0" presId="urn:microsoft.com/office/officeart/2005/8/layout/vList2"/>
    <dgm:cxn modelId="{ED17A11C-0987-40EC-A032-9ACE12CB326C}" type="presParOf" srcId="{DBCBE177-793A-49EE-8FEB-F28A45894F9E}" destId="{D45CAC42-98E0-4452-8393-970A6756591C}" srcOrd="2" destOrd="0" presId="urn:microsoft.com/office/officeart/2005/8/layout/vList2"/>
    <dgm:cxn modelId="{01B6E2CC-E1BA-4ADD-B941-77565F3C4735}" type="presParOf" srcId="{DBCBE177-793A-49EE-8FEB-F28A45894F9E}" destId="{856F214D-EEF0-4489-90FE-C41449C169B0}" srcOrd="3" destOrd="0" presId="urn:microsoft.com/office/officeart/2005/8/layout/vList2"/>
    <dgm:cxn modelId="{06725350-BD0C-41F6-A600-9D6DB766E318}" type="presParOf" srcId="{DBCBE177-793A-49EE-8FEB-F28A45894F9E}" destId="{B95B2A39-0147-4C74-9FDC-29F1531ED301}" srcOrd="4" destOrd="0" presId="urn:microsoft.com/office/officeart/2005/8/layout/vList2"/>
    <dgm:cxn modelId="{AFBCC775-D0BB-49C5-9BAC-EDE5F029C126}" type="presParOf" srcId="{DBCBE177-793A-49EE-8FEB-F28A45894F9E}" destId="{D1EC04B1-17E9-40DE-A4C8-57F003082E91}" srcOrd="5" destOrd="0" presId="urn:microsoft.com/office/officeart/2005/8/layout/vList2"/>
    <dgm:cxn modelId="{DFFE2B20-7035-427A-9610-FA81E3139B7E}" type="presParOf" srcId="{DBCBE177-793A-49EE-8FEB-F28A45894F9E}" destId="{3E22F467-529F-4C7C-AC0E-EEE739D9F47F}" srcOrd="6" destOrd="0" presId="urn:microsoft.com/office/officeart/2005/8/layout/vList2"/>
    <dgm:cxn modelId="{7AE83CDF-A6CE-4F8A-A670-031E6D060994}" type="presParOf" srcId="{DBCBE177-793A-49EE-8FEB-F28A45894F9E}" destId="{D0FFD982-B504-4D87-9D42-F26E79F7651C}" srcOrd="7" destOrd="0" presId="urn:microsoft.com/office/officeart/2005/8/layout/vList2"/>
    <dgm:cxn modelId="{857CDE7F-580D-4596-B505-330D92A23301}" type="presParOf" srcId="{DBCBE177-793A-49EE-8FEB-F28A45894F9E}" destId="{AF3B8C85-A984-4BFC-A89C-6E2A3202EC29}" srcOrd="8" destOrd="0" presId="urn:microsoft.com/office/officeart/2005/8/layout/vList2"/>
    <dgm:cxn modelId="{0E3113E9-E56C-414F-8D60-EBCBAAD64905}" type="presParOf" srcId="{DBCBE177-793A-49EE-8FEB-F28A45894F9E}" destId="{F2450845-24E7-418B-A120-4992A48D610A}" srcOrd="9" destOrd="0" presId="urn:microsoft.com/office/officeart/2005/8/layout/vList2"/>
    <dgm:cxn modelId="{A6F826D3-5DB2-4C37-9D84-83DCADBC2A90}" type="presParOf" srcId="{DBCBE177-793A-49EE-8FEB-F28A45894F9E}" destId="{DBD1C18A-48DA-4958-BC7E-28E97879FAA1}" srcOrd="10" destOrd="0" presId="urn:microsoft.com/office/officeart/2005/8/layout/vList2"/>
    <dgm:cxn modelId="{0ABFA492-B24A-46ED-9507-7F8D32C8F0C0}" type="presParOf" srcId="{DBCBE177-793A-49EE-8FEB-F28A45894F9E}" destId="{FFD473B6-AEED-4762-BD0C-4A23772DABA2}" srcOrd="11" destOrd="0" presId="urn:microsoft.com/office/officeart/2005/8/layout/vList2"/>
    <dgm:cxn modelId="{4BF86F69-4C99-40F3-A716-D7A7AFD9BE49}" type="presParOf" srcId="{DBCBE177-793A-49EE-8FEB-F28A45894F9E}" destId="{3213B7EB-09F0-41D9-A44B-D0EEEE7312BB}" srcOrd="12" destOrd="0" presId="urn:microsoft.com/office/officeart/2005/8/layout/vList2"/>
    <dgm:cxn modelId="{DAB4584C-1EE7-41B2-9661-2E4E0BE5DB29}" type="presParOf" srcId="{DBCBE177-793A-49EE-8FEB-F28A45894F9E}" destId="{7473CFD0-72D4-419E-AF7E-DC591649F56D}" srcOrd="13" destOrd="0" presId="urn:microsoft.com/office/officeart/2005/8/layout/vList2"/>
    <dgm:cxn modelId="{B858663C-7875-4254-B642-371E5FE81C1B}" type="presParOf" srcId="{DBCBE177-793A-49EE-8FEB-F28A45894F9E}" destId="{CA98D83F-FF25-49ED-9ACD-A780F113A325}" srcOrd="14" destOrd="0" presId="urn:microsoft.com/office/officeart/2005/8/layout/vList2"/>
    <dgm:cxn modelId="{339AD3CC-A375-48A8-BE1C-D55F14E21B34}" type="presParOf" srcId="{DBCBE177-793A-49EE-8FEB-F28A45894F9E}" destId="{33D48FEA-0CE3-4F09-A283-658CAADF2DA2}" srcOrd="15" destOrd="0" presId="urn:microsoft.com/office/officeart/2005/8/layout/vList2"/>
    <dgm:cxn modelId="{56422332-A33E-4D35-B535-2C5A12A1F3A1}" type="presParOf" srcId="{DBCBE177-793A-49EE-8FEB-F28A45894F9E}" destId="{EDF0B931-B479-447D-ADF1-9E8E659A004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D707F9-C80F-43BE-9FCA-CBE7C356AC21}" type="doc">
      <dgm:prSet loTypeId="urn:microsoft.com/office/officeart/2005/8/layout/target3" loCatId="relationship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CE18BF6B-83AF-4C9B-942F-41534E5CB427}">
      <dgm:prSet/>
      <dgm:spPr/>
      <dgm:t>
        <a:bodyPr/>
        <a:lstStyle/>
        <a:p>
          <a:pPr rtl="0"/>
          <a:r>
            <a:rPr lang="ru-RU" b="0" i="0" baseline="0" dirty="0" smtClean="0">
              <a:solidFill>
                <a:schemeClr val="bg1">
                  <a:lumMod val="10000"/>
                </a:schemeClr>
              </a:solidFill>
            </a:rPr>
            <a:t>« Лимонная кислота содержится не только в лимонах, но также в незрелых яблоках, вишнях, ягоды смородины. Лимонная кислота часто используется в кулинарии и в домашнем хозяйстве (например, для выведения ржавых пятен с ткани). Определите, массы 10% и 70% растворов лимонной кислоты, которые потребуются для приготовления 600г 20% раствора?»</a:t>
          </a:r>
          <a:endParaRPr lang="ru-RU" b="0" i="0" baseline="0" dirty="0">
            <a:solidFill>
              <a:schemeClr val="bg1">
                <a:lumMod val="10000"/>
              </a:schemeClr>
            </a:solidFill>
          </a:endParaRPr>
        </a:p>
      </dgm:t>
    </dgm:pt>
    <dgm:pt modelId="{9173B69C-B249-4C5C-9B23-FB8F8E888D2D}" type="parTrans" cxnId="{798CA573-0AC8-40D3-9B25-C84D6C7020FB}">
      <dgm:prSet/>
      <dgm:spPr/>
      <dgm:t>
        <a:bodyPr/>
        <a:lstStyle/>
        <a:p>
          <a:endParaRPr lang="ru-RU"/>
        </a:p>
      </dgm:t>
    </dgm:pt>
    <dgm:pt modelId="{157AEA8D-861F-419B-BD97-9009516BE095}" type="sibTrans" cxnId="{798CA573-0AC8-40D3-9B25-C84D6C7020FB}">
      <dgm:prSet/>
      <dgm:spPr/>
      <dgm:t>
        <a:bodyPr/>
        <a:lstStyle/>
        <a:p>
          <a:endParaRPr lang="ru-RU"/>
        </a:p>
      </dgm:t>
    </dgm:pt>
    <dgm:pt modelId="{2D53D841-DA97-4AA5-B85E-C6EFED39494E}" type="pres">
      <dgm:prSet presAssocID="{B8D707F9-C80F-43BE-9FCA-CBE7C356AC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0D2BD-E10E-4D6A-A804-7FCDFAC70E84}" type="pres">
      <dgm:prSet presAssocID="{CE18BF6B-83AF-4C9B-942F-41534E5CB427}" presName="circle1" presStyleLbl="node1" presStyleIdx="0" presStyleCnt="1"/>
      <dgm:spPr/>
    </dgm:pt>
    <dgm:pt modelId="{200C6DE1-5AD7-49BC-BEDA-B683E39358E7}" type="pres">
      <dgm:prSet presAssocID="{CE18BF6B-83AF-4C9B-942F-41534E5CB427}" presName="space" presStyleCnt="0"/>
      <dgm:spPr/>
    </dgm:pt>
    <dgm:pt modelId="{657E83DC-52BA-4873-9546-43237DB7E040}" type="pres">
      <dgm:prSet presAssocID="{CE18BF6B-83AF-4C9B-942F-41534E5CB427}" presName="rect1" presStyleLbl="alignAcc1" presStyleIdx="0" presStyleCnt="1"/>
      <dgm:spPr/>
      <dgm:t>
        <a:bodyPr/>
        <a:lstStyle/>
        <a:p>
          <a:endParaRPr lang="ru-RU"/>
        </a:p>
      </dgm:t>
    </dgm:pt>
    <dgm:pt modelId="{8E909372-C63B-47E3-8074-A7357C3491C3}" type="pres">
      <dgm:prSet presAssocID="{CE18BF6B-83AF-4C9B-942F-41534E5CB42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02E5A-48FD-4EA0-9C5D-5D05E5C47A05}" type="presOf" srcId="{B8D707F9-C80F-43BE-9FCA-CBE7C356AC21}" destId="{2D53D841-DA97-4AA5-B85E-C6EFED39494E}" srcOrd="0" destOrd="0" presId="urn:microsoft.com/office/officeart/2005/8/layout/target3"/>
    <dgm:cxn modelId="{798CA573-0AC8-40D3-9B25-C84D6C7020FB}" srcId="{B8D707F9-C80F-43BE-9FCA-CBE7C356AC21}" destId="{CE18BF6B-83AF-4C9B-942F-41534E5CB427}" srcOrd="0" destOrd="0" parTransId="{9173B69C-B249-4C5C-9B23-FB8F8E888D2D}" sibTransId="{157AEA8D-861F-419B-BD97-9009516BE095}"/>
    <dgm:cxn modelId="{986FC97A-008D-4CA0-A4A2-B76CC1957737}" type="presOf" srcId="{CE18BF6B-83AF-4C9B-942F-41534E5CB427}" destId="{657E83DC-52BA-4873-9546-43237DB7E040}" srcOrd="0" destOrd="0" presId="urn:microsoft.com/office/officeart/2005/8/layout/target3"/>
    <dgm:cxn modelId="{4E218E53-9E00-4FFB-922E-899F96B52D48}" type="presOf" srcId="{CE18BF6B-83AF-4C9B-942F-41534E5CB427}" destId="{8E909372-C63B-47E3-8074-A7357C3491C3}" srcOrd="1" destOrd="0" presId="urn:microsoft.com/office/officeart/2005/8/layout/target3"/>
    <dgm:cxn modelId="{38B020E1-5DCF-46B1-90B1-785ABCDA35EA}" type="presParOf" srcId="{2D53D841-DA97-4AA5-B85E-C6EFED39494E}" destId="{54F0D2BD-E10E-4D6A-A804-7FCDFAC70E84}" srcOrd="0" destOrd="0" presId="urn:microsoft.com/office/officeart/2005/8/layout/target3"/>
    <dgm:cxn modelId="{1712BCF3-9329-472F-AE8D-46AB85AC30A6}" type="presParOf" srcId="{2D53D841-DA97-4AA5-B85E-C6EFED39494E}" destId="{200C6DE1-5AD7-49BC-BEDA-B683E39358E7}" srcOrd="1" destOrd="0" presId="urn:microsoft.com/office/officeart/2005/8/layout/target3"/>
    <dgm:cxn modelId="{FF8E16EC-6FC8-4087-89BF-600CC6ED3515}" type="presParOf" srcId="{2D53D841-DA97-4AA5-B85E-C6EFED39494E}" destId="{657E83DC-52BA-4873-9546-43237DB7E040}" srcOrd="2" destOrd="0" presId="urn:microsoft.com/office/officeart/2005/8/layout/target3"/>
    <dgm:cxn modelId="{568B7055-648F-4728-8CEC-34E0BC815603}" type="presParOf" srcId="{2D53D841-DA97-4AA5-B85E-C6EFED39494E}" destId="{8E909372-C63B-47E3-8074-A7357C3491C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7404B5-6F84-4AEA-97C0-669F5C55F26E}" type="doc">
      <dgm:prSet loTypeId="urn:microsoft.com/office/officeart/2005/8/layout/targe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542E20A-D853-429E-9067-2EE50AC816AA}">
      <dgm:prSet/>
      <dgm:spPr/>
      <dgm:t>
        <a:bodyPr/>
        <a:lstStyle/>
        <a:p>
          <a:pPr rtl="0"/>
          <a:r>
            <a:rPr lang="ru-RU" b="0" i="0" baseline="0" dirty="0" smtClean="0"/>
            <a:t>В аптеке имеется растворы аммиака 5% и 25%. Как из них приготовить 1кг нашатырного спирта(10% раствор аммиака).</a:t>
          </a:r>
          <a:endParaRPr lang="ru-RU" dirty="0"/>
        </a:p>
      </dgm:t>
    </dgm:pt>
    <dgm:pt modelId="{10A9FE49-A649-40BF-9985-CB27AE75A0BC}" type="parTrans" cxnId="{1AEDBE58-F041-4BF1-9CD2-8B76BFA0ABDA}">
      <dgm:prSet/>
      <dgm:spPr/>
      <dgm:t>
        <a:bodyPr/>
        <a:lstStyle/>
        <a:p>
          <a:endParaRPr lang="ru-RU"/>
        </a:p>
      </dgm:t>
    </dgm:pt>
    <dgm:pt modelId="{84A9C480-BB94-4F70-888B-3E889EAF3388}" type="sibTrans" cxnId="{1AEDBE58-F041-4BF1-9CD2-8B76BFA0ABDA}">
      <dgm:prSet/>
      <dgm:spPr/>
      <dgm:t>
        <a:bodyPr/>
        <a:lstStyle/>
        <a:p>
          <a:endParaRPr lang="ru-RU"/>
        </a:p>
      </dgm:t>
    </dgm:pt>
    <dgm:pt modelId="{E914DF6F-3743-4C6A-993C-A7DC081C02CB}">
      <dgm:prSet/>
      <dgm:spPr/>
      <dgm:t>
        <a:bodyPr/>
        <a:lstStyle/>
        <a:p>
          <a:pPr rtl="0"/>
          <a:r>
            <a:rPr lang="ru-RU" b="0" i="0" baseline="0" dirty="0" smtClean="0"/>
            <a:t>Для засола огурцов используют 7% водный раствор поваренной соли (хлорида натрия </a:t>
          </a:r>
          <a:r>
            <a:rPr lang="en-US" b="0" i="0" baseline="0" dirty="0" err="1" smtClean="0"/>
            <a:t>NaCl</a:t>
          </a:r>
          <a:r>
            <a:rPr lang="ru-RU" b="0" i="0" baseline="0" dirty="0" smtClean="0"/>
            <a:t>). Именно такой раствор в достаточной мере подавляет жизнедеятельность микроорганизмов и плесневого грибка, и в то же время не препятствует процессам молочнокислого брожения. Рассчитайте массу соли и массу воды для приготовления 1 кг такого раствора.</a:t>
          </a:r>
          <a:endParaRPr lang="ru-RU" b="0" i="0" baseline="0" dirty="0"/>
        </a:p>
      </dgm:t>
    </dgm:pt>
    <dgm:pt modelId="{3C04DD74-470A-4790-B0E0-1C105B74AF9D}" type="parTrans" cxnId="{D7849ACE-4564-4FC2-90C1-3A2869D4B498}">
      <dgm:prSet/>
      <dgm:spPr/>
      <dgm:t>
        <a:bodyPr/>
        <a:lstStyle/>
        <a:p>
          <a:endParaRPr lang="ru-RU"/>
        </a:p>
      </dgm:t>
    </dgm:pt>
    <dgm:pt modelId="{C400CA41-3A77-48DD-BE6E-C24D3A3BDBA3}" type="sibTrans" cxnId="{D7849ACE-4564-4FC2-90C1-3A2869D4B498}">
      <dgm:prSet/>
      <dgm:spPr/>
      <dgm:t>
        <a:bodyPr/>
        <a:lstStyle/>
        <a:p>
          <a:endParaRPr lang="ru-RU"/>
        </a:p>
      </dgm:t>
    </dgm:pt>
    <dgm:pt modelId="{700483B1-119B-4FD0-B033-506557FD5007}" type="pres">
      <dgm:prSet presAssocID="{A77404B5-6F84-4AEA-97C0-669F5C55F2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E24DE-50D7-4615-AABC-885391913454}" type="pres">
      <dgm:prSet presAssocID="{B542E20A-D853-429E-9067-2EE50AC816AA}" presName="circle1" presStyleLbl="node1" presStyleIdx="0" presStyleCnt="2"/>
      <dgm:spPr/>
    </dgm:pt>
    <dgm:pt modelId="{350C260E-545F-428C-9167-C72BDF29F789}" type="pres">
      <dgm:prSet presAssocID="{B542E20A-D853-429E-9067-2EE50AC816AA}" presName="space" presStyleCnt="0"/>
      <dgm:spPr/>
    </dgm:pt>
    <dgm:pt modelId="{B8F98CA7-CD2C-48E9-852F-CC3915772575}" type="pres">
      <dgm:prSet presAssocID="{B542E20A-D853-429E-9067-2EE50AC816AA}" presName="rect1" presStyleLbl="alignAcc1" presStyleIdx="0" presStyleCnt="2" custLinFactNeighborX="-250" custLinFactNeighborY="-10974"/>
      <dgm:spPr/>
      <dgm:t>
        <a:bodyPr/>
        <a:lstStyle/>
        <a:p>
          <a:endParaRPr lang="ru-RU"/>
        </a:p>
      </dgm:t>
    </dgm:pt>
    <dgm:pt modelId="{C0A89775-39DC-4DA4-B36A-856A1ADAB442}" type="pres">
      <dgm:prSet presAssocID="{E914DF6F-3743-4C6A-993C-A7DC081C02CB}" presName="vertSpace2" presStyleLbl="node1" presStyleIdx="0" presStyleCnt="2"/>
      <dgm:spPr/>
    </dgm:pt>
    <dgm:pt modelId="{E739A7BF-A7AF-4F38-84D0-28EFEB98E66D}" type="pres">
      <dgm:prSet presAssocID="{E914DF6F-3743-4C6A-993C-A7DC081C02CB}" presName="circle2" presStyleLbl="node1" presStyleIdx="1" presStyleCnt="2" custLinFactNeighborX="139" custLinFactNeighborY="-17055"/>
      <dgm:spPr/>
    </dgm:pt>
    <dgm:pt modelId="{3B068705-5FFE-49F1-B72E-0914FC358BDC}" type="pres">
      <dgm:prSet presAssocID="{E914DF6F-3743-4C6A-993C-A7DC081C02CB}" presName="rect2" presStyleLbl="alignAcc1" presStyleIdx="1" presStyleCnt="2" custScaleY="108955" custLinFactNeighborX="-250" custLinFactNeighborY="-13977"/>
      <dgm:spPr/>
      <dgm:t>
        <a:bodyPr/>
        <a:lstStyle/>
        <a:p>
          <a:endParaRPr lang="ru-RU"/>
        </a:p>
      </dgm:t>
    </dgm:pt>
    <dgm:pt modelId="{65837BBF-4FC9-46E8-AD13-20F2165416FB}" type="pres">
      <dgm:prSet presAssocID="{B542E20A-D853-429E-9067-2EE50AC816A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8D4DA-82D0-4FFE-8FFD-0FF75BB6CA42}" type="pres">
      <dgm:prSet presAssocID="{E914DF6F-3743-4C6A-993C-A7DC081C02C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49ACE-4564-4FC2-90C1-3A2869D4B498}" srcId="{A77404B5-6F84-4AEA-97C0-669F5C55F26E}" destId="{E914DF6F-3743-4C6A-993C-A7DC081C02CB}" srcOrd="1" destOrd="0" parTransId="{3C04DD74-470A-4790-B0E0-1C105B74AF9D}" sibTransId="{C400CA41-3A77-48DD-BE6E-C24D3A3BDBA3}"/>
    <dgm:cxn modelId="{A97B25BF-48F8-4713-98FA-89BAFA6F1163}" type="presOf" srcId="{E914DF6F-3743-4C6A-993C-A7DC081C02CB}" destId="{3B068705-5FFE-49F1-B72E-0914FC358BDC}" srcOrd="0" destOrd="0" presId="urn:microsoft.com/office/officeart/2005/8/layout/target3"/>
    <dgm:cxn modelId="{2C269C13-091A-472F-8F43-D84B7A648B33}" type="presOf" srcId="{B542E20A-D853-429E-9067-2EE50AC816AA}" destId="{B8F98CA7-CD2C-48E9-852F-CC3915772575}" srcOrd="0" destOrd="0" presId="urn:microsoft.com/office/officeart/2005/8/layout/target3"/>
    <dgm:cxn modelId="{C7794D41-3318-465E-B93B-0C644D285C72}" type="presOf" srcId="{A77404B5-6F84-4AEA-97C0-669F5C55F26E}" destId="{700483B1-119B-4FD0-B033-506557FD5007}" srcOrd="0" destOrd="0" presId="urn:microsoft.com/office/officeart/2005/8/layout/target3"/>
    <dgm:cxn modelId="{8C3C209E-94EC-4BBA-AE44-80E94F1A63F0}" type="presOf" srcId="{E914DF6F-3743-4C6A-993C-A7DC081C02CB}" destId="{0068D4DA-82D0-4FFE-8FFD-0FF75BB6CA42}" srcOrd="1" destOrd="0" presId="urn:microsoft.com/office/officeart/2005/8/layout/target3"/>
    <dgm:cxn modelId="{1AEDBE58-F041-4BF1-9CD2-8B76BFA0ABDA}" srcId="{A77404B5-6F84-4AEA-97C0-669F5C55F26E}" destId="{B542E20A-D853-429E-9067-2EE50AC816AA}" srcOrd="0" destOrd="0" parTransId="{10A9FE49-A649-40BF-9985-CB27AE75A0BC}" sibTransId="{84A9C480-BB94-4F70-888B-3E889EAF3388}"/>
    <dgm:cxn modelId="{D67D2236-0610-4943-9536-B74DE7E98C32}" type="presOf" srcId="{B542E20A-D853-429E-9067-2EE50AC816AA}" destId="{65837BBF-4FC9-46E8-AD13-20F2165416FB}" srcOrd="1" destOrd="0" presId="urn:microsoft.com/office/officeart/2005/8/layout/target3"/>
    <dgm:cxn modelId="{8EE80D6C-0C64-4AEB-A9C6-7B88281F542A}" type="presParOf" srcId="{700483B1-119B-4FD0-B033-506557FD5007}" destId="{453E24DE-50D7-4615-AABC-885391913454}" srcOrd="0" destOrd="0" presId="urn:microsoft.com/office/officeart/2005/8/layout/target3"/>
    <dgm:cxn modelId="{01883617-51FE-4BB3-B001-EF0BE944254A}" type="presParOf" srcId="{700483B1-119B-4FD0-B033-506557FD5007}" destId="{350C260E-545F-428C-9167-C72BDF29F789}" srcOrd="1" destOrd="0" presId="urn:microsoft.com/office/officeart/2005/8/layout/target3"/>
    <dgm:cxn modelId="{B5B3288E-E557-4DCA-B389-B6CEEEA48C97}" type="presParOf" srcId="{700483B1-119B-4FD0-B033-506557FD5007}" destId="{B8F98CA7-CD2C-48E9-852F-CC3915772575}" srcOrd="2" destOrd="0" presId="urn:microsoft.com/office/officeart/2005/8/layout/target3"/>
    <dgm:cxn modelId="{2E29A57C-D830-4DA9-B4E9-76455EA194D9}" type="presParOf" srcId="{700483B1-119B-4FD0-B033-506557FD5007}" destId="{C0A89775-39DC-4DA4-B36A-856A1ADAB442}" srcOrd="3" destOrd="0" presId="urn:microsoft.com/office/officeart/2005/8/layout/target3"/>
    <dgm:cxn modelId="{9874406E-1BDB-429C-BA7A-F766C9C026CC}" type="presParOf" srcId="{700483B1-119B-4FD0-B033-506557FD5007}" destId="{E739A7BF-A7AF-4F38-84D0-28EFEB98E66D}" srcOrd="4" destOrd="0" presId="urn:microsoft.com/office/officeart/2005/8/layout/target3"/>
    <dgm:cxn modelId="{D26598BC-C19F-4020-9271-42AEF5EFD8CE}" type="presParOf" srcId="{700483B1-119B-4FD0-B033-506557FD5007}" destId="{3B068705-5FFE-49F1-B72E-0914FC358BDC}" srcOrd="5" destOrd="0" presId="urn:microsoft.com/office/officeart/2005/8/layout/target3"/>
    <dgm:cxn modelId="{01527CAE-F025-4AFE-9F2C-50576524F503}" type="presParOf" srcId="{700483B1-119B-4FD0-B033-506557FD5007}" destId="{65837BBF-4FC9-46E8-AD13-20F2165416FB}" srcOrd="6" destOrd="0" presId="urn:microsoft.com/office/officeart/2005/8/layout/target3"/>
    <dgm:cxn modelId="{FE8464B3-5E29-4DB5-8B40-D028D7216AA4}" type="presParOf" srcId="{700483B1-119B-4FD0-B033-506557FD5007}" destId="{0068D4DA-82D0-4FFE-8FFD-0FF75BB6CA4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29127-1DA5-4831-9989-0E7A930FA0E3}">
      <dsp:nvSpPr>
        <dsp:cNvPr id="0" name=""/>
        <dsp:cNvSpPr/>
      </dsp:nvSpPr>
      <dsp:spPr>
        <a:xfrm>
          <a:off x="0" y="191446"/>
          <a:ext cx="7015186" cy="1426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191446"/>
        <a:ext cx="7015186" cy="142660"/>
      </dsp:txXfrm>
    </dsp:sp>
    <dsp:sp modelId="{926E0198-966B-4D90-89B3-F79ACB9BCB5C}">
      <dsp:nvSpPr>
        <dsp:cNvPr id="0" name=""/>
        <dsp:cNvSpPr/>
      </dsp:nvSpPr>
      <dsp:spPr>
        <a:xfrm>
          <a:off x="0" y="85042"/>
          <a:ext cx="7015186" cy="170090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Автор:</a:t>
          </a:r>
          <a:r>
            <a:rPr lang="ru-RU" sz="2000" b="1" kern="1200" dirty="0" smtClean="0"/>
            <a:t> </a:t>
          </a:r>
          <a:r>
            <a:rPr lang="ru-RU" sz="2000" kern="1200" dirty="0" smtClean="0"/>
            <a:t>Марчик  Светлана Артуровна,</a:t>
          </a:r>
          <a:endParaRPr lang="ru-RU" sz="2000" kern="1200" dirty="0"/>
        </a:p>
        <a:p>
          <a:pPr marL="457200" lvl="2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учитель первой предметной  категории,</a:t>
          </a:r>
          <a:endParaRPr lang="ru-RU" sz="2000" kern="1200" dirty="0"/>
        </a:p>
        <a:p>
          <a:pPr marL="457200" lvl="2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МОУ Лицей №7  г. Саяногорска.</a:t>
          </a:r>
          <a:endParaRPr lang="ru-RU" sz="2000" kern="1200" dirty="0"/>
        </a:p>
      </dsp:txBody>
      <dsp:txXfrm>
        <a:off x="0" y="85042"/>
        <a:ext cx="7015186" cy="17009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47CC1-3022-4475-8E08-1CE2977ECCF4}">
      <dsp:nvSpPr>
        <dsp:cNvPr id="0" name=""/>
        <dsp:cNvSpPr/>
      </dsp:nvSpPr>
      <dsp:spPr>
        <a:xfrm>
          <a:off x="313127" y="851"/>
          <a:ext cx="1770741" cy="17707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00"/>
              </a:solidFill>
            </a:rPr>
            <a:t>знания и умения из первой предметной области</a:t>
          </a:r>
          <a:endParaRPr lang="ru-RU" sz="1700" kern="1200" dirty="0">
            <a:solidFill>
              <a:srgbClr val="336600"/>
            </a:solidFill>
          </a:endParaRPr>
        </a:p>
      </dsp:txBody>
      <dsp:txXfrm>
        <a:off x="313127" y="851"/>
        <a:ext cx="1770741" cy="1770741"/>
      </dsp:txXfrm>
    </dsp:sp>
    <dsp:sp modelId="{AB546C9F-808C-4C2F-B2F7-CEAB2327645B}">
      <dsp:nvSpPr>
        <dsp:cNvPr id="0" name=""/>
        <dsp:cNvSpPr/>
      </dsp:nvSpPr>
      <dsp:spPr>
        <a:xfrm>
          <a:off x="684982" y="1915376"/>
          <a:ext cx="1027030" cy="102703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84982" y="1915376"/>
        <a:ext cx="1027030" cy="1027030"/>
      </dsp:txXfrm>
    </dsp:sp>
    <dsp:sp modelId="{157B06D6-55A0-4FA6-81B7-A7365A250308}">
      <dsp:nvSpPr>
        <dsp:cNvPr id="0" name=""/>
        <dsp:cNvSpPr/>
      </dsp:nvSpPr>
      <dsp:spPr>
        <a:xfrm>
          <a:off x="313127" y="3086191"/>
          <a:ext cx="1770741" cy="17707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00"/>
              </a:solidFill>
            </a:rPr>
            <a:t>знания и умения из второй предметной области</a:t>
          </a:r>
          <a:endParaRPr lang="ru-RU" sz="1700" kern="1200" dirty="0">
            <a:solidFill>
              <a:srgbClr val="336600"/>
            </a:solidFill>
          </a:endParaRPr>
        </a:p>
      </dsp:txBody>
      <dsp:txXfrm>
        <a:off x="313127" y="3086191"/>
        <a:ext cx="1770741" cy="1770741"/>
      </dsp:txXfrm>
    </dsp:sp>
    <dsp:sp modelId="{E0F46EF3-CD82-4EFA-B3C1-0B74350643AE}">
      <dsp:nvSpPr>
        <dsp:cNvPr id="0" name=""/>
        <dsp:cNvSpPr/>
      </dsp:nvSpPr>
      <dsp:spPr>
        <a:xfrm>
          <a:off x="2349480" y="2099534"/>
          <a:ext cx="563095" cy="65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349480" y="2099534"/>
        <a:ext cx="563095" cy="658715"/>
      </dsp:txXfrm>
    </dsp:sp>
    <dsp:sp modelId="{D3AC7650-A112-4CA3-BAA2-5950E76A5B6A}">
      <dsp:nvSpPr>
        <dsp:cNvPr id="0" name=""/>
        <dsp:cNvSpPr/>
      </dsp:nvSpPr>
      <dsp:spPr>
        <a:xfrm>
          <a:off x="3146313" y="658150"/>
          <a:ext cx="3541483" cy="35414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336600"/>
              </a:solidFill>
            </a:rPr>
            <a:t>интеграция этих знаний и умений в процессе обучения</a:t>
          </a:r>
          <a:endParaRPr lang="ru-RU" sz="3400" kern="1200" dirty="0">
            <a:solidFill>
              <a:srgbClr val="336600"/>
            </a:solidFill>
          </a:endParaRPr>
        </a:p>
      </dsp:txBody>
      <dsp:txXfrm>
        <a:off x="3146313" y="658150"/>
        <a:ext cx="3541483" cy="35414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4B3CC6-50A8-49D0-85C8-00207D318E10}">
      <dsp:nvSpPr>
        <dsp:cNvPr id="0" name=""/>
        <dsp:cNvSpPr/>
      </dsp:nvSpPr>
      <dsp:spPr>
        <a:xfrm>
          <a:off x="-274288" y="442897"/>
          <a:ext cx="4372005" cy="43720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A8886-0827-41F0-A26E-016CEB83842B}">
      <dsp:nvSpPr>
        <dsp:cNvPr id="0" name=""/>
        <dsp:cNvSpPr/>
      </dsp:nvSpPr>
      <dsp:spPr>
        <a:xfrm>
          <a:off x="1363136" y="442897"/>
          <a:ext cx="6197828" cy="4372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Интегрированные уроки строятся на деятельной основе с применением проблемно-исследовательской технологии, что обеспечивает развитие познавательной деятельности учащихся с помощью проблемных заданий.</a:t>
          </a:r>
          <a:endParaRPr lang="ru-RU" sz="2300" kern="1200" dirty="0"/>
        </a:p>
      </dsp:txBody>
      <dsp:txXfrm>
        <a:off x="1363136" y="442897"/>
        <a:ext cx="6197828" cy="2076702"/>
      </dsp:txXfrm>
    </dsp:sp>
    <dsp:sp modelId="{799B4199-8429-4A82-A7FE-5266E4EF6A29}">
      <dsp:nvSpPr>
        <dsp:cNvPr id="0" name=""/>
        <dsp:cNvSpPr/>
      </dsp:nvSpPr>
      <dsp:spPr>
        <a:xfrm>
          <a:off x="714370" y="2900363"/>
          <a:ext cx="2076702" cy="20767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A4D3B-00B2-4C8E-9BBD-C33F6C259B70}">
      <dsp:nvSpPr>
        <dsp:cNvPr id="0" name=""/>
        <dsp:cNvSpPr/>
      </dsp:nvSpPr>
      <dsp:spPr>
        <a:xfrm>
          <a:off x="1454744" y="2757496"/>
          <a:ext cx="6014611" cy="2340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Этим достигается </a:t>
          </a:r>
          <a:r>
            <a:rPr lang="ru-RU" sz="2300" u="sng" kern="1200" dirty="0" smtClean="0"/>
            <a:t>мотивационная цель</a:t>
          </a:r>
          <a:r>
            <a:rPr lang="ru-RU" sz="2300" kern="1200" dirty="0" smtClean="0"/>
            <a:t> — побуждение интереса к изучению предмета и показывается его нужность в реальной жизни. </a:t>
          </a:r>
          <a:endParaRPr lang="ru-RU" sz="2300" kern="1200" dirty="0"/>
        </a:p>
      </dsp:txBody>
      <dsp:txXfrm>
        <a:off x="1454744" y="2757496"/>
        <a:ext cx="6014611" cy="23409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A56984-C32C-4A9B-A7EE-94CA6E8DFA1D}">
      <dsp:nvSpPr>
        <dsp:cNvPr id="0" name=""/>
        <dsp:cNvSpPr/>
      </dsp:nvSpPr>
      <dsp:spPr>
        <a:xfrm rot="10800000">
          <a:off x="1658227" y="1897"/>
          <a:ext cx="5938262" cy="64999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631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Умение выполнять процентные вычисления и расчеты необходимо каждому человеку, так как с процентами мы сталкиваемся в повседневной жизни.  </a:t>
          </a:r>
          <a:endParaRPr lang="ru-RU" sz="1500" b="1" kern="1200" dirty="0"/>
        </a:p>
      </dsp:txBody>
      <dsp:txXfrm rot="10800000">
        <a:off x="1658227" y="1897"/>
        <a:ext cx="5938262" cy="649998"/>
      </dsp:txXfrm>
    </dsp:sp>
    <dsp:sp modelId="{2E00AE49-E31F-48EA-8C48-3867E82146BF}">
      <dsp:nvSpPr>
        <dsp:cNvPr id="0" name=""/>
        <dsp:cNvSpPr/>
      </dsp:nvSpPr>
      <dsp:spPr>
        <a:xfrm>
          <a:off x="1333228" y="1897"/>
          <a:ext cx="649998" cy="649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FDE70-6832-4C5C-B4DF-50203688225A}">
      <dsp:nvSpPr>
        <dsp:cNvPr id="0" name=""/>
        <dsp:cNvSpPr/>
      </dsp:nvSpPr>
      <dsp:spPr>
        <a:xfrm rot="10800000">
          <a:off x="1658227" y="845926"/>
          <a:ext cx="5938262" cy="64999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631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Задачи на проценты включены в варианты ГИА за 9 класс и ЕГЭ за 11 класс. </a:t>
          </a:r>
          <a:endParaRPr lang="ru-RU" sz="1500" b="1" kern="1200" dirty="0"/>
        </a:p>
      </dsp:txBody>
      <dsp:txXfrm rot="10800000">
        <a:off x="1658227" y="845926"/>
        <a:ext cx="5938262" cy="649998"/>
      </dsp:txXfrm>
    </dsp:sp>
    <dsp:sp modelId="{61B551FC-91BD-4976-8100-BB3260ABAC52}">
      <dsp:nvSpPr>
        <dsp:cNvPr id="0" name=""/>
        <dsp:cNvSpPr/>
      </dsp:nvSpPr>
      <dsp:spPr>
        <a:xfrm>
          <a:off x="1333228" y="845926"/>
          <a:ext cx="649998" cy="6499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D8E73-102F-4FB9-A724-B45F89AB6D70}">
      <dsp:nvSpPr>
        <dsp:cNvPr id="0" name=""/>
        <dsp:cNvSpPr/>
      </dsp:nvSpPr>
      <dsp:spPr>
        <a:xfrm rot="10800000">
          <a:off x="1658227" y="1689954"/>
          <a:ext cx="5938262" cy="64999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631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Решение задач по математике с химическим содержанием вызывает затруднения у ребят. </a:t>
          </a:r>
          <a:endParaRPr lang="ru-RU" sz="1500" b="1" kern="1200" dirty="0"/>
        </a:p>
      </dsp:txBody>
      <dsp:txXfrm rot="10800000">
        <a:off x="1658227" y="1689954"/>
        <a:ext cx="5938262" cy="649998"/>
      </dsp:txXfrm>
    </dsp:sp>
    <dsp:sp modelId="{5F0DDA53-E766-4CCC-A0C3-6909426BC017}">
      <dsp:nvSpPr>
        <dsp:cNvPr id="0" name=""/>
        <dsp:cNvSpPr/>
      </dsp:nvSpPr>
      <dsp:spPr>
        <a:xfrm>
          <a:off x="1333228" y="1689954"/>
          <a:ext cx="649998" cy="6499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CD89F-C291-4A0F-BE53-D8AF63E45C19}">
      <dsp:nvSpPr>
        <dsp:cNvPr id="0" name=""/>
        <dsp:cNvSpPr/>
      </dsp:nvSpPr>
      <dsp:spPr>
        <a:xfrm rot="10800000">
          <a:off x="1658227" y="2533982"/>
          <a:ext cx="5938262" cy="64999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631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Наряду с самим решением задачи , важен  также и выбор методов их решения.</a:t>
          </a:r>
          <a:endParaRPr lang="ru-RU" sz="1500" b="1" kern="1200" dirty="0"/>
        </a:p>
      </dsp:txBody>
      <dsp:txXfrm rot="10800000">
        <a:off x="1658227" y="2533982"/>
        <a:ext cx="5938262" cy="649998"/>
      </dsp:txXfrm>
    </dsp:sp>
    <dsp:sp modelId="{91D8D1C0-CCB3-47A6-ABEF-E3BC70BF864B}">
      <dsp:nvSpPr>
        <dsp:cNvPr id="0" name=""/>
        <dsp:cNvSpPr/>
      </dsp:nvSpPr>
      <dsp:spPr>
        <a:xfrm>
          <a:off x="1333228" y="2533982"/>
          <a:ext cx="649998" cy="6499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22385-D77B-4051-8870-11464E698759}">
      <dsp:nvSpPr>
        <dsp:cNvPr id="0" name=""/>
        <dsp:cNvSpPr/>
      </dsp:nvSpPr>
      <dsp:spPr>
        <a:xfrm rot="10800000">
          <a:off x="1666745" y="3378011"/>
          <a:ext cx="5938262" cy="7634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631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Ознакомившись на уроке  с различными способами решения одной и той же задачи,  ребята будут подходить к решению подобных задач более осознанно, более осмысленно.</a:t>
          </a:r>
          <a:endParaRPr lang="ru-RU" sz="1500" b="1" kern="1200" dirty="0"/>
        </a:p>
      </dsp:txBody>
      <dsp:txXfrm rot="10800000">
        <a:off x="1666745" y="3378011"/>
        <a:ext cx="5938262" cy="763495"/>
      </dsp:txXfrm>
    </dsp:sp>
    <dsp:sp modelId="{ABD68B1A-9FFC-4E14-A4CE-3584F28CD19F}">
      <dsp:nvSpPr>
        <dsp:cNvPr id="0" name=""/>
        <dsp:cNvSpPr/>
      </dsp:nvSpPr>
      <dsp:spPr>
        <a:xfrm>
          <a:off x="1324709" y="3417722"/>
          <a:ext cx="684071" cy="6840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7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44096E-18EB-4243-9C29-FB6C6F07A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2 слайд – по щелчку.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A7831-78F2-4BE5-86A0-FCE8B1D331C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слайда - автоматически.</a:t>
            </a:r>
          </a:p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9A6FD-570F-4888-9AC9-9DAFA7882F3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Гиперссылки (2,3,4,5,6,7). Смена на 17 слайд – по щелчку ПКМ.</a:t>
            </a:r>
          </a:p>
          <a:p>
            <a:r>
              <a:rPr lang="ru-RU" smtClean="0"/>
              <a:t>Сначала нажимаем </a:t>
            </a:r>
            <a:r>
              <a:rPr lang="ru-RU" b="1" smtClean="0"/>
              <a:t>3</a:t>
            </a:r>
            <a:r>
              <a:rPr lang="ru-RU" smtClean="0"/>
              <a:t>, и переходим на слайд 20 «Задача»</a:t>
            </a:r>
          </a:p>
          <a:p>
            <a:r>
              <a:rPr lang="ru-RU" smtClean="0"/>
              <a:t>После возврата нажимаем </a:t>
            </a:r>
            <a:r>
              <a:rPr lang="ru-RU" b="1" smtClean="0"/>
              <a:t>4</a:t>
            </a:r>
            <a:r>
              <a:rPr lang="ru-RU" smtClean="0"/>
              <a:t>, и переходим на слайд 25. </a:t>
            </a:r>
          </a:p>
          <a:p>
            <a:r>
              <a:rPr lang="ru-RU" smtClean="0"/>
              <a:t>После возврата нажимаем </a:t>
            </a:r>
            <a:r>
              <a:rPr lang="ru-RU" b="1" smtClean="0"/>
              <a:t>6</a:t>
            </a:r>
            <a:r>
              <a:rPr lang="ru-RU" smtClean="0"/>
              <a:t>, и переходим на слайд 27.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A6904-20FB-4124-8238-F4D64E88ACFB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18 слайд – по щелчку ПКМ.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7CA52-23B0-49E2-B333-8581CAD6049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19 слайд – по щелчку ПКМ.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2547-C4E3-4EBB-A032-5D3A03CCBDD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20 слайд – по щелчку ПКМ. </a:t>
            </a:r>
          </a:p>
          <a:p>
            <a:r>
              <a:rPr lang="ru-RU" smtClean="0"/>
              <a:t>Гиперссылка: возврат на слайд 16 «Структура урока»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1EE5-C0BA-4C0F-8729-3BD73B515F60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ru-RU" smtClean="0"/>
              <a:t>Смена на 21 слайд – по щелчку ПКМ. </a:t>
            </a:r>
          </a:p>
          <a:p>
            <a:pPr marL="228600" indent="-228600"/>
            <a:r>
              <a:rPr lang="ru-RU" smtClean="0"/>
              <a:t>Гиперссылки: возврат на слайд 16 «Структура урока».</a:t>
            </a:r>
          </a:p>
          <a:p>
            <a:pPr marL="228600" indent="-228600"/>
            <a:r>
              <a:rPr lang="ru-RU" smtClean="0"/>
              <a:t>1.Старинный метод. 2.Алгебраический метод. 3.Нестандартный метод. 4.Конверт Пирсона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E9D17-169A-4510-947D-B75ABBC03952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Все элементы по щелчку. Смена на 22 слайд – по щелчку ПКМ. </a:t>
            </a:r>
          </a:p>
          <a:p>
            <a:r>
              <a:rPr lang="ru-RU" smtClean="0"/>
              <a:t>Гиперссылки: 16 – возврат на слайд «Структура урока»; 20 - возврат на слайд «Задача»; 23 - возврат на слайд «Нестандартный метод»;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C4E7F-DA20-4E3D-8761-91F71D5FC31C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Все элементы по щелчку. Смена на 23 слайд – по щелчку ПКМ. </a:t>
            </a:r>
          </a:p>
          <a:p>
            <a:r>
              <a:rPr lang="ru-RU" smtClean="0"/>
              <a:t>Гиперссылки: 16 – возврат на слайд «Структура урока»; 20 - возврат на слайд «Задача».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5A9C4-7FD0-48A0-9E69-CAD4BFB4FD7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24 слайд – по щелчку ПКМ. </a:t>
            </a:r>
          </a:p>
          <a:p>
            <a:r>
              <a:rPr lang="ru-RU" smtClean="0"/>
              <a:t>Гиперссылки: 16 – возврат на слайд «Структура урока»; 20 - возврат на слайд «Задача».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6BB56-E934-4982-BE80-ABACCE941196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ru-RU" smtClean="0"/>
              <a:t>Элементы – по щелчку. Смена на 25 слайд – по щелчку ПКМ. </a:t>
            </a:r>
          </a:p>
          <a:p>
            <a:pPr marL="228600" indent="-228600"/>
            <a:r>
              <a:rPr lang="ru-RU" smtClean="0"/>
              <a:t>Гиперссылки: 16 – возврат на слайд «Структура урока»; 20 - возврат на слайд «Задача».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CCB58-22C7-4CBF-B2AB-1CD408DD6501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3 слайд – автоматически через 3 сек.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CF1D7-710B-4D17-A87D-07E6F27235E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26 слайд – по щелчку ПКМ. </a:t>
            </a:r>
          </a:p>
          <a:p>
            <a:r>
              <a:rPr lang="ru-RU" smtClean="0"/>
              <a:t>Гиперссылки: 16 – возврат на слайд «Структура урока».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ED42E-0A7B-454D-8BCD-F972B7A238F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27 слайд – по щелчку ПКМ. </a:t>
            </a:r>
          </a:p>
          <a:p>
            <a:r>
              <a:rPr lang="ru-RU" smtClean="0"/>
              <a:t>Гиперссылки: 16 – возврат на слайд «Структура урока».</a:t>
            </a:r>
          </a:p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DDADD-840C-44EF-923B-D3260BEE5753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28 слайд – по щелчку ПКМ. </a:t>
            </a:r>
          </a:p>
          <a:p>
            <a:r>
              <a:rPr lang="ru-RU" smtClean="0"/>
              <a:t>Гиперссылки: 16 – возврат на слайд «Структура урока».</a:t>
            </a:r>
          </a:p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740F5-293F-43F0-A954-B924821B4225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29 слайд – по щелчку ПКМ. </a:t>
            </a:r>
          </a:p>
          <a:p>
            <a:r>
              <a:rPr lang="ru-RU" smtClean="0"/>
              <a:t>Гиперссылки: 16 – возврат на слайд «Структура урока».</a:t>
            </a:r>
          </a:p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E17F3-4513-4EEB-A011-FE51C1DA919F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Гиперссылки:</a:t>
            </a:r>
          </a:p>
          <a:p>
            <a:r>
              <a:rPr lang="ru-RU" smtClean="0"/>
              <a:t>На 1 слайд; завершение показа.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6001A-C6AF-48C4-B56F-CA564A493A2B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4 слайд - по щелчку(после слов: </a:t>
            </a:r>
            <a:r>
              <a:rPr lang="ru-RU" i="1" smtClean="0"/>
              <a:t>«Мы поставили перед собой задачу отыскать точки соприкосновения предметов математики и химии»</a:t>
            </a:r>
            <a:r>
              <a:rPr lang="ru-RU" smtClean="0"/>
              <a:t>)</a:t>
            </a:r>
            <a:endParaRPr lang="ru-RU" i="1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B1DF7-EB78-4790-BC3E-74AB1DCA529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5 слайд - по щелчку(после слов: </a:t>
            </a:r>
            <a:r>
              <a:rPr lang="ru-RU" i="1" smtClean="0"/>
              <a:t>«Мы увидели способ решения этой проблемы, в использовании инновационной технологии интегрированного урока»</a:t>
            </a:r>
            <a:r>
              <a:rPr lang="ru-RU" smtClean="0"/>
              <a:t>)</a:t>
            </a:r>
            <a:endParaRPr lang="ru-RU" i="1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C0081-53F2-46CC-B87A-37316B95666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6 слайд – автоматически через 15 сек.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A3496-FB37-42E5-B86E-70F582E70D3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102A7-2A8F-4A76-9109-6F96B102133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на 13 слайд - по щелчку(после слов: </a:t>
            </a:r>
            <a:r>
              <a:rPr lang="ru-RU" i="1" smtClean="0"/>
              <a:t>«мы предлагаем рассмотреть задачи с химическим содержанием: задачи на процентную концентрацию, смеси и сплавы»</a:t>
            </a:r>
            <a:r>
              <a:rPr lang="ru-RU" smtClean="0"/>
              <a:t>)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8FCDF-9152-435D-A290-389300B613E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слайда - автоматически.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8C315-DBE9-4945-BE26-D2C5AEEEE8E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Смена слайда - автоматически.</a:t>
            </a:r>
          </a:p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D8F53-6E6B-435D-9022-A46A0C96C58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768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68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1A86-6441-4FE8-9810-84F183865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BAFAF-A379-47E0-A730-2CC4A1F49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0C0B-C122-41B3-8D0A-717C7FB22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9ED7-8C28-4218-A442-94CB87F9D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48C89-9BD6-4274-B000-CEBB68ACC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E028-1E7E-494E-AFB3-C9F6D58B8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A2CA-A1B7-4C61-BB92-15F1CBE16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5EB1A-B9DC-4E77-BD6B-54D8F4DC3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8FC6-BFC5-472C-88A9-512CF4BCD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C903-AD86-4B24-9871-9369331AA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23C10-AB9B-4028-BC4F-ADD08A378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10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758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758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58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58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58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FE122FE-810B-4C9B-B29F-7C081810A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>
    <p:zoom dir="in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Forto\Paul%20Mauriat%20-%20Toccata.mp3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9.png"/><Relationship Id="rId4" Type="http://schemas.openxmlformats.org/officeDocument/2006/relationships/diagramData" Target="../diagrams/data5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slide" Target="slide23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8.xml"/><Relationship Id="rId12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slide" Target="slide22.xml"/><Relationship Id="rId5" Type="http://schemas.openxmlformats.org/officeDocument/2006/relationships/diagramLayout" Target="../diagrams/layout8.xml"/><Relationship Id="rId10" Type="http://schemas.openxmlformats.org/officeDocument/2006/relationships/slide" Target="slide24.xml"/><Relationship Id="rId4" Type="http://schemas.openxmlformats.org/officeDocument/2006/relationships/diagramData" Target="../diagrams/data8.xml"/><Relationship Id="rId9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jpeg"/><Relationship Id="rId10" Type="http://schemas.openxmlformats.org/officeDocument/2006/relationships/slide" Target="slide20.xml"/><Relationship Id="rId4" Type="http://schemas.openxmlformats.org/officeDocument/2006/relationships/notesSlide" Target="../notesSlides/notesSlide17.xml"/><Relationship Id="rId9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jpeg"/><Relationship Id="rId2" Type="http://schemas.openxmlformats.org/officeDocument/2006/relationships/tags" Target="../tags/tag3.xml"/><Relationship Id="rId16" Type="http://schemas.openxmlformats.org/officeDocument/2006/relationships/slide" Target="slide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slide" Target="slide20.xml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857250"/>
            <a:ext cx="6629400" cy="2495550"/>
          </a:xfrm>
        </p:spPr>
        <p:txBody>
          <a:bodyPr anchor="t"/>
          <a:lstStyle/>
          <a:p>
            <a:pPr algn="just" eaLnBrk="1" hangingPunct="1"/>
            <a:r>
              <a:rPr lang="ru-RU" sz="2800" b="1" u="sng" smtClean="0">
                <a:solidFill>
                  <a:srgbClr val="067C14"/>
                </a:solidFill>
              </a:rPr>
              <a:t>Тема:</a:t>
            </a:r>
            <a:r>
              <a:rPr lang="ru-RU" sz="2800" b="1" smtClean="0">
                <a:solidFill>
                  <a:srgbClr val="067C14"/>
                </a:solidFill>
              </a:rPr>
              <a:t> «Использование технологий, методов и приёмов интегрированных уроков, как средства создания условий для познавательной активности на уроках математики»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214414" y="3786190"/>
          <a:ext cx="701518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aul Mauriat - Tocc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4786313"/>
            <a:ext cx="7772400" cy="1362075"/>
          </a:xfrm>
        </p:spPr>
        <p:txBody>
          <a:bodyPr/>
          <a:lstStyle/>
          <a:p>
            <a:pPr algn="r">
              <a:defRPr/>
            </a:pPr>
            <a:r>
              <a:rPr lang="ru-RU" sz="1800" i="1" dirty="0" smtClean="0">
                <a:solidFill>
                  <a:schemeClr val="bg1">
                    <a:lumMod val="10000"/>
                  </a:schemeClr>
                </a:solidFill>
              </a:rPr>
              <a:t>Антуан  Де Сент-Экзюпери</a:t>
            </a:r>
            <a:endParaRPr lang="ru-RU" sz="18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857250" y="4071938"/>
            <a:ext cx="7772400" cy="2000250"/>
          </a:xfrm>
        </p:spPr>
        <p:txBody>
          <a:bodyPr/>
          <a:lstStyle/>
          <a:p>
            <a:pPr algn="just">
              <a:defRPr/>
            </a:pPr>
            <a:r>
              <a:rPr lang="ru-RU" sz="5400" dirty="0" smtClean="0">
                <a:solidFill>
                  <a:schemeClr val="bg1">
                    <a:lumMod val="25000"/>
                  </a:schemeClr>
                </a:solidFill>
                <a:latin typeface="Mistral" pitchFamily="66" charset="0"/>
              </a:rPr>
              <a:t>«Только из союза двоих, работающих вместе  и при помощи друг друга, рождаются великие вещи»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Рисунок 5" descr="ру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0"/>
            <a:ext cx="2643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78B90-68AE-4C38-ACA8-D0BB3690A98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ransition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2275" y="1989138"/>
            <a:ext cx="5903913" cy="3024187"/>
            <a:chOff x="1066" y="1253"/>
            <a:chExt cx="3719" cy="1905"/>
          </a:xfrm>
        </p:grpSpPr>
        <p:sp>
          <p:nvSpPr>
            <p:cNvPr id="16392" name="Line 3"/>
            <p:cNvSpPr>
              <a:spLocks noChangeShapeType="1"/>
            </p:cNvSpPr>
            <p:nvPr/>
          </p:nvSpPr>
          <p:spPr bwMode="auto">
            <a:xfrm>
              <a:off x="1066" y="1888"/>
              <a:ext cx="3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3" name="Line 4"/>
            <p:cNvSpPr>
              <a:spLocks noChangeShapeType="1"/>
            </p:cNvSpPr>
            <p:nvPr/>
          </p:nvSpPr>
          <p:spPr bwMode="auto">
            <a:xfrm>
              <a:off x="1066" y="2024"/>
              <a:ext cx="3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1066" y="2341"/>
              <a:ext cx="3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>
              <a:off x="1066" y="2478"/>
              <a:ext cx="3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 flipH="1">
              <a:off x="1247" y="1253"/>
              <a:ext cx="907" cy="1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 flipH="1">
              <a:off x="2181" y="1298"/>
              <a:ext cx="907" cy="1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 flipH="1">
              <a:off x="3243" y="1389"/>
              <a:ext cx="907" cy="1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2051050" y="2349500"/>
            <a:ext cx="5761038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6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Практическая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4205288" y="3041650"/>
            <a:ext cx="3751262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6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часть.</a:t>
            </a:r>
          </a:p>
        </p:txBody>
      </p:sp>
      <p:sp>
        <p:nvSpPr>
          <p:cNvPr id="1638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90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91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60198F-46AD-47A2-A516-57999D4D60B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 advTm="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/>
      <p:bldP spid="370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572000"/>
            <a:ext cx="1828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1371600" y="500063"/>
            <a:ext cx="7772400" cy="1071562"/>
          </a:xfrm>
        </p:spPr>
        <p:txBody>
          <a:bodyPr/>
          <a:lstStyle/>
          <a:p>
            <a:pPr algn="r"/>
            <a:r>
              <a:rPr lang="ru-RU" smtClean="0"/>
              <a:t/>
            </a:r>
            <a:br>
              <a:rPr lang="ru-RU" smtClean="0"/>
            </a:br>
            <a:r>
              <a:rPr lang="ru-RU" sz="3200" b="1" i="1" smtClean="0"/>
              <a:t>«Всё познаётся в сравнении»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842965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413" name="Рисунок 3" descr="1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0" y="0"/>
            <a:ext cx="107156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25" y="5305425"/>
            <a:ext cx="2133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0B21FF-477F-4DF9-A0D7-021BAFE26D0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66785B-C950-48D3-ADD4-3D79B13E7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8966785B-C950-48D3-ADD4-3D79B13E7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8966785B-C950-48D3-ADD4-3D79B13E7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8966785B-C950-48D3-ADD4-3D79B13E7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8367F1-1398-4A25-B85B-C977EB12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graphicEl>
                                              <a:dgm id="{198367F1-1398-4A25-B85B-C977EB12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graphicEl>
                                              <a:dgm id="{198367F1-1398-4A25-B85B-C977EB12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198367F1-1398-4A25-B85B-C977EB126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1168BE-1D2B-4BB5-B513-CC4A2DEC0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211168BE-1D2B-4BB5-B513-CC4A2DEC0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graphicEl>
                                              <a:dgm id="{211168BE-1D2B-4BB5-B513-CC4A2DEC0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9">
                                            <p:graphicEl>
                                              <a:dgm id="{211168BE-1D2B-4BB5-B513-CC4A2DEC0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/>
              <a:t>Цели урока:</a:t>
            </a:r>
            <a:endParaRPr lang="ru-RU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201028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C1835B-45AD-4974-B73F-FED8BC59EDA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ransition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E281C4-94D6-479C-A9DE-4DAA85FB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E3E281C4-94D6-479C-A9DE-4DAA85FB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E3E281C4-94D6-479C-A9DE-4DAA85FB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E3E281C4-94D6-479C-A9DE-4DAA85FBC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4F61B3-A015-4803-BEDE-12C374ADD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454F61B3-A015-4803-BEDE-12C374ADD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454F61B3-A015-4803-BEDE-12C374ADD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454F61B3-A015-4803-BEDE-12C374ADD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E9C85A-078D-4BE0-B26E-19121480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4CE9C85A-078D-4BE0-B26E-19121480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4CE9C85A-078D-4BE0-B26E-19121480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4CE9C85A-078D-4BE0-B26E-191214800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6840E6-12B6-49E7-90C5-862341F8C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E26840E6-12B6-49E7-90C5-862341F8C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E26840E6-12B6-49E7-90C5-862341F8C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26840E6-12B6-49E7-90C5-862341F8C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F9A61-DC43-4552-914B-62E4B6B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0DCF9A61-DC43-4552-914B-62E4B6B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0DCF9A61-DC43-4552-914B-62E4B6B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0DCF9A61-DC43-4552-914B-62E4B6B2C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D31F13-8821-42A4-8AE5-8381A52D0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E9D31F13-8821-42A4-8AE5-8381A52D0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E9D31F13-8821-42A4-8AE5-8381A52D0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E9D31F13-8821-42A4-8AE5-8381A52D0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/>
              <a:t>Задачи урока:</a:t>
            </a:r>
            <a:r>
              <a:rPr lang="ru-RU" u="sng" smtClean="0"/>
              <a:t>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b="1" dirty="0" smtClean="0"/>
              <a:t>Образовательные: </a:t>
            </a: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Обобщить и закрепить теоретический материал из курса математики и химии:</a:t>
            </a:r>
          </a:p>
          <a:p>
            <a:pPr indent="342900">
              <a:buClr>
                <a:srgbClr val="067C14"/>
              </a:buClr>
              <a:buFont typeface="+mj-lt"/>
              <a:buAutoNum type="arabicPeriod"/>
              <a:defRPr/>
            </a:pPr>
            <a:r>
              <a:rPr lang="ru-RU" sz="1800" dirty="0" smtClean="0"/>
              <a:t>нахождение процентов от числа;</a:t>
            </a:r>
          </a:p>
          <a:p>
            <a:pPr indent="342900">
              <a:buClr>
                <a:srgbClr val="067C14"/>
              </a:buClr>
              <a:buFont typeface="+mj-lt"/>
              <a:buAutoNum type="arabicPeriod"/>
              <a:defRPr/>
            </a:pPr>
            <a:r>
              <a:rPr lang="ru-RU" sz="1800" dirty="0" smtClean="0"/>
              <a:t>нахождение числа по его процентам;</a:t>
            </a:r>
          </a:p>
          <a:p>
            <a:pPr indent="342900">
              <a:buClr>
                <a:srgbClr val="067C14"/>
              </a:buClr>
              <a:buFont typeface="+mj-lt"/>
              <a:buAutoNum type="arabicPeriod"/>
              <a:defRPr/>
            </a:pPr>
            <a:r>
              <a:rPr lang="ru-RU" sz="1800" dirty="0" smtClean="0"/>
              <a:t>нахождение процентного отношения чисел;</a:t>
            </a:r>
          </a:p>
          <a:p>
            <a:pPr indent="342900">
              <a:buClr>
                <a:srgbClr val="067C14"/>
              </a:buClr>
              <a:buFont typeface="+mj-lt"/>
              <a:buAutoNum type="arabicPeriod"/>
              <a:defRPr/>
            </a:pPr>
            <a:r>
              <a:rPr lang="ru-RU" sz="1800" dirty="0" smtClean="0"/>
              <a:t>понятия: растворы, примесь, сплав, а также концентрация       растворов (процентное содержание).</a:t>
            </a:r>
          </a:p>
          <a:p>
            <a:pPr>
              <a:defRPr/>
            </a:pPr>
            <a:r>
              <a:rPr lang="ru-RU" sz="1800" dirty="0" smtClean="0"/>
              <a:t>Применять математический аппарат при решении задач химического содержания.</a:t>
            </a:r>
          </a:p>
          <a:p>
            <a:pPr>
              <a:defRPr/>
            </a:pPr>
            <a:r>
              <a:rPr lang="ru-RU" sz="1800" dirty="0" smtClean="0"/>
              <a:t>Показать и раскрыть суть следующих способов решения задач: старинный, нестандартный табличный, «конверт Пирсона».</a:t>
            </a:r>
          </a:p>
          <a:p>
            <a:pPr>
              <a:defRPr/>
            </a:pPr>
            <a:r>
              <a:rPr lang="ru-RU" sz="1800" dirty="0" smtClean="0"/>
              <a:t>Закрепить навыки решения  расчётных задач по математике и химии.</a:t>
            </a:r>
          </a:p>
          <a:p>
            <a:pPr>
              <a:defRPr/>
            </a:pPr>
            <a:r>
              <a:rPr lang="ru-RU" sz="1800" dirty="0" smtClean="0"/>
              <a:t>Демонстрация тесных связей математики и химии.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9460" name="Рисунок 3" descr="prfss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0"/>
            <a:ext cx="1658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9DCCA2-6EC7-4F18-B718-06FBE0DF6CE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  <p:transition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/>
              <a:t>Задачи урока:</a:t>
            </a:r>
            <a:r>
              <a:rPr lang="ru-RU" u="sng" smtClean="0"/>
              <a:t>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 smtClean="0"/>
              <a:t>Развивающие:</a:t>
            </a:r>
            <a:endParaRPr lang="ru-RU" sz="1800" smtClean="0"/>
          </a:p>
          <a:p>
            <a:r>
              <a:rPr lang="ru-RU" sz="1800" smtClean="0"/>
              <a:t>Развивать познавательный интерес, реализуя межпредметные связи курсов математики и химии;</a:t>
            </a:r>
          </a:p>
          <a:p>
            <a:r>
              <a:rPr lang="ru-RU" sz="1800" smtClean="0"/>
              <a:t>Повышать информационную культуру учащихся;</a:t>
            </a:r>
          </a:p>
          <a:p>
            <a:r>
              <a:rPr lang="ru-RU" sz="1800" smtClean="0"/>
              <a:t>Развивать логическое мышление, приёмы умственной деятельности, память, внимание, умение сопоставлять, анализировать, делать выводы;</a:t>
            </a:r>
          </a:p>
          <a:p>
            <a:r>
              <a:rPr lang="ru-RU" sz="1800" smtClean="0"/>
              <a:t>Развивать познавательную активность и способность к самообразованию.</a:t>
            </a:r>
          </a:p>
          <a:p>
            <a:pPr>
              <a:buFont typeface="Wingdings" pitchFamily="2" charset="2"/>
              <a:buNone/>
            </a:pPr>
            <a:r>
              <a:rPr lang="ru-RU" sz="1800" b="1" smtClean="0"/>
              <a:t>Воспитательные:</a:t>
            </a:r>
            <a:endParaRPr lang="ru-RU" sz="1800" smtClean="0"/>
          </a:p>
          <a:p>
            <a:r>
              <a:rPr lang="ru-RU" sz="1800" smtClean="0"/>
              <a:t>Воспитывать потребность и умения учиться математике и химии;</a:t>
            </a:r>
          </a:p>
          <a:p>
            <a:r>
              <a:rPr lang="ru-RU" sz="1800" smtClean="0"/>
              <a:t>Воспитывать ответственное отношение к своей деятельности;</a:t>
            </a:r>
          </a:p>
          <a:p>
            <a:r>
              <a:rPr lang="ru-RU" sz="1800" smtClean="0"/>
              <a:t>Вовлекать в активную деятельность и совершенствовать навыки общения.</a:t>
            </a:r>
          </a:p>
          <a:p>
            <a:endParaRPr lang="ru-RU" sz="2400" smtClean="0"/>
          </a:p>
          <a:p>
            <a:endParaRPr lang="ru-RU" smtClean="0"/>
          </a:p>
        </p:txBody>
      </p:sp>
      <p:pic>
        <p:nvPicPr>
          <p:cNvPr id="20484" name="Рисунок 3" descr="prfss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0"/>
            <a:ext cx="1658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CC930-7CD5-4530-841E-3E0700DAC6D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ransition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92188"/>
          </a:xfrm>
        </p:spPr>
        <p:txBody>
          <a:bodyPr anchor="t"/>
          <a:lstStyle/>
          <a:p>
            <a:r>
              <a:rPr lang="ru-RU" b="1" u="sng" smtClean="0"/>
              <a:t>Структура урока: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643966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8" name="Рисунок 3" descr="prfssr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63" y="0"/>
            <a:ext cx="1658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6391F9-CDE6-44C1-A24D-794D1D7F44E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215187" cy="865187"/>
          </a:xfrm>
        </p:spPr>
        <p:txBody>
          <a:bodyPr anchor="t"/>
          <a:lstStyle/>
          <a:p>
            <a:r>
              <a:rPr lang="ru-RU" sz="4000" b="1" smtClean="0"/>
              <a:t>Разминка. Мозговой штурм.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r>
              <a:rPr lang="ru-RU" sz="1800" smtClean="0"/>
              <a:t>Процентом называют….</a:t>
            </a:r>
          </a:p>
          <a:p>
            <a:r>
              <a:rPr lang="ru-RU" sz="1800" smtClean="0"/>
              <a:t>Представить десятичную дробь в процентах: 0,5; 0,87.</a:t>
            </a:r>
          </a:p>
          <a:p>
            <a:r>
              <a:rPr lang="ru-RU" sz="1800" smtClean="0"/>
              <a:t>Представить проценты в виде десятичных дробей: 2%; 510%.</a:t>
            </a:r>
          </a:p>
          <a:p>
            <a:r>
              <a:rPr lang="ru-RU" sz="1800" smtClean="0"/>
              <a:t>Найти 10%, 20%, 50% от чисел 100; 0,1.</a:t>
            </a:r>
          </a:p>
          <a:p>
            <a:r>
              <a:rPr lang="ru-RU" sz="1800" smtClean="0"/>
              <a:t>Число 48 увеличьте на 50%, 10%, 100%.</a:t>
            </a:r>
          </a:p>
          <a:p>
            <a:r>
              <a:rPr lang="ru-RU" sz="1800" smtClean="0"/>
              <a:t>В чём заключается основное свойство пропорции?</a:t>
            </a:r>
          </a:p>
          <a:p>
            <a:r>
              <a:rPr lang="ru-RU" sz="1800" smtClean="0"/>
              <a:t>Из каких компонентов состоит раствор? </a:t>
            </a:r>
          </a:p>
          <a:p>
            <a:r>
              <a:rPr lang="ru-RU" sz="1800" smtClean="0"/>
              <a:t>Из чего складывается масса раствора?</a:t>
            </a:r>
          </a:p>
          <a:p>
            <a:r>
              <a:rPr lang="ru-RU" sz="1800" smtClean="0"/>
              <a:t>Что называется массовой долей (концентрацией) растворённого вещества?</a:t>
            </a:r>
          </a:p>
          <a:p>
            <a:r>
              <a:rPr lang="ru-RU" sz="1800" smtClean="0"/>
              <a:t>Что показывает массовая доля растворённого вещества?</a:t>
            </a:r>
          </a:p>
          <a:p>
            <a:r>
              <a:rPr lang="ru-RU" sz="1800" smtClean="0"/>
              <a:t>48% раствор. Что это значит?</a:t>
            </a:r>
          </a:p>
          <a:p>
            <a:r>
              <a:rPr lang="ru-RU" sz="1800" smtClean="0"/>
              <a:t>Сколько г соли содержится в 250г 20%-го раствора?</a:t>
            </a:r>
          </a:p>
          <a:p>
            <a:r>
              <a:rPr lang="ru-RU" sz="1800" smtClean="0"/>
              <a:t>1,5г соли растворили в 10г жидкости. Определить процентную концентрацию раствора.</a:t>
            </a:r>
          </a:p>
          <a:p>
            <a:endParaRPr lang="ru-RU" smtClean="0"/>
          </a:p>
        </p:txBody>
      </p:sp>
      <p:pic>
        <p:nvPicPr>
          <p:cNvPr id="22532" name="Рисунок 4" descr="343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0"/>
            <a:ext cx="17922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736D6-451F-44A2-89ED-ACD2108F0CE3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1500" y="277813"/>
            <a:ext cx="8115300" cy="1143000"/>
          </a:xfrm>
        </p:spPr>
        <p:txBody>
          <a:bodyPr/>
          <a:lstStyle/>
          <a:p>
            <a:r>
              <a:rPr lang="ru-RU" sz="4000" b="1" smtClean="0"/>
              <a:t>Разминка. Мозговой штурм.</a:t>
            </a:r>
            <a:endParaRPr lang="ru-RU" sz="40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75" y="1600200"/>
          <a:ext cx="8429651" cy="504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5"/>
                <a:gridCol w="1071570"/>
                <a:gridCol w="1357322"/>
                <a:gridCol w="1643074"/>
                <a:gridCol w="1357290"/>
              </a:tblGrid>
              <a:tr h="42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Содержание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б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horzOverflow="overflow"/>
                </a:tc>
              </a:tr>
              <a:tr h="689428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40 % от 60 составляет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2,4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80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2 % числа составляет 120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240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600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нет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6000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081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Сколько % составляет 120 от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72%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50%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8629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Концентрация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сахара в водном растворе 5%. Известно, что в нём 30г сахара.  Найдите массу воды, добавленную к сахару.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600г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120г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570г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500г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593" name="Рисунок 3" descr="343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0"/>
            <a:ext cx="17922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32BC18-E60D-4111-888C-D0E47654ABA0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571500" y="277813"/>
            <a:ext cx="8115300" cy="1143000"/>
          </a:xfrm>
        </p:spPr>
        <p:txBody>
          <a:bodyPr/>
          <a:lstStyle/>
          <a:p>
            <a:r>
              <a:rPr lang="ru-RU" sz="4000" b="1" smtClean="0"/>
              <a:t>Разминка. Мозговой штурм.</a:t>
            </a:r>
            <a:endParaRPr lang="ru-RU" sz="40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75" y="1600200"/>
          <a:ext cx="8429651" cy="497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5"/>
                <a:gridCol w="1071570"/>
                <a:gridCol w="1357322"/>
                <a:gridCol w="1643074"/>
                <a:gridCol w="1357290"/>
              </a:tblGrid>
              <a:tr h="473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Содержание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б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horzOverflow="overflow"/>
                </a:tc>
              </a:tr>
              <a:tr h="1649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р-ра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=100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BaCl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)=20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474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р-ра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NaCL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)=10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Найти концентрацию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NaCL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в растворе.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74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(сахара)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15г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(воды)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120г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р-ра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)-?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200г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135г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150г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140г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61" name="Рисунок 3" descr="343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0"/>
            <a:ext cx="17922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1027" name="Object 54"/>
          <p:cNvGraphicFramePr>
            <a:graphicFrameLocks noChangeAspect="1"/>
          </p:cNvGraphicFramePr>
          <p:nvPr/>
        </p:nvGraphicFramePr>
        <p:xfrm>
          <a:off x="1571625" y="2643188"/>
          <a:ext cx="1739900" cy="1571625"/>
        </p:xfrm>
        <a:graphic>
          <a:graphicData uri="http://schemas.openxmlformats.org/presentationml/2006/ole">
            <p:oleObj spid="_x0000_s1027" name="Формула" r:id="rId6" imgW="647640" imgH="711000" progId="Equation.3">
              <p:embed/>
            </p:oleObj>
          </a:graphicData>
        </a:graphic>
      </p:graphicFrame>
      <p:sp>
        <p:nvSpPr>
          <p:cNvPr id="106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335C30-CB40-4835-A094-0C267FC398EF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 bwMode="auto">
          <a:xfrm>
            <a:off x="214282" y="4500570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92275" y="1989138"/>
            <a:ext cx="5903913" cy="3024187"/>
            <a:chOff x="1066" y="1253"/>
            <a:chExt cx="3719" cy="1905"/>
          </a:xfrm>
        </p:grpSpPr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1066" y="1888"/>
              <a:ext cx="3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1066" y="2024"/>
              <a:ext cx="3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1066" y="2341"/>
              <a:ext cx="3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>
              <a:off x="1066" y="2478"/>
              <a:ext cx="3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79" name="Line 8"/>
            <p:cNvSpPr>
              <a:spLocks noChangeShapeType="1"/>
            </p:cNvSpPr>
            <p:nvPr/>
          </p:nvSpPr>
          <p:spPr bwMode="auto">
            <a:xfrm flipH="1">
              <a:off x="1247" y="1253"/>
              <a:ext cx="907" cy="1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80" name="Line 9"/>
            <p:cNvSpPr>
              <a:spLocks noChangeShapeType="1"/>
            </p:cNvSpPr>
            <p:nvPr/>
          </p:nvSpPr>
          <p:spPr bwMode="auto">
            <a:xfrm flipH="1">
              <a:off x="2181" y="1298"/>
              <a:ext cx="907" cy="1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 flipH="1">
              <a:off x="3243" y="1389"/>
              <a:ext cx="907" cy="1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692275" y="2276475"/>
            <a:ext cx="6192838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6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Теоретическая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787900" y="2997200"/>
            <a:ext cx="338455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6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часть</a:t>
            </a:r>
          </a:p>
        </p:txBody>
      </p:sp>
      <p:pic>
        <p:nvPicPr>
          <p:cNvPr id="7173" name="Рисунок 15" descr="Рисунок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286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DE853-7FFD-4043-9BF8-73311F9CFC8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 advTm="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  <p:bldP spid="573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77813"/>
            <a:ext cx="3643313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Задача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9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152400"/>
            <a:ext cx="2000250" cy="1933575"/>
          </a:xfrm>
        </p:spPr>
      </p:pic>
      <p:graphicFrame>
        <p:nvGraphicFramePr>
          <p:cNvPr id="8" name="Схема 7"/>
          <p:cNvGraphicFramePr/>
          <p:nvPr/>
        </p:nvGraphicFramePr>
        <p:xfrm>
          <a:off x="714348" y="2285992"/>
          <a:ext cx="7429584" cy="425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8215313" y="27860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8215313" y="33575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24583" name="TextBox 16"/>
          <p:cNvSpPr txBox="1">
            <a:spLocks noChangeArrowheads="1"/>
          </p:cNvSpPr>
          <p:nvPr/>
        </p:nvSpPr>
        <p:spPr bwMode="auto">
          <a:xfrm>
            <a:off x="8215313" y="39290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8215313" y="45005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24585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FAE1F-F9ED-430B-852E-E6B6A3DBB47A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4" name="Управляющая кнопка: настраиваемая 13">
            <a:hlinkClick r:id="rId9" action="ppaction://hlinksldjump" highlightClick="1"/>
          </p:cNvPr>
          <p:cNvSpPr/>
          <p:nvPr/>
        </p:nvSpPr>
        <p:spPr bwMode="auto">
          <a:xfrm>
            <a:off x="214282" y="4500570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 bwMode="auto">
          <a:xfrm>
            <a:off x="8572528" y="4500570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hlinkClick r:id="rId10" action="ppaction://hlinksldjump"/>
              </a:rPr>
              <a:t>КП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 bwMode="auto">
          <a:xfrm>
            <a:off x="8572528" y="3429000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hlinkClick r:id="rId11" action="ppaction://hlinksldjump"/>
              </a:rPr>
              <a:t>АМ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 bwMode="auto">
          <a:xfrm>
            <a:off x="8572528" y="2857496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hlinkClick r:id="rId12" action="ppaction://hlinksldjump"/>
              </a:rPr>
              <a:t>СМ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 bwMode="auto">
          <a:xfrm>
            <a:off x="8572528" y="3929066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hlinkClick r:id="rId13" action="ppaction://hlinksldjump"/>
              </a:rPr>
              <a:t>НМ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5750" y="1643063"/>
            <a:ext cx="1619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Параметры конечного продукта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28875" y="1643063"/>
            <a:ext cx="1619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Параметры исходных продуктов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59450" y="1785938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Доли  исходных продуктов в конечном продукте</a:t>
            </a:r>
          </a:p>
        </p:txBody>
      </p:sp>
      <p:cxnSp>
        <p:nvCxnSpPr>
          <p:cNvPr id="9223" name="AutoShape 7"/>
          <p:cNvCxnSpPr>
            <a:cxnSpLocks noChangeShapeType="1"/>
          </p:cNvCxnSpPr>
          <p:nvPr/>
        </p:nvCxnSpPr>
        <p:spPr bwMode="auto">
          <a:xfrm flipV="1">
            <a:off x="1285875" y="3214688"/>
            <a:ext cx="1871663" cy="612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285875" y="3786188"/>
            <a:ext cx="1871663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3143250" y="3143250"/>
            <a:ext cx="385286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143250" y="3214688"/>
            <a:ext cx="388937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500438" y="3143250"/>
            <a:ext cx="29876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571875" y="4500563"/>
            <a:ext cx="29876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57188" y="3571875"/>
            <a:ext cx="971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20%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786063" y="2643188"/>
            <a:ext cx="1000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700"/>
              <a:t>70%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643188" y="4500563"/>
            <a:ext cx="90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10%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rot="-1141404">
            <a:off x="4762500" y="313848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20-10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 rot="1042278">
            <a:off x="5694363" y="3792538"/>
            <a:ext cx="10810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700"/>
              <a:t>70-20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143375" y="2786063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3300"/>
                </a:solidFill>
              </a:rPr>
              <a:t>1-ый продукт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143375" y="4500563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3300"/>
                </a:solidFill>
              </a:rPr>
              <a:t>2-ой продукт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929438" y="2857500"/>
            <a:ext cx="190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10 частей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072313" y="4357688"/>
            <a:ext cx="187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50частей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357313" y="5000625"/>
            <a:ext cx="633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Соотношение первого и второго растворов – 1:5. </a:t>
            </a:r>
          </a:p>
        </p:txBody>
      </p:sp>
      <p:sp>
        <p:nvSpPr>
          <p:cNvPr id="25622" name="Прямоугольник 24"/>
          <p:cNvSpPr>
            <a:spLocks noChangeArrowheads="1"/>
          </p:cNvSpPr>
          <p:nvPr/>
        </p:nvSpPr>
        <p:spPr bwMode="auto">
          <a:xfrm>
            <a:off x="785813" y="0"/>
            <a:ext cx="5643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tx2"/>
                </a:solidFill>
              </a:rPr>
              <a:t>Методы группы «Математики»</a:t>
            </a:r>
            <a:endParaRPr lang="ru-RU" sz="2800" u="sng" dirty="0"/>
          </a:p>
        </p:txBody>
      </p:sp>
      <p:pic>
        <p:nvPicPr>
          <p:cNvPr id="25623" name="Содержимое 3" descr="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0"/>
            <a:ext cx="13731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5813" y="5429250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Всего 6 частей.</a:t>
            </a:r>
          </a:p>
          <a:p>
            <a:r>
              <a:rPr lang="ru-RU"/>
              <a:t>600:6=100(г) – в одной части.</a:t>
            </a:r>
          </a:p>
          <a:p>
            <a:r>
              <a:rPr lang="ru-RU"/>
              <a:t>Значит, масса 10% раствора составит 500г, а масса 70% составит 100г.</a:t>
            </a:r>
          </a:p>
          <a:p>
            <a:r>
              <a:rPr lang="ru-RU"/>
              <a:t>Ответ: 100г, 500г. </a:t>
            </a:r>
          </a:p>
        </p:txBody>
      </p:sp>
      <p:sp>
        <p:nvSpPr>
          <p:cNvPr id="25625" name="Номер слайда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2C3462-75AE-4E4C-B81B-9C2F2F08F0AC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28" name="Управляющая кнопка: настраиваемая 27">
            <a:hlinkClick r:id="rId5" action="ppaction://hlinksldjump" highlightClick="1"/>
          </p:cNvPr>
          <p:cNvSpPr/>
          <p:nvPr/>
        </p:nvSpPr>
        <p:spPr bwMode="auto">
          <a:xfrm>
            <a:off x="142844" y="4572008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9" name="Управляющая кнопка: настраиваемая 28">
            <a:hlinkClick r:id="rId6" action="ppaction://hlinksldjump" highlightClick="1"/>
          </p:cNvPr>
          <p:cNvSpPr/>
          <p:nvPr/>
        </p:nvSpPr>
        <p:spPr bwMode="auto">
          <a:xfrm>
            <a:off x="142844" y="4286256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0" name="Управляющая кнопка: настраиваемая 29">
            <a:hlinkClick r:id="rId7" action="ppaction://hlinksldjump" highlightClick="1"/>
          </p:cNvPr>
          <p:cNvSpPr/>
          <p:nvPr/>
        </p:nvSpPr>
        <p:spPr bwMode="auto">
          <a:xfrm>
            <a:off x="142844" y="4000504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1071546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Старинная схема решения подобных задач:</a:t>
            </a:r>
            <a:endParaRPr lang="ru-RU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  <p:bldP spid="9237" grpId="0"/>
      <p:bldP spid="9238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508125"/>
          </a:xfrm>
        </p:spPr>
        <p:txBody>
          <a:bodyPr anchor="t"/>
          <a:lstStyle/>
          <a:p>
            <a:pPr>
              <a:defRPr/>
            </a:pPr>
            <a:r>
              <a:rPr lang="ru-RU" sz="2800" u="sng" dirty="0" smtClean="0">
                <a:latin typeface="+mn-lt"/>
              </a:rPr>
              <a:t>Методы группы «Математики».</a:t>
            </a:r>
            <a:br>
              <a:rPr lang="ru-RU" sz="2800" u="sng" dirty="0" smtClean="0">
                <a:latin typeface="+mn-lt"/>
              </a:rPr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>
                <a:solidFill>
                  <a:srgbClr val="FF3300"/>
                </a:solidFill>
                <a:latin typeface="+mn-lt"/>
              </a:rPr>
              <a:t>Алгебраический метод:</a:t>
            </a:r>
            <a:r>
              <a:rPr lang="ru-RU" sz="2800" dirty="0" smtClean="0">
                <a:solidFill>
                  <a:srgbClr val="FF3300"/>
                </a:solidFill>
              </a:rPr>
              <a:t/>
            </a:r>
            <a:br>
              <a:rPr lang="ru-RU" sz="2800" dirty="0" smtClean="0">
                <a:solidFill>
                  <a:srgbClr val="FF33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757738"/>
          </a:xfrm>
        </p:spPr>
        <p:txBody>
          <a:bodyPr/>
          <a:lstStyle/>
          <a:p>
            <a:r>
              <a:rPr lang="ru-RU" sz="2000" b="1" smtClean="0"/>
              <a:t>1 раствор – </a:t>
            </a:r>
            <a:r>
              <a:rPr lang="en-US" sz="2000" b="1" smtClean="0"/>
              <a:t>x</a:t>
            </a:r>
            <a:r>
              <a:rPr lang="ru-RU" sz="2000" b="1" smtClean="0"/>
              <a:t>(г) – 70% кислота - 0,7</a:t>
            </a:r>
            <a:r>
              <a:rPr lang="en-US" sz="2000" b="1" smtClean="0"/>
              <a:t>x</a:t>
            </a:r>
            <a:r>
              <a:rPr lang="ru-RU" sz="2000" b="1" smtClean="0"/>
              <a:t> (масса кислоты в 1 растворе)</a:t>
            </a:r>
          </a:p>
          <a:p>
            <a:r>
              <a:rPr lang="ru-RU" sz="2000" b="1" smtClean="0"/>
              <a:t>2 раствор – </a:t>
            </a:r>
            <a:r>
              <a:rPr lang="en-US" sz="2000" b="1" smtClean="0"/>
              <a:t>y</a:t>
            </a:r>
            <a:r>
              <a:rPr lang="ru-RU" sz="2000" b="1" smtClean="0"/>
              <a:t>(г) – 10% кислота – 0,1</a:t>
            </a:r>
            <a:r>
              <a:rPr lang="en-US" sz="2000" b="1" smtClean="0"/>
              <a:t>y</a:t>
            </a:r>
            <a:r>
              <a:rPr lang="ru-RU" sz="2000" b="1" smtClean="0"/>
              <a:t> (масса кислоты во 2 растворе)</a:t>
            </a:r>
          </a:p>
          <a:p>
            <a:r>
              <a:rPr lang="ru-RU" sz="2000" b="1" smtClean="0"/>
              <a:t>Смесь: 600(г) – 20% кислота; 0,2*600=120(г) – масса кислоты в смеси.</a:t>
            </a:r>
          </a:p>
          <a:p>
            <a:r>
              <a:rPr lang="ru-RU" sz="2000" b="1" smtClean="0"/>
              <a:t>Тогда, 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                             </a:t>
            </a:r>
          </a:p>
          <a:p>
            <a:pPr>
              <a:buFont typeface="Wingdings" pitchFamily="2" charset="2"/>
              <a:buNone/>
            </a:pPr>
            <a:endParaRPr lang="ru-RU" sz="2000" smtClean="0"/>
          </a:p>
          <a:p>
            <a:pPr>
              <a:buFont typeface="Wingdings" pitchFamily="2" charset="2"/>
              <a:buNone/>
            </a:pPr>
            <a:endParaRPr lang="ru-RU" sz="2000" smtClean="0"/>
          </a:p>
          <a:p>
            <a:r>
              <a:rPr lang="ru-RU" sz="2000" b="1" smtClean="0"/>
              <a:t>Ответ: масса 10% раствора кислоты составит 500г, а масса 70% - составит 100г.  </a:t>
            </a:r>
          </a:p>
          <a:p>
            <a:endParaRPr lang="ru-RU" sz="2000" smtClean="0"/>
          </a:p>
          <a:p>
            <a:endParaRPr lang="ru-RU" smtClean="0"/>
          </a:p>
        </p:txBody>
      </p:sp>
      <p:pic>
        <p:nvPicPr>
          <p:cNvPr id="2055" name="Содержимое 3" descr="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0"/>
            <a:ext cx="13731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2214563" y="3429000"/>
          <a:ext cx="2500312" cy="1000125"/>
        </p:xfrm>
        <a:graphic>
          <a:graphicData uri="http://schemas.openxmlformats.org/presentationml/2006/ole">
            <p:oleObj spid="_x0000_s2051" name="Формула" r:id="rId7" imgW="1143000" imgH="457200" progId="Equation.3">
              <p:embed/>
            </p:oleObj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2286000" y="4403725"/>
          <a:ext cx="1395413" cy="1025525"/>
        </p:xfrm>
        <a:graphic>
          <a:graphicData uri="http://schemas.openxmlformats.org/presentationml/2006/ole">
            <p:oleObj spid="_x0000_s2052" name="Формула" r:id="rId8" imgW="622080" imgH="457200" progId="Equation.3">
              <p:embed/>
            </p:oleObj>
          </a:graphicData>
        </a:graphic>
      </p:graphicFrame>
      <p:sp>
        <p:nvSpPr>
          <p:cNvPr id="205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A99EC-32DF-4FAE-A205-D7DC5A3EF40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 bwMode="auto">
          <a:xfrm>
            <a:off x="142844" y="4572008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 bwMode="auto">
          <a:xfrm>
            <a:off x="142844" y="4286256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20</a:t>
            </a:r>
          </a:p>
        </p:txBody>
      </p:sp>
    </p:spTree>
    <p:custDataLst>
      <p:tags r:id="rId2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874" name="Object 58"/>
          <p:cNvGraphicFramePr>
            <a:graphicFrameLocks noChangeAspect="1"/>
          </p:cNvGraphicFramePr>
          <p:nvPr>
            <p:ph idx="1"/>
          </p:nvPr>
        </p:nvGraphicFramePr>
        <p:xfrm>
          <a:off x="1116013" y="5373688"/>
          <a:ext cx="381000" cy="431800"/>
        </p:xfrm>
        <a:graphic>
          <a:graphicData uri="http://schemas.openxmlformats.org/presentationml/2006/ole">
            <p:oleObj spid="_x0000_s3074" name="Формула" r:id="rId5" imgW="190440" imgH="215640" progId="Equation.3">
              <p:embed/>
            </p:oleObj>
          </a:graphicData>
        </a:graphic>
      </p:graphicFrame>
      <p:sp>
        <p:nvSpPr>
          <p:cNvPr id="3083" name="Rectangle 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4" name="Rectangle 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7" name="Rectangle 7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8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9" name="Rectangle 5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0" name="Rectangle 5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1" name="Rectangle 5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684213" y="1773238"/>
            <a:ext cx="7818437" cy="4441825"/>
            <a:chOff x="431" y="1117"/>
            <a:chExt cx="4925" cy="2876"/>
          </a:xfrm>
        </p:grpSpPr>
        <p:sp>
          <p:nvSpPr>
            <p:cNvPr id="3112" name="Rectangle 10"/>
            <p:cNvSpPr>
              <a:spLocks noChangeArrowheads="1"/>
            </p:cNvSpPr>
            <p:nvPr/>
          </p:nvSpPr>
          <p:spPr bwMode="auto">
            <a:xfrm>
              <a:off x="431" y="1517"/>
              <a:ext cx="655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113" name="Rectangle 11"/>
            <p:cNvSpPr>
              <a:spLocks noChangeArrowheads="1"/>
            </p:cNvSpPr>
            <p:nvPr/>
          </p:nvSpPr>
          <p:spPr bwMode="auto">
            <a:xfrm>
              <a:off x="431" y="1517"/>
              <a:ext cx="684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114" name="Rectangle 12"/>
            <p:cNvSpPr>
              <a:spLocks noChangeArrowheads="1"/>
            </p:cNvSpPr>
            <p:nvPr/>
          </p:nvSpPr>
          <p:spPr bwMode="auto">
            <a:xfrm>
              <a:off x="431" y="1517"/>
              <a:ext cx="792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115" name="Rectangle 13"/>
            <p:cNvSpPr>
              <a:spLocks noChangeArrowheads="1"/>
            </p:cNvSpPr>
            <p:nvPr/>
          </p:nvSpPr>
          <p:spPr bwMode="auto">
            <a:xfrm>
              <a:off x="431" y="1517"/>
              <a:ext cx="864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116" name="Rectangle 14"/>
            <p:cNvSpPr>
              <a:spLocks noChangeArrowheads="1"/>
            </p:cNvSpPr>
            <p:nvPr/>
          </p:nvSpPr>
          <p:spPr bwMode="auto">
            <a:xfrm>
              <a:off x="431" y="1517"/>
              <a:ext cx="936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117" name="Rectangle 15"/>
            <p:cNvSpPr>
              <a:spLocks noChangeArrowheads="1"/>
            </p:cNvSpPr>
            <p:nvPr/>
          </p:nvSpPr>
          <p:spPr bwMode="auto">
            <a:xfrm>
              <a:off x="431" y="1517"/>
              <a:ext cx="936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118" name="Rectangle 16"/>
            <p:cNvSpPr>
              <a:spLocks noChangeArrowheads="1"/>
            </p:cNvSpPr>
            <p:nvPr/>
          </p:nvSpPr>
          <p:spPr bwMode="auto">
            <a:xfrm>
              <a:off x="431" y="1517"/>
              <a:ext cx="792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119" name="Rectangle 17"/>
            <p:cNvSpPr>
              <a:spLocks noChangeArrowheads="1"/>
            </p:cNvSpPr>
            <p:nvPr/>
          </p:nvSpPr>
          <p:spPr bwMode="auto">
            <a:xfrm>
              <a:off x="431" y="1517"/>
              <a:ext cx="936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120" name="Rectangle 18"/>
            <p:cNvSpPr>
              <a:spLocks noChangeArrowheads="1"/>
            </p:cNvSpPr>
            <p:nvPr/>
          </p:nvSpPr>
          <p:spPr bwMode="auto">
            <a:xfrm>
              <a:off x="4442" y="3050"/>
              <a:ext cx="914" cy="9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b="1"/>
            </a:p>
          </p:txBody>
        </p:sp>
        <p:sp>
          <p:nvSpPr>
            <p:cNvPr id="3121" name="Rectangle 19"/>
            <p:cNvSpPr>
              <a:spLocks noChangeArrowheads="1"/>
            </p:cNvSpPr>
            <p:nvPr/>
          </p:nvSpPr>
          <p:spPr bwMode="auto">
            <a:xfrm>
              <a:off x="3580" y="3050"/>
              <a:ext cx="862" cy="9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b="1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b="1"/>
                <a:t>   </a:t>
              </a:r>
            </a:p>
          </p:txBody>
        </p:sp>
        <p:sp>
          <p:nvSpPr>
            <p:cNvPr id="3122" name="Rectangle 20"/>
            <p:cNvSpPr>
              <a:spLocks noChangeArrowheads="1"/>
            </p:cNvSpPr>
            <p:nvPr/>
          </p:nvSpPr>
          <p:spPr bwMode="auto">
            <a:xfrm>
              <a:off x="2764" y="3050"/>
              <a:ext cx="816" cy="9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b="1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b="1"/>
                <a:t>    </a:t>
              </a:r>
            </a:p>
          </p:txBody>
        </p:sp>
        <p:sp>
          <p:nvSpPr>
            <p:cNvPr id="3123" name="Rectangle 21"/>
            <p:cNvSpPr>
              <a:spLocks noChangeArrowheads="1"/>
            </p:cNvSpPr>
            <p:nvPr/>
          </p:nvSpPr>
          <p:spPr bwMode="auto">
            <a:xfrm>
              <a:off x="1993" y="3050"/>
              <a:ext cx="771" cy="9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b="1"/>
            </a:p>
          </p:txBody>
        </p:sp>
        <p:sp>
          <p:nvSpPr>
            <p:cNvPr id="3124" name="Rectangle 22"/>
            <p:cNvSpPr>
              <a:spLocks noChangeArrowheads="1"/>
            </p:cNvSpPr>
            <p:nvPr/>
          </p:nvSpPr>
          <p:spPr bwMode="auto">
            <a:xfrm>
              <a:off x="1176" y="3050"/>
              <a:ext cx="817" cy="9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b="1"/>
            </a:p>
          </p:txBody>
        </p:sp>
        <p:sp>
          <p:nvSpPr>
            <p:cNvPr id="3125" name="Rectangle 23"/>
            <p:cNvSpPr>
              <a:spLocks noChangeArrowheads="1"/>
            </p:cNvSpPr>
            <p:nvPr/>
          </p:nvSpPr>
          <p:spPr bwMode="auto">
            <a:xfrm>
              <a:off x="460" y="3050"/>
              <a:ext cx="716" cy="9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b="1"/>
            </a:p>
          </p:txBody>
        </p:sp>
        <p:sp>
          <p:nvSpPr>
            <p:cNvPr id="3126" name="Rectangle 24"/>
            <p:cNvSpPr>
              <a:spLocks noChangeArrowheads="1"/>
            </p:cNvSpPr>
            <p:nvPr/>
          </p:nvSpPr>
          <p:spPr bwMode="auto">
            <a:xfrm>
              <a:off x="4442" y="2098"/>
              <a:ext cx="914" cy="9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sz="1600"/>
            </a:p>
          </p:txBody>
        </p:sp>
        <p:sp>
          <p:nvSpPr>
            <p:cNvPr id="3127" name="Rectangle 25"/>
            <p:cNvSpPr>
              <a:spLocks noChangeArrowheads="1"/>
            </p:cNvSpPr>
            <p:nvPr/>
          </p:nvSpPr>
          <p:spPr bwMode="auto">
            <a:xfrm>
              <a:off x="3580" y="2098"/>
              <a:ext cx="862" cy="9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sz="1600"/>
            </a:p>
          </p:txBody>
        </p:sp>
        <p:sp>
          <p:nvSpPr>
            <p:cNvPr id="3128" name="Rectangle 26"/>
            <p:cNvSpPr>
              <a:spLocks noChangeArrowheads="1"/>
            </p:cNvSpPr>
            <p:nvPr/>
          </p:nvSpPr>
          <p:spPr bwMode="auto">
            <a:xfrm>
              <a:off x="2764" y="2098"/>
              <a:ext cx="816" cy="9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sz="1600"/>
            </a:p>
          </p:txBody>
        </p:sp>
        <p:sp>
          <p:nvSpPr>
            <p:cNvPr id="3129" name="Rectangle 27"/>
            <p:cNvSpPr>
              <a:spLocks noChangeArrowheads="1"/>
            </p:cNvSpPr>
            <p:nvPr/>
          </p:nvSpPr>
          <p:spPr bwMode="auto">
            <a:xfrm>
              <a:off x="1993" y="2098"/>
              <a:ext cx="771" cy="9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sz="1600"/>
            </a:p>
          </p:txBody>
        </p:sp>
        <p:sp>
          <p:nvSpPr>
            <p:cNvPr id="3130" name="Rectangle 28"/>
            <p:cNvSpPr>
              <a:spLocks noChangeArrowheads="1"/>
            </p:cNvSpPr>
            <p:nvPr/>
          </p:nvSpPr>
          <p:spPr bwMode="auto">
            <a:xfrm>
              <a:off x="1176" y="2098"/>
              <a:ext cx="817" cy="9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sz="1600"/>
            </a:p>
          </p:txBody>
        </p:sp>
        <p:sp>
          <p:nvSpPr>
            <p:cNvPr id="3131" name="Rectangle 29"/>
            <p:cNvSpPr>
              <a:spLocks noChangeArrowheads="1"/>
            </p:cNvSpPr>
            <p:nvPr/>
          </p:nvSpPr>
          <p:spPr bwMode="auto">
            <a:xfrm>
              <a:off x="460" y="2098"/>
              <a:ext cx="716" cy="9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ru-RU" sz="1600"/>
            </a:p>
          </p:txBody>
        </p:sp>
        <p:sp>
          <p:nvSpPr>
            <p:cNvPr id="3132" name="Rectangle 30"/>
            <p:cNvSpPr>
              <a:spLocks noChangeArrowheads="1"/>
            </p:cNvSpPr>
            <p:nvPr/>
          </p:nvSpPr>
          <p:spPr bwMode="auto">
            <a:xfrm>
              <a:off x="4442" y="1117"/>
              <a:ext cx="914" cy="9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1600" b="1"/>
                <a:t>Решение</a:t>
              </a:r>
            </a:p>
          </p:txBody>
        </p:sp>
        <p:sp>
          <p:nvSpPr>
            <p:cNvPr id="3133" name="Rectangle 31"/>
            <p:cNvSpPr>
              <a:spLocks noChangeArrowheads="1"/>
            </p:cNvSpPr>
            <p:nvPr/>
          </p:nvSpPr>
          <p:spPr bwMode="auto">
            <a:xfrm>
              <a:off x="3580" y="1117"/>
              <a:ext cx="862" cy="9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1600" b="1"/>
                <a:t>Массовая доля чистого вещества в общей смеси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3134" name="Rectangle 32"/>
            <p:cNvSpPr>
              <a:spLocks noChangeArrowheads="1"/>
            </p:cNvSpPr>
            <p:nvPr/>
          </p:nvSpPr>
          <p:spPr bwMode="auto">
            <a:xfrm>
              <a:off x="2764" y="1117"/>
              <a:ext cx="816" cy="9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1600" b="1"/>
                <a:t>Массовая доля чистого вещества во 2-ой смеси</a:t>
              </a:r>
              <a:r>
                <a:rPr lang="ru-RU" sz="1600"/>
                <a:t> </a:t>
              </a:r>
            </a:p>
          </p:txBody>
        </p:sp>
        <p:sp>
          <p:nvSpPr>
            <p:cNvPr id="3135" name="Rectangle 33"/>
            <p:cNvSpPr>
              <a:spLocks noChangeArrowheads="1"/>
            </p:cNvSpPr>
            <p:nvPr/>
          </p:nvSpPr>
          <p:spPr bwMode="auto">
            <a:xfrm>
              <a:off x="1993" y="1117"/>
              <a:ext cx="771" cy="9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1600" b="1"/>
                <a:t>Масса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1600" b="1"/>
                <a:t>2-ой смеси</a:t>
              </a:r>
              <a:endParaRPr lang="ru-RU" sz="1600"/>
            </a:p>
          </p:txBody>
        </p:sp>
        <p:sp>
          <p:nvSpPr>
            <p:cNvPr id="3136" name="Rectangle 34"/>
            <p:cNvSpPr>
              <a:spLocks noChangeArrowheads="1"/>
            </p:cNvSpPr>
            <p:nvPr/>
          </p:nvSpPr>
          <p:spPr bwMode="auto">
            <a:xfrm>
              <a:off x="1176" y="1117"/>
              <a:ext cx="817" cy="9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1600" b="1"/>
                <a:t>Массоваядоля чистого вещества в 1-ой смеси</a:t>
              </a:r>
              <a:r>
                <a:rPr lang="ru-RU" sz="1600"/>
                <a:t> </a:t>
              </a:r>
            </a:p>
          </p:txBody>
        </p:sp>
        <p:sp>
          <p:nvSpPr>
            <p:cNvPr id="3137" name="Rectangle 35"/>
            <p:cNvSpPr>
              <a:spLocks noChangeArrowheads="1"/>
            </p:cNvSpPr>
            <p:nvPr/>
          </p:nvSpPr>
          <p:spPr bwMode="auto">
            <a:xfrm>
              <a:off x="476" y="1117"/>
              <a:ext cx="716" cy="9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1600" b="1"/>
                <a:t>Масса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ru-RU" sz="1600" b="1"/>
                <a:t>1-ой смеси</a:t>
              </a:r>
              <a:r>
                <a:rPr lang="ru-RU" sz="1600"/>
                <a:t> </a:t>
              </a:r>
            </a:p>
          </p:txBody>
        </p:sp>
        <p:sp>
          <p:nvSpPr>
            <p:cNvPr id="3138" name="Line 36"/>
            <p:cNvSpPr>
              <a:spLocks noChangeShapeType="1"/>
            </p:cNvSpPr>
            <p:nvPr/>
          </p:nvSpPr>
          <p:spPr bwMode="auto">
            <a:xfrm>
              <a:off x="460" y="1117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39" name="Line 37"/>
            <p:cNvSpPr>
              <a:spLocks noChangeShapeType="1"/>
            </p:cNvSpPr>
            <p:nvPr/>
          </p:nvSpPr>
          <p:spPr bwMode="auto">
            <a:xfrm>
              <a:off x="460" y="2098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0" name="Line 38"/>
            <p:cNvSpPr>
              <a:spLocks noChangeShapeType="1"/>
            </p:cNvSpPr>
            <p:nvPr/>
          </p:nvSpPr>
          <p:spPr bwMode="auto">
            <a:xfrm>
              <a:off x="460" y="3050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1" name="Line 39"/>
            <p:cNvSpPr>
              <a:spLocks noChangeShapeType="1"/>
            </p:cNvSpPr>
            <p:nvPr/>
          </p:nvSpPr>
          <p:spPr bwMode="auto">
            <a:xfrm>
              <a:off x="460" y="3993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2" name="Line 40"/>
            <p:cNvSpPr>
              <a:spLocks noChangeShapeType="1"/>
            </p:cNvSpPr>
            <p:nvPr/>
          </p:nvSpPr>
          <p:spPr bwMode="auto">
            <a:xfrm>
              <a:off x="460" y="1117"/>
              <a:ext cx="0" cy="28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3" name="Line 41"/>
            <p:cNvSpPr>
              <a:spLocks noChangeShapeType="1"/>
            </p:cNvSpPr>
            <p:nvPr/>
          </p:nvSpPr>
          <p:spPr bwMode="auto">
            <a:xfrm>
              <a:off x="1176" y="1117"/>
              <a:ext cx="0" cy="2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4" name="Line 42"/>
            <p:cNvSpPr>
              <a:spLocks noChangeShapeType="1"/>
            </p:cNvSpPr>
            <p:nvPr/>
          </p:nvSpPr>
          <p:spPr bwMode="auto">
            <a:xfrm>
              <a:off x="1993" y="1117"/>
              <a:ext cx="0" cy="2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5" name="Line 43"/>
            <p:cNvSpPr>
              <a:spLocks noChangeShapeType="1"/>
            </p:cNvSpPr>
            <p:nvPr/>
          </p:nvSpPr>
          <p:spPr bwMode="auto">
            <a:xfrm>
              <a:off x="2764" y="1117"/>
              <a:ext cx="0" cy="2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6" name="Line 44"/>
            <p:cNvSpPr>
              <a:spLocks noChangeShapeType="1"/>
            </p:cNvSpPr>
            <p:nvPr/>
          </p:nvSpPr>
          <p:spPr bwMode="auto">
            <a:xfrm>
              <a:off x="3580" y="1117"/>
              <a:ext cx="0" cy="2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7" name="Line 45"/>
            <p:cNvSpPr>
              <a:spLocks noChangeShapeType="1"/>
            </p:cNvSpPr>
            <p:nvPr/>
          </p:nvSpPr>
          <p:spPr bwMode="auto">
            <a:xfrm>
              <a:off x="4442" y="1117"/>
              <a:ext cx="0" cy="2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48" name="Line 46"/>
            <p:cNvSpPr>
              <a:spLocks noChangeShapeType="1"/>
            </p:cNvSpPr>
            <p:nvPr/>
          </p:nvSpPr>
          <p:spPr bwMode="auto">
            <a:xfrm>
              <a:off x="5356" y="1117"/>
              <a:ext cx="0" cy="28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graphicFrame>
          <p:nvGraphicFramePr>
            <p:cNvPr id="3077" name="Object 47"/>
            <p:cNvGraphicFramePr>
              <a:graphicFrameLocks noChangeAspect="1"/>
            </p:cNvGraphicFramePr>
            <p:nvPr/>
          </p:nvGraphicFramePr>
          <p:xfrm>
            <a:off x="732" y="2342"/>
            <a:ext cx="316" cy="363"/>
          </p:xfrm>
          <a:graphic>
            <a:graphicData uri="http://schemas.openxmlformats.org/presentationml/2006/ole">
              <p:oleObj spid="_x0000_s3077" name="Формула" r:id="rId6" imgW="190335" imgH="215713" progId="Equation.3">
                <p:embed/>
              </p:oleObj>
            </a:graphicData>
          </a:graphic>
        </p:graphicFrame>
        <p:graphicFrame>
          <p:nvGraphicFramePr>
            <p:cNvPr id="3078" name="Object 48"/>
            <p:cNvGraphicFramePr>
              <a:graphicFrameLocks noChangeAspect="1"/>
            </p:cNvGraphicFramePr>
            <p:nvPr/>
          </p:nvGraphicFramePr>
          <p:xfrm>
            <a:off x="1536" y="2387"/>
            <a:ext cx="263" cy="318"/>
          </p:xfrm>
          <a:graphic>
            <a:graphicData uri="http://schemas.openxmlformats.org/presentationml/2006/ole">
              <p:oleObj spid="_x0000_s3078" name="Формула" r:id="rId7" imgW="177569" imgH="215619" progId="Equation.3">
                <p:embed/>
              </p:oleObj>
            </a:graphicData>
          </a:graphic>
        </p:graphicFrame>
        <p:graphicFrame>
          <p:nvGraphicFramePr>
            <p:cNvPr id="3079" name="Object 49"/>
            <p:cNvGraphicFramePr>
              <a:graphicFrameLocks noChangeAspect="1"/>
            </p:cNvGraphicFramePr>
            <p:nvPr/>
          </p:nvGraphicFramePr>
          <p:xfrm>
            <a:off x="2245" y="2432"/>
            <a:ext cx="248" cy="272"/>
          </p:xfrm>
          <a:graphic>
            <a:graphicData uri="http://schemas.openxmlformats.org/presentationml/2006/ole">
              <p:oleObj spid="_x0000_s3079" name="Формула" r:id="rId8" imgW="203024" imgH="215713" progId="Equation.3">
                <p:embed/>
              </p:oleObj>
            </a:graphicData>
          </a:graphic>
        </p:graphicFrame>
        <p:graphicFrame>
          <p:nvGraphicFramePr>
            <p:cNvPr id="3080" name="Object 50"/>
            <p:cNvGraphicFramePr>
              <a:graphicFrameLocks noChangeAspect="1"/>
            </p:cNvGraphicFramePr>
            <p:nvPr/>
          </p:nvGraphicFramePr>
          <p:xfrm>
            <a:off x="3061" y="2432"/>
            <a:ext cx="275" cy="317"/>
          </p:xfrm>
          <a:graphic>
            <a:graphicData uri="http://schemas.openxmlformats.org/presentationml/2006/ole">
              <p:oleObj spid="_x0000_s3080" name="Формула" r:id="rId9" imgW="190335" imgH="215713" progId="Equation.3">
                <p:embed/>
              </p:oleObj>
            </a:graphicData>
          </a:graphic>
        </p:graphicFrame>
        <p:graphicFrame>
          <p:nvGraphicFramePr>
            <p:cNvPr id="3081" name="Object 51"/>
            <p:cNvGraphicFramePr>
              <a:graphicFrameLocks noChangeAspect="1"/>
            </p:cNvGraphicFramePr>
            <p:nvPr/>
          </p:nvGraphicFramePr>
          <p:xfrm>
            <a:off x="3969" y="2478"/>
            <a:ext cx="214" cy="227"/>
          </p:xfrm>
          <a:graphic>
            <a:graphicData uri="http://schemas.openxmlformats.org/presentationml/2006/ole">
              <p:oleObj spid="_x0000_s3081" name="Формула" r:id="rId10" imgW="152268" imgH="164957" progId="Equation.3">
                <p:embed/>
              </p:oleObj>
            </a:graphicData>
          </a:graphic>
        </p:graphicFrame>
        <p:graphicFrame>
          <p:nvGraphicFramePr>
            <p:cNvPr id="3082" name="Object 52"/>
            <p:cNvGraphicFramePr>
              <a:graphicFrameLocks noChangeAspect="1"/>
            </p:cNvGraphicFramePr>
            <p:nvPr/>
          </p:nvGraphicFramePr>
          <p:xfrm>
            <a:off x="4542" y="2342"/>
            <a:ext cx="755" cy="386"/>
          </p:xfrm>
          <a:graphic>
            <a:graphicData uri="http://schemas.openxmlformats.org/presentationml/2006/ole">
              <p:oleObj spid="_x0000_s3082" name="Формула" r:id="rId11" imgW="837836" imgH="431613" progId="Equation.3">
                <p:embed/>
              </p:oleObj>
            </a:graphicData>
          </a:graphic>
        </p:graphicFrame>
        <p:sp>
          <p:nvSpPr>
            <p:cNvPr id="3149" name="Text Box 56"/>
            <p:cNvSpPr txBox="1">
              <a:spLocks noChangeArrowheads="1"/>
            </p:cNvSpPr>
            <p:nvPr/>
          </p:nvSpPr>
          <p:spPr bwMode="auto">
            <a:xfrm>
              <a:off x="612" y="3339"/>
              <a:ext cx="45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/>
              <a:endParaRPr lang="ru-RU" b="1">
                <a:solidFill>
                  <a:srgbClr val="336600"/>
                </a:solidFill>
                <a:cs typeface="Arial" charset="0"/>
              </a:endParaRPr>
            </a:p>
          </p:txBody>
        </p:sp>
      </p:grpSp>
      <p:sp>
        <p:nvSpPr>
          <p:cNvPr id="290873" name="Text Box 57"/>
          <p:cNvSpPr txBox="1">
            <a:spLocks noChangeArrowheads="1"/>
          </p:cNvSpPr>
          <p:nvPr/>
        </p:nvSpPr>
        <p:spPr bwMode="auto">
          <a:xfrm>
            <a:off x="2195513" y="5373688"/>
            <a:ext cx="71278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rgbClr val="336600"/>
                </a:solidFill>
                <a:cs typeface="Arial" charset="0"/>
              </a:rPr>
              <a:t>7</a:t>
            </a:r>
            <a:r>
              <a:rPr lang="en-US" b="1">
                <a:solidFill>
                  <a:srgbClr val="336600"/>
                </a:solidFill>
                <a:cs typeface="Arial" charset="0"/>
              </a:rPr>
              <a:t>0</a:t>
            </a:r>
            <a:r>
              <a:rPr lang="ru-RU" b="1">
                <a:solidFill>
                  <a:srgbClr val="336600"/>
                </a:solidFill>
                <a:cs typeface="Arial" charset="0"/>
              </a:rPr>
              <a:t>%</a:t>
            </a:r>
          </a:p>
        </p:txBody>
      </p:sp>
      <p:sp>
        <p:nvSpPr>
          <p:cNvPr id="290875" name="Text Box 59"/>
          <p:cNvSpPr txBox="1">
            <a:spLocks noChangeArrowheads="1"/>
          </p:cNvSpPr>
          <p:nvPr/>
        </p:nvSpPr>
        <p:spPr bwMode="auto">
          <a:xfrm>
            <a:off x="5940425" y="5373688"/>
            <a:ext cx="83661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rgbClr val="336600"/>
                </a:solidFill>
                <a:cs typeface="Arial" charset="0"/>
              </a:rPr>
              <a:t>20%</a:t>
            </a:r>
            <a:endParaRPr lang="ru-RU">
              <a:cs typeface="Arial" charset="0"/>
            </a:endParaRPr>
          </a:p>
        </p:txBody>
      </p:sp>
      <p:sp>
        <p:nvSpPr>
          <p:cNvPr id="290876" name="Text Box 60"/>
          <p:cNvSpPr txBox="1">
            <a:spLocks noChangeArrowheads="1"/>
          </p:cNvSpPr>
          <p:nvPr/>
        </p:nvSpPr>
        <p:spPr bwMode="auto">
          <a:xfrm>
            <a:off x="4716463" y="5373688"/>
            <a:ext cx="65881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rgbClr val="336600"/>
                </a:solidFill>
                <a:cs typeface="Arial" charset="0"/>
              </a:rPr>
              <a:t>1</a:t>
            </a:r>
            <a:r>
              <a:rPr lang="en-US" b="1">
                <a:solidFill>
                  <a:srgbClr val="336600"/>
                </a:solidFill>
                <a:cs typeface="Arial" charset="0"/>
              </a:rPr>
              <a:t>0</a:t>
            </a:r>
            <a:r>
              <a:rPr lang="ru-RU" b="1">
                <a:solidFill>
                  <a:srgbClr val="336600"/>
                </a:solidFill>
                <a:cs typeface="Arial" charset="0"/>
              </a:rPr>
              <a:t>%</a:t>
            </a:r>
            <a:endParaRPr lang="ru-RU">
              <a:cs typeface="Arial" charset="0"/>
            </a:endParaRPr>
          </a:p>
        </p:txBody>
      </p:sp>
      <p:sp>
        <p:nvSpPr>
          <p:cNvPr id="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u="sng" dirty="0" smtClean="0">
                <a:latin typeface="+mn-lt"/>
              </a:rPr>
              <a:t>Методы группы «Химики».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Нестандартный метод(табличный):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97" name="Содержимое 3" descr="18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13" y="0"/>
            <a:ext cx="13731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0" name="Object 64"/>
          <p:cNvGraphicFramePr>
            <a:graphicFrameLocks noChangeAspect="1"/>
          </p:cNvGraphicFramePr>
          <p:nvPr/>
        </p:nvGraphicFramePr>
        <p:xfrm>
          <a:off x="3143250" y="5286375"/>
          <a:ext cx="1306513" cy="515938"/>
        </p:xfrm>
        <a:graphic>
          <a:graphicData uri="http://schemas.openxmlformats.org/presentationml/2006/ole">
            <p:oleObj spid="_x0000_s3075" name="Формула" r:id="rId13" imgW="545760" imgH="215640" progId="Equation.3">
              <p:embed/>
            </p:oleObj>
          </a:graphicData>
        </a:graphic>
      </p:graphicFrame>
      <p:graphicFrame>
        <p:nvGraphicFramePr>
          <p:cNvPr id="4161" name="Object 65"/>
          <p:cNvGraphicFramePr>
            <a:graphicFrameLocks noChangeAspect="1"/>
          </p:cNvGraphicFramePr>
          <p:nvPr/>
        </p:nvGraphicFramePr>
        <p:xfrm>
          <a:off x="7072313" y="4929188"/>
          <a:ext cx="1428750" cy="517525"/>
        </p:xfrm>
        <a:graphic>
          <a:graphicData uri="http://schemas.openxmlformats.org/presentationml/2006/ole">
            <p:oleObj spid="_x0000_s3076" name="Формула" r:id="rId14" imgW="1193760" imgH="431640" progId="Equation.3">
              <p:embed/>
            </p:oleObj>
          </a:graphicData>
        </a:graphic>
      </p:graphicFrame>
      <p:grpSp>
        <p:nvGrpSpPr>
          <p:cNvPr id="3" name="Group 76"/>
          <p:cNvGrpSpPr>
            <a:grpSpLocks noChangeAspect="1"/>
          </p:cNvGrpSpPr>
          <p:nvPr/>
        </p:nvGrpSpPr>
        <p:grpSpPr bwMode="auto">
          <a:xfrm>
            <a:off x="7143750" y="5572125"/>
            <a:ext cx="1049338" cy="508000"/>
            <a:chOff x="4500" y="3510"/>
            <a:chExt cx="661" cy="320"/>
          </a:xfrm>
        </p:grpSpPr>
        <p:sp>
          <p:nvSpPr>
            <p:cNvPr id="3108" name="AutoShape 75"/>
            <p:cNvSpPr>
              <a:spLocks noChangeAspect="1" noChangeArrowheads="1" noTextEdit="1"/>
            </p:cNvSpPr>
            <p:nvPr/>
          </p:nvSpPr>
          <p:spPr bwMode="auto">
            <a:xfrm>
              <a:off x="4635" y="3600"/>
              <a:ext cx="52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Rectangle 78"/>
            <p:cNvSpPr>
              <a:spLocks noChangeArrowheads="1"/>
            </p:cNvSpPr>
            <p:nvPr/>
          </p:nvSpPr>
          <p:spPr bwMode="auto">
            <a:xfrm>
              <a:off x="4500" y="3510"/>
              <a:ext cx="18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i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ru-RU"/>
            </a:p>
          </p:txBody>
        </p:sp>
        <p:sp>
          <p:nvSpPr>
            <p:cNvPr id="3110" name="Rectangle 79"/>
            <p:cNvSpPr>
              <a:spLocks noChangeArrowheads="1"/>
            </p:cNvSpPr>
            <p:nvPr/>
          </p:nvSpPr>
          <p:spPr bwMode="auto">
            <a:xfrm>
              <a:off x="4680" y="3510"/>
              <a:ext cx="4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Times New Roman" pitchFamily="18" charset="0"/>
                </a:rPr>
                <a:t>=100г</a:t>
              </a:r>
              <a:endParaRPr lang="ru-RU"/>
            </a:p>
          </p:txBody>
        </p:sp>
        <p:sp>
          <p:nvSpPr>
            <p:cNvPr id="3111" name="Rectangle 80"/>
            <p:cNvSpPr>
              <a:spLocks noChangeArrowheads="1"/>
            </p:cNvSpPr>
            <p:nvPr/>
          </p:nvSpPr>
          <p:spPr bwMode="auto">
            <a:xfrm>
              <a:off x="4635" y="3645"/>
              <a:ext cx="8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/>
            </a:p>
          </p:txBody>
        </p:sp>
      </p:grpSp>
      <p:sp>
        <p:nvSpPr>
          <p:cNvPr id="3099" name="AutoShape 66"/>
          <p:cNvSpPr>
            <a:spLocks noChangeAspect="1" noChangeArrowheads="1"/>
          </p:cNvSpPr>
          <p:nvPr/>
        </p:nvSpPr>
        <p:spPr bwMode="auto">
          <a:xfrm>
            <a:off x="7072313" y="5429250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85750" y="6286500"/>
            <a:ext cx="885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Тогда, масса второй  10%  смеси 500г.</a:t>
            </a:r>
          </a:p>
        </p:txBody>
      </p:sp>
      <p:sp>
        <p:nvSpPr>
          <p:cNvPr id="3101" name="Номер слайда 7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C6AB61-56C2-4B16-B630-EDA0F4E4F00A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72" name="Управляющая кнопка: настраиваемая 71">
            <a:hlinkClick r:id="rId15" action="ppaction://hlinksldjump" highlightClick="1"/>
          </p:cNvPr>
          <p:cNvSpPr/>
          <p:nvPr/>
        </p:nvSpPr>
        <p:spPr bwMode="auto">
          <a:xfrm>
            <a:off x="142844" y="4286256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3" name="Управляющая кнопка: настраиваемая 72">
            <a:hlinkClick r:id="rId16" action="ppaction://hlinksldjump" highlightClick="1"/>
          </p:cNvPr>
          <p:cNvSpPr/>
          <p:nvPr/>
        </p:nvSpPr>
        <p:spPr bwMode="auto">
          <a:xfrm>
            <a:off x="142844" y="4572008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</p:spTree>
    <p:custDataLst>
      <p:tags r:id="rId2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73" grpId="0" autoUpdateAnimBg="0"/>
      <p:bldP spid="290875" grpId="0"/>
      <p:bldP spid="2908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4800608" cy="211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971"/>
                <a:gridCol w="902971"/>
                <a:gridCol w="902971"/>
                <a:gridCol w="902971"/>
                <a:gridCol w="1188724"/>
              </a:tblGrid>
              <a:tr h="704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70%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048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600г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048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u="sng" dirty="0" smtClean="0">
                <a:latin typeface="+mn-lt"/>
              </a:rPr>
              <a:t>Методы группы «Химики».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«Конверт Пирсона»: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500188" y="2071688"/>
            <a:ext cx="1785937" cy="128587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54" name="Содержимое 3" descr="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0"/>
            <a:ext cx="13731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357313" y="2000250"/>
            <a:ext cx="1785937" cy="128587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TextBox 9"/>
          <p:cNvSpPr txBox="1">
            <a:spLocks noChangeArrowheads="1"/>
          </p:cNvSpPr>
          <p:nvPr/>
        </p:nvSpPr>
        <p:spPr bwMode="auto">
          <a:xfrm>
            <a:off x="785813" y="3857625"/>
            <a:ext cx="821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714375" y="3779838"/>
            <a:ext cx="8429625" cy="307816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ru-RU" b="1" dirty="0">
                <a:latin typeface="Arial" pitchFamily="34" charset="0"/>
                <a:ea typeface="Times New Roman" pitchFamily="18" charset="0"/>
              </a:rPr>
              <a:t>70-20=50,  20-10=10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b="1" dirty="0"/>
              <a:t> НОД(10;50)=10.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b="1" dirty="0"/>
              <a:t>10:10=1(массовая часть 70% раствора).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b="1" dirty="0"/>
              <a:t>50:10=5 (массовых частей 10% раствора).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b="1" dirty="0"/>
              <a:t>600:(1+5)=100(г) – раствора приходится на одну массовую часть.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b="1" dirty="0"/>
              <a:t>100*1=100(г) – 70%.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b="1" dirty="0"/>
              <a:t>100*5=500(г) – 10%.</a:t>
            </a:r>
          </a:p>
          <a:p>
            <a:pPr>
              <a:defRPr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>
              <a:defRPr/>
            </a:pPr>
            <a:r>
              <a:rPr lang="ru-RU" b="1" dirty="0"/>
              <a:t>Ответ: масса 10% раствора кислоты составит 500г, а масса 70% - составит 100г.</a:t>
            </a: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4" name="Десятиугольник 13"/>
          <p:cNvSpPr/>
          <p:nvPr/>
        </p:nvSpPr>
        <p:spPr bwMode="auto">
          <a:xfrm>
            <a:off x="3714750" y="2357438"/>
            <a:ext cx="642938" cy="571500"/>
          </a:xfrm>
          <a:prstGeom prst="decag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1785938"/>
            <a:ext cx="1143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214688"/>
            <a:ext cx="10715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3" y="3214688"/>
            <a:ext cx="107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– 500г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4875" y="1785938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- 100г</a:t>
            </a:r>
          </a:p>
        </p:txBody>
      </p:sp>
      <p:sp>
        <p:nvSpPr>
          <p:cNvPr id="26663" name="Номер слайда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70B507-07CA-484F-B89C-88FFA584F4C1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20" name="Управляющая кнопка: настраиваемая 19">
            <a:hlinkClick r:id="rId5" action="ppaction://hlinksldjump" highlightClick="1"/>
          </p:cNvPr>
          <p:cNvSpPr/>
          <p:nvPr/>
        </p:nvSpPr>
        <p:spPr bwMode="auto">
          <a:xfrm>
            <a:off x="142844" y="4572008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1" name="Управляющая кнопка: настраиваемая 20">
            <a:hlinkClick r:id="rId6" action="ppaction://hlinksldjump" highlightClick="1"/>
          </p:cNvPr>
          <p:cNvSpPr/>
          <p:nvPr/>
        </p:nvSpPr>
        <p:spPr bwMode="auto">
          <a:xfrm>
            <a:off x="142844" y="4286256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428625"/>
            <a:ext cx="7772400" cy="857250"/>
          </a:xfrm>
        </p:spPr>
        <p:txBody>
          <a:bodyPr anchor="t"/>
          <a:lstStyle/>
          <a:p>
            <a:pPr>
              <a:defRPr/>
            </a:pPr>
            <a:r>
              <a:rPr lang="ru-RU" sz="3200" b="1" dirty="0" smtClean="0">
                <a:latin typeface="+mn-lt"/>
              </a:rPr>
              <a:t>Решение задач в группах.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1" name="Содержимое 3" descr="6l9n3zfraqe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00938" y="0"/>
            <a:ext cx="1031875" cy="1428750"/>
          </a:xfrm>
        </p:spPr>
      </p:pic>
      <p:graphicFrame>
        <p:nvGraphicFramePr>
          <p:cNvPr id="8" name="Схема 7"/>
          <p:cNvGraphicFramePr/>
          <p:nvPr/>
        </p:nvGraphicFramePr>
        <p:xfrm>
          <a:off x="642910" y="1571612"/>
          <a:ext cx="814386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8B8300-1DDC-443A-B8D5-685061BF3D9A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" name="Управляющая кнопка: настраиваемая 5">
            <a:hlinkClick r:id="rId9" action="ppaction://hlinksldjump" highlightClick="1"/>
          </p:cNvPr>
          <p:cNvSpPr/>
          <p:nvPr/>
        </p:nvSpPr>
        <p:spPr bwMode="auto">
          <a:xfrm>
            <a:off x="142844" y="4572008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3E24DE-50D7-4615-AABC-88539191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453E24DE-50D7-4615-AABC-885391913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453E24DE-50D7-4615-AABC-88539191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453E24DE-50D7-4615-AABC-88539191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graphicEl>
                                              <a:dgm id="{453E24DE-50D7-4615-AABC-88539191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F98CA7-CD2C-48E9-852F-CC3915772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B8F98CA7-CD2C-48E9-852F-CC3915772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B8F98CA7-CD2C-48E9-852F-CC3915772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B8F98CA7-CD2C-48E9-852F-CC3915772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B8F98CA7-CD2C-48E9-852F-CC3915772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39A7BF-A7AF-4F38-84D0-28EFEB98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E739A7BF-A7AF-4F38-84D0-28EFEB98E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E739A7BF-A7AF-4F38-84D0-28EFEB98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E739A7BF-A7AF-4F38-84D0-28EFEB98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E739A7BF-A7AF-4F38-84D0-28EFEB98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068705-5FFE-49F1-B72E-0914FC358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3B068705-5FFE-49F1-B72E-0914FC358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3B068705-5FFE-49F1-B72E-0914FC358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3B068705-5FFE-49F1-B72E-0914FC358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3B068705-5FFE-49F1-B72E-0914FC358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</a:rPr>
              <a:t>Самостоятельная работа (раздаются карточки)</a:t>
            </a:r>
            <a:endParaRPr lang="ru-RU" sz="3600" dirty="0">
              <a:latin typeface="+mn-lt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r>
              <a:rPr lang="ru-RU" sz="1600" i="1" smtClean="0"/>
              <a:t>Задача №1.</a:t>
            </a:r>
            <a:endParaRPr lang="ru-RU" sz="1600" smtClean="0"/>
          </a:p>
          <a:p>
            <a:pPr>
              <a:buFont typeface="Wingdings" pitchFamily="2" charset="2"/>
              <a:buNone/>
            </a:pPr>
            <a:r>
              <a:rPr lang="ru-RU" sz="1600" smtClean="0"/>
              <a:t>Найдите концентрацию всего раствора спирта,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если к 200г 40% раствору спирта добавили 300г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50% раствора спирта.</a:t>
            </a:r>
          </a:p>
          <a:p>
            <a:r>
              <a:rPr lang="ru-RU" sz="1600" i="1" smtClean="0"/>
              <a:t>Задача №2.</a:t>
            </a:r>
            <a:endParaRPr lang="ru-RU" sz="1600" smtClean="0"/>
          </a:p>
          <a:p>
            <a:pPr>
              <a:buFont typeface="Wingdings" pitchFamily="2" charset="2"/>
              <a:buNone/>
            </a:pPr>
            <a:r>
              <a:rPr lang="ru-RU" sz="1600" smtClean="0"/>
              <a:t>Нужно приготовить 25% раствор серной кислоты,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смешав 76% и 15% растворы.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Сколько надо взять каждого раствора?</a:t>
            </a:r>
          </a:p>
          <a:p>
            <a:r>
              <a:rPr lang="ru-RU" sz="1600" i="1" smtClean="0"/>
              <a:t>Задача №3.</a:t>
            </a:r>
            <a:endParaRPr lang="ru-RU" sz="1600" smtClean="0"/>
          </a:p>
          <a:p>
            <a:pPr>
              <a:buFont typeface="Wingdings" pitchFamily="2" charset="2"/>
              <a:buNone/>
            </a:pPr>
            <a:r>
              <a:rPr lang="ru-RU" sz="1600" smtClean="0"/>
              <a:t>Сплав олова с медью весом 12 кг содержит 45% меди. Сколько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чистого олова надо добавить, чтобы получить сплав, содержащий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40% меди? Ответ: 1,5кг.</a:t>
            </a:r>
          </a:p>
          <a:p>
            <a:r>
              <a:rPr lang="ru-RU" sz="1600" i="1" smtClean="0"/>
              <a:t>Задача №4</a:t>
            </a:r>
            <a:r>
              <a:rPr lang="ru-RU" sz="160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Имеется два сплава с разным содержанием меди: в первом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содержится 70%, а во втором – 40% меди. В каком отношении надо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взять первый и второй сплавы, чтобы получить из них новый сплав,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содержащий 50% меди? Ответ:0,5</a:t>
            </a:r>
          </a:p>
          <a:p>
            <a:endParaRPr lang="ru-RU" smtClean="0"/>
          </a:p>
        </p:txBody>
      </p:sp>
      <p:pic>
        <p:nvPicPr>
          <p:cNvPr id="28676" name="Содержимое 3" descr="6l9n3zfraqe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0"/>
            <a:ext cx="1031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08EF5F-80C6-4D82-A459-609B7A45345D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 bwMode="auto">
          <a:xfrm>
            <a:off x="142844" y="4572008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latin typeface="+mn-lt"/>
              </a:rPr>
              <a:t>Домашнее задание</a:t>
            </a:r>
            <a:endParaRPr lang="ru-RU" sz="4000" b="1" dirty="0">
              <a:latin typeface="+mn-lt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Раздаются карточки с заданиями для самостоятельного решения на дом:</a:t>
            </a:r>
            <a:endParaRPr lang="ru-RU" smtClean="0"/>
          </a:p>
          <a:p>
            <a:r>
              <a:rPr lang="ru-RU" smtClean="0"/>
              <a:t>Задание дифференцированное: первые три задачи лёгкие, последние две – трудные.  </a:t>
            </a:r>
          </a:p>
          <a:p>
            <a:r>
              <a:rPr lang="ru-RU" smtClean="0"/>
              <a:t>Учащиеся сами выбирают задачи, а так же методы их решения.</a:t>
            </a:r>
          </a:p>
          <a:p>
            <a:endParaRPr lang="ru-RU" smtClean="0"/>
          </a:p>
        </p:txBody>
      </p:sp>
      <p:pic>
        <p:nvPicPr>
          <p:cNvPr id="29700" name="Рисунок 3" descr="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357688"/>
            <a:ext cx="1651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4" descr="Рисунок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14313"/>
            <a:ext cx="1357312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BE86-FE94-4557-A93A-83E23B7F5B2D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 bwMode="auto">
          <a:xfrm>
            <a:off x="142844" y="4572008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</a:rPr>
              <a:t>Итог урока. Рефлексия.</a:t>
            </a:r>
            <a:endParaRPr lang="ru-RU" sz="3600" b="1" dirty="0">
              <a:latin typeface="+mn-lt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071563" y="2000250"/>
            <a:ext cx="7772400" cy="314325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i="1" smtClean="0"/>
              <a:t>«Сегодня на уроке я понял (а), что мне необходимо…»</a:t>
            </a:r>
            <a:endParaRPr lang="ru-RU" smtClean="0"/>
          </a:p>
          <a:p>
            <a:r>
              <a:rPr lang="ru-RU" b="1" i="1" smtClean="0"/>
              <a:t>«При решении задач на проценты необходимо…»</a:t>
            </a:r>
            <a:endParaRPr lang="ru-RU" smtClean="0"/>
          </a:p>
          <a:p>
            <a:r>
              <a:rPr lang="ru-RU" b="1" i="1" smtClean="0"/>
              <a:t>«Самое трудное для меня…»</a:t>
            </a:r>
            <a:endParaRPr lang="ru-RU" smtClean="0"/>
          </a:p>
          <a:p>
            <a:endParaRPr lang="ru-RU" smtClean="0"/>
          </a:p>
        </p:txBody>
      </p:sp>
      <p:pic>
        <p:nvPicPr>
          <p:cNvPr id="30724" name="Рисунок 3" descr="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357688"/>
            <a:ext cx="1651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4" descr="Рисунок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14313"/>
            <a:ext cx="1357312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CC6C13-9F98-4B03-932D-A915B8ADD277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 bwMode="auto">
          <a:xfrm>
            <a:off x="142844" y="4572008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643063" y="1497013"/>
            <a:ext cx="7146925" cy="5360987"/>
          </a:xfr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9038" y="214313"/>
            <a:ext cx="26606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5000636"/>
            <a:ext cx="1168788" cy="1476364"/>
          </a:xfrm>
          <a:prstGeom prst="cube">
            <a:avLst/>
          </a:prstGeom>
        </p:spPr>
      </p:pic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 bwMode="auto">
          <a:xfrm>
            <a:off x="214282" y="4071942"/>
            <a:ext cx="256598" cy="285752"/>
          </a:xfrm>
          <a:prstGeom prst="actionButtonBeginning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 bwMode="auto">
          <a:xfrm>
            <a:off x="214282" y="4500570"/>
            <a:ext cx="256598" cy="285752"/>
          </a:xfrm>
          <a:prstGeom prst="actionButtonBlank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всё</a:t>
            </a:r>
          </a:p>
        </p:txBody>
      </p:sp>
      <p:sp>
        <p:nvSpPr>
          <p:cNvPr id="31756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4A089C-A19B-4243-B57A-A95A9036FF26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28688" y="571500"/>
            <a:ext cx="7772400" cy="785813"/>
          </a:xfrm>
        </p:spPr>
        <p:txBody>
          <a:bodyPr anchor="t"/>
          <a:lstStyle/>
          <a:p>
            <a:pPr eaLnBrk="1" hangingPunct="1"/>
            <a:r>
              <a:rPr lang="ru-RU" b="1" u="sng" smtClean="0"/>
              <a:t>Цель работы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872413" cy="4972050"/>
          </a:xfrm>
        </p:spPr>
        <p:txBody>
          <a:bodyPr/>
          <a:lstStyle/>
          <a:p>
            <a:pPr algn="just" eaLnBrk="1" hangingPunct="1"/>
            <a:r>
              <a:rPr lang="ru-RU" sz="2400" dirty="0" smtClean="0"/>
              <a:t>«Интеграция» в переводе обозначает «объединение в целое каких-либо частей». </a:t>
            </a:r>
          </a:p>
          <a:p>
            <a:pPr algn="just" eaLnBrk="1" hangingPunct="1"/>
            <a:r>
              <a:rPr lang="ru-RU" sz="2400" dirty="0" smtClean="0"/>
              <a:t>Математика  настолько универсальна, что при желании может интегрироваться с любым предметом.</a:t>
            </a:r>
          </a:p>
          <a:p>
            <a:pPr algn="just" eaLnBrk="1" hangingPunct="1"/>
            <a:r>
              <a:rPr lang="ru-RU" sz="2400" dirty="0" smtClean="0"/>
              <a:t>Она  тесно связана со многими науками, такими как информатика, химия, физика, экономика и другими, что позволяет осуществлять, как опорные, так и перспективные, </a:t>
            </a:r>
            <a:r>
              <a:rPr lang="ru-RU" sz="2400" dirty="0" err="1" smtClean="0"/>
              <a:t>межпредметные</a:t>
            </a:r>
            <a:r>
              <a:rPr lang="ru-RU" sz="2400" dirty="0" smtClean="0"/>
              <a:t> связи. </a:t>
            </a:r>
          </a:p>
          <a:p>
            <a:pPr algn="just" eaLnBrk="1" hangingPunct="1"/>
            <a:r>
              <a:rPr lang="ru-RU" sz="2400" dirty="0" smtClean="0"/>
              <a:t> </a:t>
            </a:r>
            <a:r>
              <a:rPr lang="ru-RU" sz="2400" b="1" i="1" dirty="0" smtClean="0"/>
              <a:t>Цель работы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990000"/>
                </a:solidFill>
              </a:rPr>
              <a:t>изучить эффективные методы и приемы, которые позволяют ученикам лучше усваивать программный материал. 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74DFDB-189F-48E9-BA34-426730A054E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/>
              <a:t>Общие задачи интеграции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>
              <a:defRPr/>
            </a:pPr>
            <a:r>
              <a:rPr lang="ru-RU" sz="2600" dirty="0" smtClean="0"/>
              <a:t>создать у детей образ целостного восприятия окружающего мира; </a:t>
            </a:r>
          </a:p>
          <a:p>
            <a:pPr>
              <a:defRPr/>
            </a:pPr>
            <a:r>
              <a:rPr lang="ru-RU" sz="2600" dirty="0" smtClean="0"/>
              <a:t>активизировать знания учащихся, полученные по предмету в практической ситуации; </a:t>
            </a:r>
          </a:p>
          <a:p>
            <a:pPr>
              <a:defRPr/>
            </a:pPr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познакомить</a:t>
            </a:r>
            <a:r>
              <a:rPr lang="ru-RU" sz="2600" dirty="0" smtClean="0"/>
              <a:t> детей с различными применениями полученных знаний, умений и навыков; </a:t>
            </a:r>
          </a:p>
          <a:p>
            <a:pPr>
              <a:defRPr/>
            </a:pPr>
            <a:r>
              <a:rPr lang="ru-RU" sz="2600" dirty="0" smtClean="0"/>
              <a:t>умножить знания в области названных предметов; </a:t>
            </a:r>
          </a:p>
          <a:p>
            <a:pPr>
              <a:defRPr/>
            </a:pPr>
            <a:r>
              <a:rPr lang="ru-RU" sz="2600" dirty="0" smtClean="0"/>
              <a:t>развивать элементы общечеловеческой культуры и навыки коллективной работы и творческой дисциплины. 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8BF78D-FE72-497D-9C61-D29D85AEDE97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5072063"/>
            <a:ext cx="19288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smtClean="0"/>
              <a:t>Структура дидактики интегрированного урока</a:t>
            </a:r>
          </a:p>
        </p:txBody>
      </p:sp>
      <p:pic>
        <p:nvPicPr>
          <p:cNvPr id="1024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46938" y="0"/>
            <a:ext cx="1897062" cy="1428750"/>
          </a:xfrm>
        </p:spPr>
      </p:pic>
      <p:graphicFrame>
        <p:nvGraphicFramePr>
          <p:cNvPr id="5" name="Схема 4"/>
          <p:cNvGraphicFramePr/>
          <p:nvPr/>
        </p:nvGraphicFramePr>
        <p:xfrm>
          <a:off x="1500166" y="1714488"/>
          <a:ext cx="700092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24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55EBEA-DCF9-4D23-B9A7-0165284B724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ransition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147CC1-3022-4475-8E08-1CE2977E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147CC1-3022-4475-8E08-1CE2977E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147CC1-3022-4475-8E08-1CE2977E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F9147CC1-3022-4475-8E08-1CE2977E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9147CC1-3022-4475-8E08-1CE2977EC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546C9F-808C-4C2F-B2F7-CEAB23276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AB546C9F-808C-4C2F-B2F7-CEAB23276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AB546C9F-808C-4C2F-B2F7-CEAB23276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AB546C9F-808C-4C2F-B2F7-CEAB23276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AB546C9F-808C-4C2F-B2F7-CEAB23276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7B06D6-55A0-4FA6-81B7-A7365A250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157B06D6-55A0-4FA6-81B7-A7365A250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157B06D6-55A0-4FA6-81B7-A7365A250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57B06D6-55A0-4FA6-81B7-A7365A250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157B06D6-55A0-4FA6-81B7-A7365A250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F46EF3-CD82-4EFA-B3C1-0B7435064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E0F46EF3-CD82-4EFA-B3C1-0B7435064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E0F46EF3-CD82-4EFA-B3C1-0B7435064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E0F46EF3-CD82-4EFA-B3C1-0B7435064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E0F46EF3-CD82-4EFA-B3C1-0B7435064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AC7650-A112-4CA3-BAA2-5950E76A5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3AC7650-A112-4CA3-BAA2-5950E76A5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D3AC7650-A112-4CA3-BAA2-5950E76A5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D3AC7650-A112-4CA3-BAA2-5950E76A5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D3AC7650-A112-4CA3-BAA2-5950E76A5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14414" y="1600200"/>
          <a:ext cx="72866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C16134-514D-43CC-98C1-E8D399CEEB2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ransition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B3CC6-50A8-49D0-85C8-00207D318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354B3CC6-50A8-49D0-85C8-00207D318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354B3CC6-50A8-49D0-85C8-00207D318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354B3CC6-50A8-49D0-85C8-00207D318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5A8886-0827-41F0-A26E-016CEB838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295A8886-0827-41F0-A26E-016CEB838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295A8886-0827-41F0-A26E-016CEB838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295A8886-0827-41F0-A26E-016CEB838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9B4199-8429-4A82-A7FE-5266E4EF6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799B4199-8429-4A82-A7FE-5266E4EF6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799B4199-8429-4A82-A7FE-5266E4EF6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799B4199-8429-4A82-A7FE-5266E4EF6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8A4D3B-00B2-4C8E-9BBD-C33F6C259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9B8A4D3B-00B2-4C8E-9BBD-C33F6C259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9B8A4D3B-00B2-4C8E-9BBD-C33F6C259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9B8A4D3B-00B2-4C8E-9BBD-C33F6C259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marL="0" indent="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Опыт проведения таких уроков показал, что ребенку предоставляется великолепная возможность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проявить себя в позиции творческого субъекта,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включиться в деятельность с целью самореализации,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проявить свой интерес и активность,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шире развить познавательные процессы и сферы межличностного общения.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63136665_5f8350820dd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2571750"/>
            <a:ext cx="213042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 bwMode="auto">
          <a:xfrm rot="20310182">
            <a:off x="1500166" y="428604"/>
            <a:ext cx="914400" cy="914400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 bwMode="auto">
          <a:xfrm>
            <a:off x="4214810" y="0"/>
            <a:ext cx="1528768" cy="1385844"/>
          </a:xfrm>
          <a:prstGeom prst="star5">
            <a:avLst/>
          </a:prstGeom>
          <a:solidFill>
            <a:srgbClr val="92D050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 bwMode="auto">
          <a:xfrm rot="2159430">
            <a:off x="7610921" y="181401"/>
            <a:ext cx="914400" cy="914400"/>
          </a:xfrm>
          <a:prstGeom prst="star5">
            <a:avLst/>
          </a:prstGeom>
          <a:solidFill>
            <a:srgbClr val="92D050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230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5814A-EEEA-4F0B-99E9-8720B944B89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 advTm="1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1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100"/>
                            </p:stCondLst>
                            <p:childTnLst>
                              <p:par>
                                <p:cTn id="62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71500" y="0"/>
            <a:ext cx="8572500" cy="150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300" b="1">
                <a:solidFill>
                  <a:srgbClr val="740000"/>
                </a:solidFill>
                <a:latin typeface="Comic Sans MS" pitchFamily="66" charset="0"/>
                <a:cs typeface="Times New Roman" pitchFamily="18" charset="0"/>
              </a:rPr>
              <a:t>Мечта каждого учителя - воспитать ученика знающего, умеющего самостоятельно мыслить, задавать себе вопросы и находить на них ответы, ставить перед собой проблемы и искать способы их решения. </a:t>
            </a:r>
            <a:endParaRPr lang="ru-RU" sz="2300" b="1">
              <a:solidFill>
                <a:srgbClr val="74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" y="1428750"/>
            <a:ext cx="962025" cy="93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00" y="2357438"/>
            <a:ext cx="8001000" cy="4113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003300"/>
                </a:solidFill>
                <a:latin typeface="+mj-lt"/>
              </a:rPr>
              <a:t>К сожалению, ученики часто не в состоянии применить знания одной из дисциплин к знаниям другой.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</a:p>
          <a:p>
            <a:pPr>
              <a:defRPr/>
            </a:pPr>
            <a:r>
              <a:rPr lang="ru-RU" sz="2800" b="1" dirty="0">
                <a:solidFill>
                  <a:srgbClr val="003300"/>
                </a:solidFill>
                <a:latin typeface="+mj-lt"/>
              </a:rPr>
              <a:t>Поэтому интегрированные уроки необходимо давать периодически, чтобы ученики увидели взаимосвязь между учебными дисциплинами и поняли, что знания в одной дисциплине облегчает понимание процессов, изучаемых в других областях.</a:t>
            </a:r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143125"/>
            <a:ext cx="11430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75D86-A6C9-417A-8670-C63740E0871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ransition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ертикальный свиток 10"/>
          <p:cNvSpPr/>
          <p:nvPr/>
        </p:nvSpPr>
        <p:spPr bwMode="auto">
          <a:xfrm rot="10800000">
            <a:off x="214313" y="1500188"/>
            <a:ext cx="8929687" cy="5357812"/>
          </a:xfrm>
          <a:prstGeom prst="verticalScroll">
            <a:avLst/>
          </a:prstGeom>
          <a:blipFill>
            <a:blip r:embed="rId3" cstate="print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just"/>
            <a:r>
              <a:rPr lang="ru-RU" sz="2400" b="1" smtClean="0">
                <a:solidFill>
                  <a:srgbClr val="067C14"/>
                </a:solidFill>
                <a:latin typeface="Cambria" pitchFamily="18" charset="0"/>
              </a:rPr>
              <a:t>Слово «</a:t>
            </a:r>
            <a:r>
              <a:rPr lang="ru-RU" sz="2400" b="1" i="1" smtClean="0">
                <a:solidFill>
                  <a:srgbClr val="067C14"/>
                </a:solidFill>
                <a:latin typeface="Cambria" pitchFamily="18" charset="0"/>
              </a:rPr>
              <a:t> процент </a:t>
            </a:r>
            <a:r>
              <a:rPr lang="ru-RU" sz="2400" b="1" smtClean="0">
                <a:solidFill>
                  <a:srgbClr val="067C14"/>
                </a:solidFill>
                <a:latin typeface="Cambria" pitchFamily="18" charset="0"/>
              </a:rPr>
              <a:t>» происходит от</a:t>
            </a:r>
            <a:r>
              <a:rPr lang="en-US" sz="2400" b="1" smtClean="0">
                <a:solidFill>
                  <a:srgbClr val="067C14"/>
                </a:solidFill>
                <a:latin typeface="Cambria" pitchFamily="18" charset="0"/>
              </a:rPr>
              <a:t> </a:t>
            </a:r>
            <a:r>
              <a:rPr lang="ru-RU" sz="2400" b="1" smtClean="0">
                <a:solidFill>
                  <a:srgbClr val="067C14"/>
                </a:solidFill>
                <a:latin typeface="Cambria" pitchFamily="18" charset="0"/>
              </a:rPr>
              <a:t>латинских слов</a:t>
            </a:r>
            <a:r>
              <a:rPr lang="en-US" sz="2400" b="1" smtClean="0">
                <a:solidFill>
                  <a:srgbClr val="067C14"/>
                </a:solidFill>
                <a:latin typeface="Cambria" pitchFamily="18" charset="0"/>
              </a:rPr>
              <a:t> pro centum</a:t>
            </a:r>
            <a:r>
              <a:rPr lang="ru-RU" sz="2400" b="1" smtClean="0">
                <a:solidFill>
                  <a:srgbClr val="067C14"/>
                </a:solidFill>
                <a:latin typeface="Cambria" pitchFamily="18" charset="0"/>
              </a:rPr>
              <a:t>, что буквально означает « </a:t>
            </a:r>
            <a:r>
              <a:rPr lang="ru-RU" sz="2400" b="1" i="1" smtClean="0">
                <a:solidFill>
                  <a:srgbClr val="067C14"/>
                </a:solidFill>
                <a:latin typeface="Cambria" pitchFamily="18" charset="0"/>
              </a:rPr>
              <a:t>со ста</a:t>
            </a:r>
            <a:r>
              <a:rPr lang="ru-RU" sz="2400" b="1" smtClean="0">
                <a:solidFill>
                  <a:srgbClr val="067C14"/>
                </a:solidFill>
                <a:latin typeface="Cambria" pitchFamily="18" charset="0"/>
              </a:rPr>
              <a:t> ».</a:t>
            </a:r>
          </a:p>
        </p:txBody>
      </p:sp>
      <p:pic>
        <p:nvPicPr>
          <p:cNvPr id="1434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929563" y="714375"/>
            <a:ext cx="642937" cy="611188"/>
          </a:xfrm>
        </p:spPr>
      </p:pic>
      <p:sp>
        <p:nvSpPr>
          <p:cNvPr id="6" name="Прямоугольник 5"/>
          <p:cNvSpPr/>
          <p:nvPr/>
        </p:nvSpPr>
        <p:spPr>
          <a:xfrm>
            <a:off x="928688" y="1500188"/>
            <a:ext cx="7429500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Проценты – это одна из сложнейших тем математики.</a:t>
            </a:r>
          </a:p>
          <a:p>
            <a:pPr algn="ctr">
              <a:defRPr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1928802"/>
          <a:ext cx="89297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34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9B9C3F-4F11-4E3B-A500-2D709BF72FE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ransition advTm="1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00AE49-E31F-48EA-8C48-3867E8214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">
                                            <p:graphicEl>
                                              <a:dgm id="{2E00AE49-E31F-48EA-8C48-3867E8214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">
                                            <p:graphicEl>
                                              <a:dgm id="{2E00AE49-E31F-48EA-8C48-3867E82146BF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00AE49-E31F-48EA-8C48-3867E82146BF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>
                                            <p:graphicEl>
                                              <a:dgm id="{2E00AE49-E31F-48EA-8C48-3867E8214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00AE49-E31F-48EA-8C48-3867E8214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>
                                            <p:graphicEl>
                                              <a:dgm id="{2E00AE49-E31F-48EA-8C48-3867E8214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00AE49-E31F-48EA-8C48-3867E8214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8A56984-C32C-4A9B-A7EE-94CA6E8DF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>
                                            <p:graphicEl>
                                              <a:dgm id="{68A56984-C32C-4A9B-A7EE-94CA6E8DF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>
                                            <p:graphicEl>
                                              <a:dgm id="{68A56984-C32C-4A9B-A7EE-94CA6E8DFA1D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8A56984-C32C-4A9B-A7EE-94CA6E8DFA1D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>
                                            <p:graphicEl>
                                              <a:dgm id="{68A56984-C32C-4A9B-A7EE-94CA6E8DF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8A56984-C32C-4A9B-A7EE-94CA6E8DF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>
                                            <p:graphicEl>
                                              <a:dgm id="{68A56984-C32C-4A9B-A7EE-94CA6E8DF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8A56984-C32C-4A9B-A7EE-94CA6E8DF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B551FC-91BD-4976-8100-BB3260AB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3">
                                            <p:graphicEl>
                                              <a:dgm id="{61B551FC-91BD-4976-8100-BB3260ABA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3">
                                            <p:graphicEl>
                                              <a:dgm id="{61B551FC-91BD-4976-8100-BB3260ABAC52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B551FC-91BD-4976-8100-BB3260ABAC52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3">
                                            <p:graphicEl>
                                              <a:dgm id="{61B551FC-91BD-4976-8100-BB3260AB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B551FC-91BD-4976-8100-BB3260AB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3">
                                            <p:graphicEl>
                                              <a:dgm id="{61B551FC-91BD-4976-8100-BB3260AB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B551FC-91BD-4976-8100-BB3260AB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4FDE70-6832-4C5C-B4DF-50203688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3">
                                            <p:graphicEl>
                                              <a:dgm id="{844FDE70-6832-4C5C-B4DF-502036882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3">
                                            <p:graphicEl>
                                              <a:dgm id="{844FDE70-6832-4C5C-B4DF-50203688225A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4FDE70-6832-4C5C-B4DF-50203688225A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3">
                                            <p:graphicEl>
                                              <a:dgm id="{844FDE70-6832-4C5C-B4DF-50203688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4FDE70-6832-4C5C-B4DF-50203688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3">
                                            <p:graphicEl>
                                              <a:dgm id="{844FDE70-6832-4C5C-B4DF-50203688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4FDE70-6832-4C5C-B4DF-50203688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F0DDA53-E766-4CCC-A0C3-6909426BC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3">
                                            <p:graphicEl>
                                              <a:dgm id="{5F0DDA53-E766-4CCC-A0C3-6909426BC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3">
                                            <p:graphicEl>
                                              <a:dgm id="{5F0DDA53-E766-4CCC-A0C3-6909426BC017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F0DDA53-E766-4CCC-A0C3-6909426BC017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3">
                                            <p:graphicEl>
                                              <a:dgm id="{5F0DDA53-E766-4CCC-A0C3-6909426BC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F0DDA53-E766-4CCC-A0C3-6909426BC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3">
                                            <p:graphicEl>
                                              <a:dgm id="{5F0DDA53-E766-4CCC-A0C3-6909426BC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F0DDA53-E766-4CCC-A0C3-6909426BC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9D8E73-102F-4FB9-A724-B45F89AB6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3">
                                            <p:graphicEl>
                                              <a:dgm id="{CF9D8E73-102F-4FB9-A724-B45F89AB6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3">
                                            <p:graphicEl>
                                              <a:dgm id="{CF9D8E73-102F-4FB9-A724-B45F89AB6D70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9D8E73-102F-4FB9-A724-B45F89AB6D70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3">
                                            <p:graphicEl>
                                              <a:dgm id="{CF9D8E73-102F-4FB9-A724-B45F89AB6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9D8E73-102F-4FB9-A724-B45F89AB6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3">
                                            <p:graphicEl>
                                              <a:dgm id="{CF9D8E73-102F-4FB9-A724-B45F89AB6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9D8E73-102F-4FB9-A724-B45F89AB6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1D8D1C0-CCB3-47A6-ABEF-E3BC70BF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3">
                                            <p:graphicEl>
                                              <a:dgm id="{91D8D1C0-CCB3-47A6-ABEF-E3BC70BF8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3">
                                            <p:graphicEl>
                                              <a:dgm id="{91D8D1C0-CCB3-47A6-ABEF-E3BC70BF864B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1D8D1C0-CCB3-47A6-ABEF-E3BC70BF864B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3">
                                            <p:graphicEl>
                                              <a:dgm id="{91D8D1C0-CCB3-47A6-ABEF-E3BC70BF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1D8D1C0-CCB3-47A6-ABEF-E3BC70BF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3">
                                            <p:graphicEl>
                                              <a:dgm id="{91D8D1C0-CCB3-47A6-ABEF-E3BC70BF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1D8D1C0-CCB3-47A6-ABEF-E3BC70BF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2CD89F-C291-4A0F-BE53-D8AF63E4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3">
                                            <p:graphicEl>
                                              <a:dgm id="{DD2CD89F-C291-4A0F-BE53-D8AF63E45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3">
                                            <p:graphicEl>
                                              <a:dgm id="{DD2CD89F-C291-4A0F-BE53-D8AF63E45C1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2CD89F-C291-4A0F-BE53-D8AF63E45C1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3">
                                            <p:graphicEl>
                                              <a:dgm id="{DD2CD89F-C291-4A0F-BE53-D8AF63E4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2CD89F-C291-4A0F-BE53-D8AF63E4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3">
                                            <p:graphicEl>
                                              <a:dgm id="{DD2CD89F-C291-4A0F-BE53-D8AF63E4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2CD89F-C291-4A0F-BE53-D8AF63E4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D68B1A-9FFC-4E14-A4CE-3584F28CD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3">
                                            <p:graphicEl>
                                              <a:dgm id="{ABD68B1A-9FFC-4E14-A4CE-3584F28CD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3">
                                            <p:graphicEl>
                                              <a:dgm id="{ABD68B1A-9FFC-4E14-A4CE-3584F28CD19F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D68B1A-9FFC-4E14-A4CE-3584F28CD19F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3">
                                            <p:graphicEl>
                                              <a:dgm id="{ABD68B1A-9FFC-4E14-A4CE-3584F28CD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D68B1A-9FFC-4E14-A4CE-3584F28CD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3">
                                            <p:graphicEl>
                                              <a:dgm id="{ABD68B1A-9FFC-4E14-A4CE-3584F28CD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D68B1A-9FFC-4E14-A4CE-3584F28CD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7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122385-D77B-4051-8870-11464E698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3">
                                            <p:graphicEl>
                                              <a:dgm id="{D8122385-D77B-4051-8870-11464E698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3">
                                            <p:graphicEl>
                                              <a:dgm id="{D8122385-D77B-4051-8870-11464E69875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122385-D77B-4051-8870-11464E69875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3">
                                            <p:graphicEl>
                                              <a:dgm id="{D8122385-D77B-4051-8870-11464E698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122385-D77B-4051-8870-11464E698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3">
                                            <p:graphicEl>
                                              <a:dgm id="{D8122385-D77B-4051-8870-11464E698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122385-D77B-4051-8870-11464E698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Graphic spid="13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3|3.6|2.6|3|2.6|1.6|1.7|2.5|1.3|1.7|2.2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6|2.5|1.9|1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7|0.7|0.7|0.7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5|2.1|3.3|1.5|1.1|1.3|1.1"/>
</p:tagLst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</TotalTime>
  <Words>2278</Words>
  <Application>Microsoft Office PowerPoint</Application>
  <PresentationFormat>Экран (4:3)</PresentationFormat>
  <Paragraphs>364</Paragraphs>
  <Slides>29</Slides>
  <Notes>24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Слои</vt:lpstr>
      <vt:lpstr>Формула</vt:lpstr>
      <vt:lpstr>Тема: «Использование технологий, методов и приёмов интегрированных уроков, как средства создания условий для познавательной активности на уроках математики» </vt:lpstr>
      <vt:lpstr>Слайд 2</vt:lpstr>
      <vt:lpstr>Цель работы </vt:lpstr>
      <vt:lpstr>Общие задачи интеграции </vt:lpstr>
      <vt:lpstr>Структура дидактики интегрированного урока</vt:lpstr>
      <vt:lpstr>Слайд 6</vt:lpstr>
      <vt:lpstr>Слайд 7</vt:lpstr>
      <vt:lpstr>Слайд 8</vt:lpstr>
      <vt:lpstr>Слово « процент » происходит от латинских слов pro centum, что буквально означает « со ста ».</vt:lpstr>
      <vt:lpstr>Антуан  Де Сент-Экзюпери</vt:lpstr>
      <vt:lpstr>Слайд 11</vt:lpstr>
      <vt:lpstr> «Всё познаётся в сравнении» </vt:lpstr>
      <vt:lpstr>Цели урока:</vt:lpstr>
      <vt:lpstr>Задачи урока: </vt:lpstr>
      <vt:lpstr>Задачи урока: </vt:lpstr>
      <vt:lpstr>Структура урока: </vt:lpstr>
      <vt:lpstr>Разминка. Мозговой штурм. </vt:lpstr>
      <vt:lpstr>Разминка. Мозговой штурм.</vt:lpstr>
      <vt:lpstr>Разминка. Мозговой штурм.</vt:lpstr>
      <vt:lpstr>Задача</vt:lpstr>
      <vt:lpstr>Слайд 21</vt:lpstr>
      <vt:lpstr>Методы группы «Математики».  Алгебраический метод: </vt:lpstr>
      <vt:lpstr>Методы группы «Химики».  Нестандартный метод(табличный):</vt:lpstr>
      <vt:lpstr>Методы группы «Химики».  «Конверт Пирсона»:</vt:lpstr>
      <vt:lpstr>Решение задач в группах. </vt:lpstr>
      <vt:lpstr>Самостоятельная работа (раздаются карточки)</vt:lpstr>
      <vt:lpstr>Домашнее задание</vt:lpstr>
      <vt:lpstr>Итог урока. Рефлексия.</vt:lpstr>
      <vt:lpstr>Слайд 29</vt:lpstr>
    </vt:vector>
  </TitlesOfParts>
  <Company>gimnaziy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проэкта "Задачи на смеси и сплавы"</dc:title>
  <cp:lastModifiedBy>OEM User</cp:lastModifiedBy>
  <cp:revision>243</cp:revision>
  <dcterms:created xsi:type="dcterms:W3CDTF">2005-04-15T07:41:28Z</dcterms:created>
  <dcterms:modified xsi:type="dcterms:W3CDTF">2011-10-25T14:51:24Z</dcterms:modified>
</cp:coreProperties>
</file>