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2069B28-1943-4883-9AF5-75D1DD35CEA8}" type="datetimeFigureOut">
              <a:rPr lang="ru-RU"/>
              <a:pPr>
                <a:defRPr/>
              </a:pPr>
              <a:t>04.01.2010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5031A9-80B1-4619-9B6A-D809C661B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81640-0400-4988-83B2-B8C82AD37514}" type="datetime1">
              <a:rPr lang="ru-RU"/>
              <a:pPr>
                <a:defRPr/>
              </a:pPr>
              <a:t>04.01.2010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E5D83-156D-48A3-8DA6-CB1D4A59D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5040-C732-4A04-BF50-BEA14AFB67FE}" type="datetime1">
              <a:rPr lang="ru-RU"/>
              <a:pPr>
                <a:defRPr/>
              </a:pPr>
              <a:t>04.01.2010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AC12E-1A40-48DE-BD6A-C4178E7C8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8E956-23C4-4369-A34A-91AFB8E345C4}" type="datetime1">
              <a:rPr lang="ru-RU"/>
              <a:pPr>
                <a:defRPr/>
              </a:pPr>
              <a:t>04.01.2010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E28FA-973C-440D-A4E6-6C851068D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4B861-9370-49B0-97ED-9055326FBCA1}" type="datetime1">
              <a:rPr lang="ru-RU"/>
              <a:pPr>
                <a:defRPr/>
              </a:pPr>
              <a:t>04.01.2010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AD8AC-565D-49EA-9680-50B6AF9CE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86628-0CE1-46BB-91A3-79C972F11F8B}" type="datetime1">
              <a:rPr lang="ru-RU"/>
              <a:pPr>
                <a:defRPr/>
              </a:pPr>
              <a:t>04.01.2010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A646C-9EE4-46BF-99F0-C5E788418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7C28D-92A8-4DD7-8B7E-FC4A3112AFF3}" type="datetime1">
              <a:rPr lang="ru-RU"/>
              <a:pPr>
                <a:defRPr/>
              </a:pPr>
              <a:t>04.01.2010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6B337-1031-4755-AD42-3D4A6F64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6F4CA-867F-40C9-86DB-AE9C8C29D93E}" type="datetime1">
              <a:rPr lang="ru-RU"/>
              <a:pPr>
                <a:defRPr/>
              </a:pPr>
              <a:t>04.01.2010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43BEA-0BEE-4876-8F75-464544A8E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3EF0A-48BD-4234-BA5A-2144CF5D29A2}" type="datetime1">
              <a:rPr lang="ru-RU"/>
              <a:pPr>
                <a:defRPr/>
              </a:pPr>
              <a:t>04.01.2010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3638B-DF0A-4C9D-88A1-AC63040A7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FD82F-9C6D-41A4-B1C8-8FCDF7BADA02}" type="datetime1">
              <a:rPr lang="ru-RU"/>
              <a:pPr>
                <a:defRPr/>
              </a:pPr>
              <a:t>04.01.2010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5F3E7-DA92-45E0-9A10-0EA605259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FA486-A80A-47D7-9106-33C2813DA703}" type="datetime1">
              <a:rPr lang="ru-RU"/>
              <a:pPr>
                <a:defRPr/>
              </a:pPr>
              <a:t>04.01.2010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FDF5D-F23A-470C-9AA8-04C3F3A6E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5AFE9-157B-4515-874C-1951BFEBED24}" type="datetime1">
              <a:rPr lang="ru-RU"/>
              <a:pPr>
                <a:defRPr/>
              </a:pPr>
              <a:t>04.01.2010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5EF52-4F21-4D4C-8D69-12D872B1B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7A97C1-E11F-42BB-ABD8-E8E430B0A1D0}" type="datetime1">
              <a:rPr lang="ru-RU"/>
              <a:pPr>
                <a:defRPr/>
              </a:pPr>
              <a:t>04.01.2010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DD3201-031B-4902-AD28-41088886C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20.gif"/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285984" y="4000504"/>
            <a:ext cx="6500858" cy="2357453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/>
              <a:t>Ребята, послушайте, какая тишина!</a:t>
            </a:r>
            <a:br>
              <a:rPr lang="ru-RU" sz="3200" b="1" dirty="0" smtClean="0"/>
            </a:br>
            <a:r>
              <a:rPr lang="ru-RU" sz="3200" b="1" dirty="0" smtClean="0"/>
              <a:t>Это в школе начались уроки.</a:t>
            </a:r>
            <a:br>
              <a:rPr lang="ru-RU" sz="3200" b="1" dirty="0" smtClean="0"/>
            </a:br>
            <a:r>
              <a:rPr lang="ru-RU" sz="3200" b="1" dirty="0" smtClean="0"/>
              <a:t>Мы не будем тратить время зря, </a:t>
            </a:r>
            <a:br>
              <a:rPr lang="ru-RU" sz="3200" b="1" dirty="0" smtClean="0"/>
            </a:br>
            <a:r>
              <a:rPr lang="ru-RU" sz="3200" b="1" dirty="0" smtClean="0"/>
              <a:t>И приступим все к работе</a:t>
            </a:r>
            <a:r>
              <a:rPr lang="ru-RU" sz="4800" dirty="0" smtClean="0"/>
              <a:t>.</a:t>
            </a:r>
            <a:endParaRPr lang="ru-RU" sz="4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6643710"/>
            <a:ext cx="9144000" cy="214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H:\Documents and Settings\Aida\Рабочий стол\текстуры и фоны, клипарты\новеньки картинки\boy reading to class a h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0"/>
            <a:ext cx="2357454" cy="2546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a37933034a843ba5990617a7e9a0fe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2396" y="428604"/>
            <a:ext cx="126682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«Устный счет».</a:t>
            </a:r>
            <a:endParaRPr lang="ru-RU" dirty="0"/>
          </a:p>
        </p:txBody>
      </p:sp>
      <p:pic>
        <p:nvPicPr>
          <p:cNvPr id="6" name="Содержимое 5" descr="3n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2938105"/>
            <a:ext cx="3429024" cy="2018349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44B861-9370-49B0-97ED-9055326FBCA1}" type="datetime1">
              <a:rPr lang="ru-RU" smtClean="0"/>
              <a:pPr>
                <a:defRPr/>
              </a:pPr>
              <a:t>04.01.2010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AD8AC-565D-49EA-9680-50B6AF9CE6E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Решение </a:t>
            </a:r>
            <a:r>
              <a:rPr lang="ru-RU" b="1" i="1" dirty="0" smtClean="0"/>
              <a:t>задачи.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429684" cy="48291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Два </a:t>
            </a:r>
            <a:r>
              <a:rPr lang="ru-RU" sz="2800" dirty="0" smtClean="0"/>
              <a:t>совершенно незнакомых друг с другом человека зашли в разное время в кулинарию и купили там одну и ту же вареную курицу. Первому покупателю досталась левая половина курицы, которая была тяжелее правой, доставшейся второму, на 50,2 граммов. Второй покупатель принес свою половину курицы домой и встал вместе с нею на напольные весы, которые показали на 1499,8 грамм больше, чем обычно. Узнайте, сколько весила вся курица до того, как две ее половины разлучились навеки?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44B861-9370-49B0-97ED-9055326FBCA1}" type="datetime1">
              <a:rPr lang="ru-RU" smtClean="0"/>
              <a:pPr>
                <a:defRPr/>
              </a:pPr>
              <a:t>04.01.2010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AD8AC-565D-49EA-9680-50B6AF9CE6E9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6" name="Рисунок 5" descr="a781d1f06aa7073677ed06e3d65125b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182" y="1071546"/>
            <a:ext cx="785818" cy="1499587"/>
          </a:xfrm>
          <a:prstGeom prst="rect">
            <a:avLst/>
          </a:prstGeom>
        </p:spPr>
      </p:pic>
      <p:pic>
        <p:nvPicPr>
          <p:cNvPr id="7" name="Рисунок 6" descr="a781d1f06aa7073677ed06e3d65125b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928934"/>
            <a:ext cx="673513" cy="1285273"/>
          </a:xfrm>
          <a:prstGeom prst="rect">
            <a:avLst/>
          </a:prstGeom>
        </p:spPr>
      </p:pic>
      <p:pic>
        <p:nvPicPr>
          <p:cNvPr id="8" name="Рисунок 7" descr="a781d1f06aa7073677ed06e3d65125b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52" y="5643578"/>
            <a:ext cx="564915" cy="1078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Рефлексия.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Что нового вы узнали, чему научились, что вспомнили, повторили?….</a:t>
            </a:r>
          </a:p>
          <a:p>
            <a:r>
              <a:rPr lang="ru-RU" dirty="0" smtClean="0"/>
              <a:t>2. Чьи ответы вам понравились больше всего?</a:t>
            </a:r>
          </a:p>
          <a:p>
            <a:r>
              <a:rPr lang="ru-RU" dirty="0" smtClean="0"/>
              <a:t>3. Что запомнится надолго после сегодняшнего урока?</a:t>
            </a:r>
          </a:p>
          <a:p>
            <a:r>
              <a:rPr lang="ru-RU" dirty="0" smtClean="0"/>
              <a:t>4. Ваши впечатления об уроке. Эмоциональный настрой.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44B861-9370-49B0-97ED-9055326FBCA1}" type="datetime1">
              <a:rPr lang="ru-RU" smtClean="0"/>
              <a:pPr>
                <a:defRPr/>
              </a:pPr>
              <a:t>04.01.2010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AD8AC-565D-49EA-9680-50B6AF9CE6E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7a4eda219068110e63d969c067428e7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1976424"/>
            <a:ext cx="2500330" cy="2500330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44B861-9370-49B0-97ED-9055326FBCA1}" type="datetime1">
              <a:rPr lang="ru-RU" smtClean="0"/>
              <a:pPr>
                <a:defRPr/>
              </a:pPr>
              <a:t>04.01.2010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AD8AC-565D-49EA-9680-50B6AF9CE6E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7" name="Рисунок 6" descr="15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4" y="3643314"/>
            <a:ext cx="2071702" cy="2643200"/>
          </a:xfrm>
          <a:prstGeom prst="rect">
            <a:avLst/>
          </a:prstGeom>
        </p:spPr>
      </p:pic>
      <p:pic>
        <p:nvPicPr>
          <p:cNvPr id="8" name="Рисунок 7" descr="15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3714752"/>
            <a:ext cx="2071702" cy="26432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00232" y="285728"/>
            <a:ext cx="5823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урок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Теоретическая разминка.</a:t>
            </a:r>
            <a:endParaRPr lang="ru-RU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/>
              <a:t>Какие </a:t>
            </a:r>
            <a:r>
              <a:rPr lang="ru-RU" sz="2000" b="1" dirty="0" smtClean="0"/>
              <a:t>числа называются десятичными дробями?</a:t>
            </a:r>
          </a:p>
          <a:p>
            <a:r>
              <a:rPr lang="ru-RU" sz="2000" b="1" dirty="0" smtClean="0"/>
              <a:t>Какие разряды десятичных дробей вы знаете?</a:t>
            </a:r>
          </a:p>
          <a:p>
            <a:r>
              <a:rPr lang="ru-RU" sz="2000" b="1" dirty="0" smtClean="0"/>
              <a:t>Сформулируйте правило сравнения десятичных дробей.</a:t>
            </a:r>
          </a:p>
          <a:p>
            <a:r>
              <a:rPr lang="ru-RU" sz="2000" b="1" dirty="0" smtClean="0"/>
              <a:t>Как сложить десятичные дроби? </a:t>
            </a:r>
          </a:p>
          <a:p>
            <a:r>
              <a:rPr lang="ru-RU" sz="2000" b="1" dirty="0" smtClean="0"/>
              <a:t>Сформулируйте алгоритм округления десятичных дробей.</a:t>
            </a:r>
          </a:p>
          <a:p>
            <a:r>
              <a:rPr lang="ru-RU" sz="2000" b="1" dirty="0" smtClean="0"/>
              <a:t>Как вычесть десятичные дроби? </a:t>
            </a:r>
          </a:p>
          <a:p>
            <a:r>
              <a:rPr lang="ru-RU" sz="2000" b="1" dirty="0" smtClean="0"/>
              <a:t>Как умножить десятичные дроби на 10,100,1000 и т.д.? </a:t>
            </a:r>
          </a:p>
          <a:p>
            <a:r>
              <a:rPr lang="ru-RU" sz="2000" b="1" dirty="0" smtClean="0"/>
              <a:t>Как разделить десятичные дроби на 10,100,1000 и т.д.? </a:t>
            </a:r>
          </a:p>
          <a:p>
            <a:r>
              <a:rPr lang="ru-RU" sz="2000" b="1" dirty="0" smtClean="0"/>
              <a:t>Как умножить  десятичные дроби? </a:t>
            </a:r>
          </a:p>
          <a:p>
            <a:r>
              <a:rPr lang="ru-RU" sz="2000" b="1" dirty="0" smtClean="0"/>
              <a:t>Как разделить десятичную дробь на натуральное число? </a:t>
            </a:r>
          </a:p>
          <a:p>
            <a:r>
              <a:rPr lang="ru-RU" sz="2000" b="1" dirty="0" smtClean="0"/>
              <a:t>Как разделить десятичную дробь на десятичную дробь?</a:t>
            </a:r>
          </a:p>
          <a:p>
            <a:r>
              <a:rPr lang="ru-RU" sz="2000" b="1" dirty="0" smtClean="0"/>
              <a:t>Как сравнить десятичные дроби?</a:t>
            </a:r>
            <a:endParaRPr lang="ru-RU" sz="20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8328A5C-7E6A-41A7-A345-E156388E7EBA}" type="datetime1">
              <a:rPr lang="ru-RU"/>
              <a:pPr>
                <a:defRPr/>
              </a:pPr>
              <a:t>04.01.2010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BB455-5800-4C98-B7E9-D4CA5EFD1920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«Кто быстрее?»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i="1" dirty="0" smtClean="0"/>
              <a:t>1.Найдите значение выражения, выполнив вычисления наиболее простым способом.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19,3·5·20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2,5·1,47·4</a:t>
            </a:r>
          </a:p>
          <a:p>
            <a:pPr>
              <a:buNone/>
            </a:pPr>
            <a:r>
              <a:rPr lang="ru-RU" sz="2800" dirty="0" smtClean="0"/>
              <a:t>12,1·100:0,001</a:t>
            </a:r>
          </a:p>
          <a:p>
            <a:pPr>
              <a:buNone/>
            </a:pPr>
            <a:r>
              <a:rPr lang="ru-RU" sz="2800" dirty="0" smtClean="0"/>
              <a:t>57,48·0,396+42,52·0,396</a:t>
            </a:r>
          </a:p>
          <a:p>
            <a:pPr>
              <a:buNone/>
            </a:pPr>
            <a:r>
              <a:rPr lang="ru-RU" sz="2800" dirty="0" smtClean="0"/>
              <a:t>0,89·5,06+5,06·1,11</a:t>
            </a:r>
          </a:p>
          <a:p>
            <a:pPr>
              <a:buNone/>
            </a:pPr>
            <a:r>
              <a:rPr lang="ru-RU" sz="2800" dirty="0" smtClean="0"/>
              <a:t>53,78·78,91-43,78·78,91</a:t>
            </a:r>
          </a:p>
          <a:p>
            <a:pPr>
              <a:buNone/>
            </a:pPr>
            <a:r>
              <a:rPr lang="ru-RU" sz="2800" dirty="0" smtClean="0"/>
              <a:t>8,39·4,32-4,32·6,39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44B861-9370-49B0-97ED-9055326FBCA1}" type="datetime1">
              <a:rPr lang="ru-RU" smtClean="0"/>
              <a:pPr>
                <a:defRPr/>
              </a:pPr>
              <a:t>04.01.2010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AD8AC-565D-49EA-9680-50B6AF9CE6E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6" name="Рисунок 5" descr="3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928" y="2857496"/>
            <a:ext cx="2845203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2.Найди </a:t>
            </a:r>
            <a:r>
              <a:rPr lang="ru-RU" i="1" dirty="0" smtClean="0"/>
              <a:t>ошибки, если они есть: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3х + 8х – </a:t>
            </a:r>
            <a:r>
              <a:rPr lang="ru-RU" dirty="0" err="1" smtClean="0"/>
              <a:t>х</a:t>
            </a:r>
            <a:r>
              <a:rPr lang="ru-RU" dirty="0" smtClean="0"/>
              <a:t> = </a:t>
            </a:r>
            <a:r>
              <a:rPr lang="ru-RU" dirty="0" smtClean="0"/>
              <a:t>11х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3,5 · 5 = </a:t>
            </a:r>
            <a:r>
              <a:rPr lang="ru-RU" dirty="0" smtClean="0"/>
              <a:t>175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0,16 ·8 = </a:t>
            </a:r>
            <a:r>
              <a:rPr lang="ru-RU" dirty="0" smtClean="0"/>
              <a:t>12,8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1111 : 11 = </a:t>
            </a:r>
            <a:r>
              <a:rPr lang="ru-RU" dirty="0" smtClean="0"/>
              <a:t>11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44B861-9370-49B0-97ED-9055326FBCA1}" type="datetime1">
              <a:rPr lang="ru-RU" smtClean="0"/>
              <a:pPr>
                <a:defRPr/>
              </a:pPr>
              <a:t>04.01.2010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AD8AC-565D-49EA-9680-50B6AF9CE6E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6" name="Рисунок 5" descr="1b8597b9ee0b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AFFF6"/>
              </a:clrFrom>
              <a:clrTo>
                <a:srgbClr val="FAFF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132" y="1643050"/>
            <a:ext cx="3076575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3. Вычислить: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(0,7 : 0,35)</a:t>
            </a:r>
            <a:r>
              <a:rPr lang="ru-RU" baseline="30000" dirty="0" smtClean="0"/>
              <a:t>2</a:t>
            </a:r>
            <a:r>
              <a:rPr lang="ru-RU" dirty="0" smtClean="0"/>
              <a:t> – 3,2·0,4 + 1,28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44B861-9370-49B0-97ED-9055326FBCA1}" type="datetime1">
              <a:rPr lang="ru-RU" smtClean="0"/>
              <a:pPr>
                <a:defRPr/>
              </a:pPr>
              <a:t>04.01.2010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AD8AC-565D-49EA-9680-50B6AF9CE6E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" name="Рисунок 5" descr="0a70a813e6efd7a4ff1cccca73be74c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928934"/>
            <a:ext cx="3357586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/>
              <a:t>                                                   </a:t>
            </a:r>
          </a:p>
          <a:p>
            <a:pPr>
              <a:buNone/>
            </a:pPr>
            <a:r>
              <a:rPr lang="ru-RU" sz="2000" b="1" dirty="0" smtClean="0"/>
              <a:t>                                                    ____   _____</a:t>
            </a: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                                        ___|+</a:t>
            </a:r>
            <a:r>
              <a:rPr lang="ru-RU" sz="2000" b="1" dirty="0" smtClean="0"/>
              <a:t>0,98  </a:t>
            </a:r>
            <a:r>
              <a:rPr lang="ru-RU" sz="2000" b="1" dirty="0" smtClean="0"/>
              <a:t>+</a:t>
            </a:r>
            <a:r>
              <a:rPr lang="ru-RU" sz="2000" b="1" dirty="0" smtClean="0"/>
              <a:t>0,48|___</a:t>
            </a:r>
          </a:p>
          <a:p>
            <a:pPr>
              <a:buNone/>
            </a:pPr>
            <a:r>
              <a:rPr lang="ru-RU" sz="2000" b="1" dirty="0" smtClean="0"/>
              <a:t>                                   ___|-</a:t>
            </a:r>
            <a:r>
              <a:rPr lang="ru-RU" sz="2000" b="1" dirty="0" smtClean="0"/>
              <a:t>0,8                     </a:t>
            </a:r>
            <a:r>
              <a:rPr lang="ru-RU" sz="2000" b="1" dirty="0" smtClean="0"/>
              <a:t>   -</a:t>
            </a:r>
            <a:r>
              <a:rPr lang="ru-RU" sz="2000" b="1" dirty="0" smtClean="0"/>
              <a:t>1,2|___</a:t>
            </a:r>
          </a:p>
          <a:p>
            <a:pPr>
              <a:buNone/>
            </a:pPr>
            <a:r>
              <a:rPr lang="ru-RU" sz="2000" b="1" dirty="0" smtClean="0"/>
              <a:t>                           ___|·</a:t>
            </a:r>
            <a:r>
              <a:rPr lang="ru-RU" sz="2000" b="1" dirty="0" smtClean="0"/>
              <a:t>10                        </a:t>
            </a:r>
            <a:r>
              <a:rPr lang="ru-RU" sz="2000" b="1" dirty="0" smtClean="0"/>
              <a:t>                 ·</a:t>
            </a:r>
            <a:r>
              <a:rPr lang="ru-RU" sz="2000" b="1" dirty="0" smtClean="0"/>
              <a:t>10 |____</a:t>
            </a:r>
          </a:p>
          <a:p>
            <a:pPr>
              <a:buNone/>
            </a:pPr>
            <a:r>
              <a:rPr lang="ru-RU" sz="2000" b="1" dirty="0" smtClean="0"/>
              <a:t>                 ____|-</a:t>
            </a:r>
            <a:r>
              <a:rPr lang="ru-RU" sz="2000" b="1" dirty="0" smtClean="0"/>
              <a:t>0,11                                    </a:t>
            </a:r>
            <a:r>
              <a:rPr lang="ru-RU" sz="2000" b="1" dirty="0" smtClean="0"/>
              <a:t>                 -</a:t>
            </a:r>
            <a:r>
              <a:rPr lang="ru-RU" sz="2000" b="1" dirty="0" smtClean="0"/>
              <a:t>0,11|_____</a:t>
            </a:r>
          </a:p>
          <a:p>
            <a:pPr>
              <a:buNone/>
            </a:pPr>
            <a:r>
              <a:rPr lang="ru-RU" sz="2000" b="1" dirty="0" smtClean="0"/>
              <a:t>         ___|+1,53                                                                         +</a:t>
            </a:r>
            <a:r>
              <a:rPr lang="ru-RU" sz="2000" b="1" dirty="0" smtClean="0"/>
              <a:t>1,53 |___</a:t>
            </a:r>
          </a:p>
          <a:p>
            <a:pPr>
              <a:buNone/>
            </a:pPr>
            <a:r>
              <a:rPr lang="ru-RU" sz="2000" b="1" dirty="0" smtClean="0"/>
              <a:t> ___ |·</a:t>
            </a:r>
            <a:r>
              <a:rPr lang="ru-RU" sz="2000" b="1" dirty="0" smtClean="0"/>
              <a:t>5                                                                               </a:t>
            </a:r>
            <a:r>
              <a:rPr lang="ru-RU" sz="2000" b="1" dirty="0" smtClean="0"/>
              <a:t>                     ·</a:t>
            </a:r>
            <a:r>
              <a:rPr lang="ru-RU" sz="2000" b="1" dirty="0" smtClean="0"/>
              <a:t>2   |______</a:t>
            </a:r>
          </a:p>
          <a:p>
            <a:pPr>
              <a:buNone/>
            </a:pPr>
            <a:r>
              <a:rPr lang="ru-RU" sz="2000" b="1" dirty="0" smtClean="0"/>
              <a:t> 0,36:3                                                                                                               </a:t>
            </a:r>
            <a:r>
              <a:rPr lang="ru-RU" sz="2000" b="1" dirty="0" smtClean="0"/>
              <a:t>50,55:5</a:t>
            </a:r>
            <a:endParaRPr lang="ru-RU" sz="20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44B861-9370-49B0-97ED-9055326FBCA1}" type="datetime1">
              <a:rPr lang="ru-RU" smtClean="0"/>
              <a:pPr>
                <a:defRPr/>
              </a:pPr>
              <a:t>04.01.2010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AD8AC-565D-49EA-9680-50B6AF9CE6E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6" name="Рисунок 5" descr="42aba17730ea4c619bed87ce8865ba5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3248"/>
            <a:ext cx="1057275" cy="1343025"/>
          </a:xfrm>
          <a:prstGeom prst="rect">
            <a:avLst/>
          </a:prstGeom>
        </p:spPr>
      </p:pic>
      <p:pic>
        <p:nvPicPr>
          <p:cNvPr id="7" name="Рисунок 6" descr="42aba17730ea4c619bed87ce8865ba5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786710" y="3143248"/>
            <a:ext cx="1057275" cy="1343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34775 -0.35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17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3 0.04884 L -0.38577 -0.35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Freeform 14" descr="Крупное конфетти"/>
          <p:cNvSpPr>
            <a:spLocks/>
          </p:cNvSpPr>
          <p:nvPr/>
        </p:nvSpPr>
        <p:spPr bwMode="auto">
          <a:xfrm>
            <a:off x="2411413" y="3789363"/>
            <a:ext cx="4537075" cy="1439862"/>
          </a:xfrm>
          <a:custGeom>
            <a:avLst/>
            <a:gdLst/>
            <a:ahLst/>
            <a:cxnLst>
              <a:cxn ang="0">
                <a:pos x="11" y="551"/>
              </a:cxn>
              <a:cxn ang="0">
                <a:pos x="35" y="503"/>
              </a:cxn>
              <a:cxn ang="0">
                <a:pos x="131" y="463"/>
              </a:cxn>
              <a:cxn ang="0">
                <a:pos x="179" y="423"/>
              </a:cxn>
              <a:cxn ang="0">
                <a:pos x="307" y="311"/>
              </a:cxn>
              <a:cxn ang="0">
                <a:pos x="483" y="263"/>
              </a:cxn>
              <a:cxn ang="0">
                <a:pos x="571" y="199"/>
              </a:cxn>
              <a:cxn ang="0">
                <a:pos x="675" y="175"/>
              </a:cxn>
              <a:cxn ang="0">
                <a:pos x="1003" y="119"/>
              </a:cxn>
              <a:cxn ang="0">
                <a:pos x="1187" y="55"/>
              </a:cxn>
              <a:cxn ang="0">
                <a:pos x="1315" y="15"/>
              </a:cxn>
              <a:cxn ang="0">
                <a:pos x="1651" y="31"/>
              </a:cxn>
              <a:cxn ang="0">
                <a:pos x="1771" y="79"/>
              </a:cxn>
              <a:cxn ang="0">
                <a:pos x="2147" y="79"/>
              </a:cxn>
              <a:cxn ang="0">
                <a:pos x="2211" y="143"/>
              </a:cxn>
              <a:cxn ang="0">
                <a:pos x="2299" y="151"/>
              </a:cxn>
              <a:cxn ang="0">
                <a:pos x="2451" y="215"/>
              </a:cxn>
              <a:cxn ang="0">
                <a:pos x="2531" y="271"/>
              </a:cxn>
              <a:cxn ang="0">
                <a:pos x="2619" y="327"/>
              </a:cxn>
              <a:cxn ang="0">
                <a:pos x="2707" y="391"/>
              </a:cxn>
              <a:cxn ang="0">
                <a:pos x="2715" y="415"/>
              </a:cxn>
              <a:cxn ang="0">
                <a:pos x="2731" y="439"/>
              </a:cxn>
              <a:cxn ang="0">
                <a:pos x="2795" y="519"/>
              </a:cxn>
              <a:cxn ang="0">
                <a:pos x="2835" y="543"/>
              </a:cxn>
              <a:cxn ang="0">
                <a:pos x="2883" y="559"/>
              </a:cxn>
              <a:cxn ang="0">
                <a:pos x="2915" y="607"/>
              </a:cxn>
              <a:cxn ang="0">
                <a:pos x="2907" y="759"/>
              </a:cxn>
              <a:cxn ang="0">
                <a:pos x="2459" y="871"/>
              </a:cxn>
              <a:cxn ang="0">
                <a:pos x="2035" y="903"/>
              </a:cxn>
              <a:cxn ang="0">
                <a:pos x="1779" y="951"/>
              </a:cxn>
              <a:cxn ang="0">
                <a:pos x="1603" y="991"/>
              </a:cxn>
              <a:cxn ang="0">
                <a:pos x="1459" y="1031"/>
              </a:cxn>
              <a:cxn ang="0">
                <a:pos x="1323" y="1079"/>
              </a:cxn>
              <a:cxn ang="0">
                <a:pos x="1123" y="1039"/>
              </a:cxn>
              <a:cxn ang="0">
                <a:pos x="979" y="967"/>
              </a:cxn>
              <a:cxn ang="0">
                <a:pos x="731" y="887"/>
              </a:cxn>
              <a:cxn ang="0">
                <a:pos x="539" y="855"/>
              </a:cxn>
              <a:cxn ang="0">
                <a:pos x="299" y="831"/>
              </a:cxn>
              <a:cxn ang="0">
                <a:pos x="195" y="791"/>
              </a:cxn>
              <a:cxn ang="0">
                <a:pos x="99" y="727"/>
              </a:cxn>
              <a:cxn ang="0">
                <a:pos x="3" y="631"/>
              </a:cxn>
              <a:cxn ang="0">
                <a:pos x="11" y="551"/>
              </a:cxn>
              <a:cxn ang="0">
                <a:pos x="35" y="519"/>
              </a:cxn>
              <a:cxn ang="0">
                <a:pos x="11" y="551"/>
              </a:cxn>
            </a:cxnLst>
            <a:rect l="0" t="0" r="r" b="b"/>
            <a:pathLst>
              <a:path w="2915" h="1079">
                <a:moveTo>
                  <a:pt x="11" y="551"/>
                </a:moveTo>
                <a:cubicBezTo>
                  <a:pt x="15" y="538"/>
                  <a:pt x="22" y="511"/>
                  <a:pt x="35" y="503"/>
                </a:cubicBezTo>
                <a:cubicBezTo>
                  <a:pt x="40" y="500"/>
                  <a:pt x="121" y="466"/>
                  <a:pt x="131" y="463"/>
                </a:cubicBezTo>
                <a:cubicBezTo>
                  <a:pt x="146" y="448"/>
                  <a:pt x="164" y="438"/>
                  <a:pt x="179" y="423"/>
                </a:cubicBezTo>
                <a:cubicBezTo>
                  <a:pt x="218" y="384"/>
                  <a:pt x="256" y="337"/>
                  <a:pt x="307" y="311"/>
                </a:cubicBezTo>
                <a:cubicBezTo>
                  <a:pt x="363" y="283"/>
                  <a:pt x="422" y="273"/>
                  <a:pt x="483" y="263"/>
                </a:cubicBezTo>
                <a:cubicBezTo>
                  <a:pt x="509" y="244"/>
                  <a:pt x="542" y="213"/>
                  <a:pt x="571" y="199"/>
                </a:cubicBezTo>
                <a:cubicBezTo>
                  <a:pt x="600" y="185"/>
                  <a:pt x="645" y="181"/>
                  <a:pt x="675" y="175"/>
                </a:cubicBezTo>
                <a:cubicBezTo>
                  <a:pt x="784" y="152"/>
                  <a:pt x="893" y="137"/>
                  <a:pt x="1003" y="119"/>
                </a:cubicBezTo>
                <a:cubicBezTo>
                  <a:pt x="1062" y="89"/>
                  <a:pt x="1125" y="78"/>
                  <a:pt x="1187" y="55"/>
                </a:cubicBezTo>
                <a:cubicBezTo>
                  <a:pt x="1234" y="37"/>
                  <a:pt x="1263" y="22"/>
                  <a:pt x="1315" y="15"/>
                </a:cubicBezTo>
                <a:cubicBezTo>
                  <a:pt x="1360" y="0"/>
                  <a:pt x="1625" y="30"/>
                  <a:pt x="1651" y="31"/>
                </a:cubicBezTo>
                <a:cubicBezTo>
                  <a:pt x="1689" y="50"/>
                  <a:pt x="1729" y="69"/>
                  <a:pt x="1771" y="79"/>
                </a:cubicBezTo>
                <a:cubicBezTo>
                  <a:pt x="1919" y="72"/>
                  <a:pt x="1991" y="63"/>
                  <a:pt x="2147" y="79"/>
                </a:cubicBezTo>
                <a:cubicBezTo>
                  <a:pt x="2179" y="82"/>
                  <a:pt x="2189" y="136"/>
                  <a:pt x="2211" y="143"/>
                </a:cubicBezTo>
                <a:cubicBezTo>
                  <a:pt x="2239" y="152"/>
                  <a:pt x="2270" y="148"/>
                  <a:pt x="2299" y="151"/>
                </a:cubicBezTo>
                <a:cubicBezTo>
                  <a:pt x="2349" y="171"/>
                  <a:pt x="2403" y="191"/>
                  <a:pt x="2451" y="215"/>
                </a:cubicBezTo>
                <a:cubicBezTo>
                  <a:pt x="2480" y="229"/>
                  <a:pt x="2504" y="253"/>
                  <a:pt x="2531" y="271"/>
                </a:cubicBezTo>
                <a:cubicBezTo>
                  <a:pt x="2559" y="326"/>
                  <a:pt x="2568" y="299"/>
                  <a:pt x="2619" y="327"/>
                </a:cubicBezTo>
                <a:cubicBezTo>
                  <a:pt x="2650" y="344"/>
                  <a:pt x="2682" y="366"/>
                  <a:pt x="2707" y="391"/>
                </a:cubicBezTo>
                <a:cubicBezTo>
                  <a:pt x="2710" y="399"/>
                  <a:pt x="2711" y="407"/>
                  <a:pt x="2715" y="415"/>
                </a:cubicBezTo>
                <a:cubicBezTo>
                  <a:pt x="2719" y="424"/>
                  <a:pt x="2727" y="430"/>
                  <a:pt x="2731" y="439"/>
                </a:cubicBezTo>
                <a:cubicBezTo>
                  <a:pt x="2752" y="488"/>
                  <a:pt x="2745" y="491"/>
                  <a:pt x="2795" y="519"/>
                </a:cubicBezTo>
                <a:cubicBezTo>
                  <a:pt x="2809" y="527"/>
                  <a:pt x="2821" y="537"/>
                  <a:pt x="2835" y="543"/>
                </a:cubicBezTo>
                <a:cubicBezTo>
                  <a:pt x="2850" y="550"/>
                  <a:pt x="2883" y="559"/>
                  <a:pt x="2883" y="559"/>
                </a:cubicBezTo>
                <a:cubicBezTo>
                  <a:pt x="2897" y="573"/>
                  <a:pt x="2915" y="584"/>
                  <a:pt x="2915" y="607"/>
                </a:cubicBezTo>
                <a:cubicBezTo>
                  <a:pt x="2915" y="658"/>
                  <a:pt x="2914" y="709"/>
                  <a:pt x="2907" y="759"/>
                </a:cubicBezTo>
                <a:cubicBezTo>
                  <a:pt x="2884" y="932"/>
                  <a:pt x="2472" y="871"/>
                  <a:pt x="2459" y="871"/>
                </a:cubicBezTo>
                <a:cubicBezTo>
                  <a:pt x="2350" y="907"/>
                  <a:pt x="2161" y="889"/>
                  <a:pt x="2035" y="903"/>
                </a:cubicBezTo>
                <a:cubicBezTo>
                  <a:pt x="1949" y="932"/>
                  <a:pt x="1869" y="942"/>
                  <a:pt x="1779" y="951"/>
                </a:cubicBezTo>
                <a:cubicBezTo>
                  <a:pt x="1720" y="981"/>
                  <a:pt x="1674" y="981"/>
                  <a:pt x="1603" y="991"/>
                </a:cubicBezTo>
                <a:cubicBezTo>
                  <a:pt x="1554" y="1007"/>
                  <a:pt x="1509" y="1021"/>
                  <a:pt x="1459" y="1031"/>
                </a:cubicBezTo>
                <a:cubicBezTo>
                  <a:pt x="1416" y="1059"/>
                  <a:pt x="1373" y="1069"/>
                  <a:pt x="1323" y="1079"/>
                </a:cubicBezTo>
                <a:cubicBezTo>
                  <a:pt x="1252" y="1072"/>
                  <a:pt x="1192" y="1053"/>
                  <a:pt x="1123" y="1039"/>
                </a:cubicBezTo>
                <a:cubicBezTo>
                  <a:pt x="1078" y="1005"/>
                  <a:pt x="1032" y="985"/>
                  <a:pt x="979" y="967"/>
                </a:cubicBezTo>
                <a:cubicBezTo>
                  <a:pt x="909" y="915"/>
                  <a:pt x="816" y="898"/>
                  <a:pt x="731" y="887"/>
                </a:cubicBezTo>
                <a:cubicBezTo>
                  <a:pt x="658" y="863"/>
                  <a:pt x="623" y="861"/>
                  <a:pt x="539" y="855"/>
                </a:cubicBezTo>
                <a:cubicBezTo>
                  <a:pt x="456" y="838"/>
                  <a:pt x="387" y="836"/>
                  <a:pt x="299" y="831"/>
                </a:cubicBezTo>
                <a:cubicBezTo>
                  <a:pt x="264" y="819"/>
                  <a:pt x="227" y="810"/>
                  <a:pt x="195" y="791"/>
                </a:cubicBezTo>
                <a:cubicBezTo>
                  <a:pt x="170" y="776"/>
                  <a:pt x="129" y="737"/>
                  <a:pt x="99" y="727"/>
                </a:cubicBezTo>
                <a:cubicBezTo>
                  <a:pt x="51" y="711"/>
                  <a:pt x="19" y="679"/>
                  <a:pt x="3" y="631"/>
                </a:cubicBezTo>
                <a:cubicBezTo>
                  <a:pt x="6" y="604"/>
                  <a:pt x="0" y="575"/>
                  <a:pt x="11" y="551"/>
                </a:cubicBezTo>
                <a:cubicBezTo>
                  <a:pt x="36" y="496"/>
                  <a:pt x="58" y="588"/>
                  <a:pt x="35" y="519"/>
                </a:cubicBezTo>
                <a:cubicBezTo>
                  <a:pt x="25" y="549"/>
                  <a:pt x="35" y="539"/>
                  <a:pt x="11" y="551"/>
                </a:cubicBezTo>
                <a:close/>
              </a:path>
            </a:pathLst>
          </a:custGeom>
          <a:pattFill prst="lgConfetti">
            <a:fgClr>
              <a:srgbClr val="FF9933"/>
            </a:fgClr>
            <a:bgClr>
              <a:srgbClr val="FFFF66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103" name="Picture 55" descr="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1960563"/>
            <a:ext cx="3032125" cy="2660650"/>
          </a:xfrm>
          <a:prstGeom prst="rect">
            <a:avLst/>
          </a:prstGeom>
          <a:noFill/>
        </p:spPr>
      </p:pic>
      <p:pic>
        <p:nvPicPr>
          <p:cNvPr id="2054" name="Picture 6" descr="banan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5084763"/>
            <a:ext cx="1116012" cy="1508125"/>
          </a:xfrm>
          <a:prstGeom prst="rect">
            <a:avLst/>
          </a:prstGeom>
          <a:noFill/>
        </p:spPr>
      </p:pic>
      <p:pic>
        <p:nvPicPr>
          <p:cNvPr id="2065" name="Picture 17" descr="184ad40ba05a"/>
          <p:cNvPicPr>
            <a:picLocks noChangeAspect="1" noChangeArrowheads="1"/>
          </p:cNvPicPr>
          <p:nvPr/>
        </p:nvPicPr>
        <p:blipFill>
          <a:blip r:embed="rId5" cstate="print"/>
          <a:srcRect t="51071"/>
          <a:stretch>
            <a:fillRect/>
          </a:stretch>
        </p:blipFill>
        <p:spPr bwMode="auto">
          <a:xfrm>
            <a:off x="250825" y="3789363"/>
            <a:ext cx="966788" cy="1008062"/>
          </a:xfrm>
          <a:prstGeom prst="rect">
            <a:avLst/>
          </a:prstGeom>
          <a:noFill/>
        </p:spPr>
      </p:pic>
      <p:pic>
        <p:nvPicPr>
          <p:cNvPr id="2076" name="Picture 28" descr="banan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773238"/>
            <a:ext cx="1116012" cy="1508125"/>
          </a:xfrm>
          <a:prstGeom prst="rect">
            <a:avLst/>
          </a:prstGeom>
          <a:noFill/>
        </p:spPr>
      </p:pic>
      <p:pic>
        <p:nvPicPr>
          <p:cNvPr id="2077" name="Picture 29" descr="184ad40ba05a"/>
          <p:cNvPicPr>
            <a:picLocks noChangeAspect="1" noChangeArrowheads="1"/>
          </p:cNvPicPr>
          <p:nvPr/>
        </p:nvPicPr>
        <p:blipFill>
          <a:blip r:embed="rId5" cstate="print"/>
          <a:srcRect t="51071"/>
          <a:stretch>
            <a:fillRect/>
          </a:stretch>
        </p:blipFill>
        <p:spPr bwMode="auto">
          <a:xfrm>
            <a:off x="250825" y="333375"/>
            <a:ext cx="966788" cy="1008063"/>
          </a:xfrm>
          <a:prstGeom prst="rect">
            <a:avLst/>
          </a:prstGeom>
          <a:noFill/>
        </p:spPr>
      </p:pic>
      <p:pic>
        <p:nvPicPr>
          <p:cNvPr id="2078" name="Picture 30" descr="banani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050" y="188913"/>
            <a:ext cx="1508125" cy="1116012"/>
          </a:xfrm>
          <a:prstGeom prst="rect">
            <a:avLst/>
          </a:prstGeom>
          <a:noFill/>
        </p:spPr>
      </p:pic>
      <p:pic>
        <p:nvPicPr>
          <p:cNvPr id="2079" name="Picture 31" descr="184ad40ba05a"/>
          <p:cNvPicPr>
            <a:picLocks noChangeAspect="1" noChangeArrowheads="1"/>
          </p:cNvPicPr>
          <p:nvPr/>
        </p:nvPicPr>
        <p:blipFill>
          <a:blip r:embed="rId7" cstate="print"/>
          <a:srcRect t="51071"/>
          <a:stretch>
            <a:fillRect/>
          </a:stretch>
        </p:blipFill>
        <p:spPr bwMode="auto">
          <a:xfrm>
            <a:off x="4284663" y="260350"/>
            <a:ext cx="898525" cy="936625"/>
          </a:xfrm>
          <a:prstGeom prst="rect">
            <a:avLst/>
          </a:prstGeom>
          <a:noFill/>
        </p:spPr>
      </p:pic>
      <p:pic>
        <p:nvPicPr>
          <p:cNvPr id="2080" name="Picture 32" descr="banani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188913"/>
            <a:ext cx="1508125" cy="1116012"/>
          </a:xfrm>
          <a:prstGeom prst="rect">
            <a:avLst/>
          </a:prstGeom>
          <a:noFill/>
        </p:spPr>
      </p:pic>
      <p:pic>
        <p:nvPicPr>
          <p:cNvPr id="2081" name="Picture 33" descr="184ad40ba05a"/>
          <p:cNvPicPr>
            <a:picLocks noChangeAspect="1" noChangeArrowheads="1"/>
          </p:cNvPicPr>
          <p:nvPr/>
        </p:nvPicPr>
        <p:blipFill>
          <a:blip r:embed="rId7" cstate="print"/>
          <a:srcRect t="51071"/>
          <a:stretch>
            <a:fillRect/>
          </a:stretch>
        </p:blipFill>
        <p:spPr bwMode="auto">
          <a:xfrm>
            <a:off x="7956550" y="333375"/>
            <a:ext cx="898525" cy="936625"/>
          </a:xfrm>
          <a:prstGeom prst="rect">
            <a:avLst/>
          </a:prstGeom>
          <a:noFill/>
        </p:spPr>
      </p:pic>
      <p:pic>
        <p:nvPicPr>
          <p:cNvPr id="2082" name="Picture 34" descr="banan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7988" y="1628775"/>
            <a:ext cx="1116012" cy="1508125"/>
          </a:xfrm>
          <a:prstGeom prst="rect">
            <a:avLst/>
          </a:prstGeom>
          <a:noFill/>
        </p:spPr>
      </p:pic>
      <p:pic>
        <p:nvPicPr>
          <p:cNvPr id="2083" name="Picture 35" descr="184ad40ba05a"/>
          <p:cNvPicPr>
            <a:picLocks noChangeAspect="1" noChangeArrowheads="1"/>
          </p:cNvPicPr>
          <p:nvPr/>
        </p:nvPicPr>
        <p:blipFill>
          <a:blip r:embed="rId5" cstate="print"/>
          <a:srcRect t="51071"/>
          <a:stretch>
            <a:fillRect/>
          </a:stretch>
        </p:blipFill>
        <p:spPr bwMode="auto">
          <a:xfrm>
            <a:off x="8027988" y="3644900"/>
            <a:ext cx="966787" cy="1008063"/>
          </a:xfrm>
          <a:prstGeom prst="rect">
            <a:avLst/>
          </a:prstGeom>
          <a:noFill/>
        </p:spPr>
      </p:pic>
      <p:pic>
        <p:nvPicPr>
          <p:cNvPr id="2084" name="Picture 36" descr="banan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088" y="5084763"/>
            <a:ext cx="1116012" cy="1508125"/>
          </a:xfrm>
          <a:prstGeom prst="rect">
            <a:avLst/>
          </a:prstGeom>
          <a:noFill/>
        </p:spPr>
      </p:pic>
      <p:pic>
        <p:nvPicPr>
          <p:cNvPr id="2087" name="Picture 39" descr="banan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33368" flipH="1">
            <a:off x="6732588" y="1125538"/>
            <a:ext cx="1066800" cy="1439862"/>
          </a:xfrm>
          <a:prstGeom prst="rect">
            <a:avLst/>
          </a:prstGeom>
          <a:noFill/>
        </p:spPr>
      </p:pic>
      <p:pic>
        <p:nvPicPr>
          <p:cNvPr id="2088" name="Picture 40" descr="2CAN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223963" y="620713"/>
            <a:ext cx="1223963" cy="673100"/>
          </a:xfrm>
          <a:prstGeom prst="rect">
            <a:avLst/>
          </a:prstGeom>
          <a:noFill/>
        </p:spPr>
      </p:pic>
      <p:pic>
        <p:nvPicPr>
          <p:cNvPr id="2091" name="Picture 43" descr="2CAN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9144000" y="765175"/>
            <a:ext cx="1295400" cy="673100"/>
          </a:xfrm>
          <a:prstGeom prst="rect">
            <a:avLst/>
          </a:prstGeom>
          <a:noFill/>
        </p:spPr>
      </p:pic>
      <p:pic>
        <p:nvPicPr>
          <p:cNvPr id="2092" name="Picture 44" descr="184ad40ba05a"/>
          <p:cNvPicPr>
            <a:picLocks noChangeAspect="1" noChangeArrowheads="1"/>
          </p:cNvPicPr>
          <p:nvPr/>
        </p:nvPicPr>
        <p:blipFill>
          <a:blip r:embed="rId9" cstate="print"/>
          <a:srcRect t="51071"/>
          <a:stretch>
            <a:fillRect/>
          </a:stretch>
        </p:blipFill>
        <p:spPr bwMode="auto">
          <a:xfrm>
            <a:off x="1979613" y="2997200"/>
            <a:ext cx="1243012" cy="1296988"/>
          </a:xfrm>
          <a:prstGeom prst="rect">
            <a:avLst/>
          </a:prstGeom>
          <a:noFill/>
        </p:spPr>
      </p:pic>
      <p:pic>
        <p:nvPicPr>
          <p:cNvPr id="2093" name="Picture 45" descr="184ad40ba05a"/>
          <p:cNvPicPr>
            <a:picLocks noChangeAspect="1" noChangeArrowheads="1"/>
          </p:cNvPicPr>
          <p:nvPr/>
        </p:nvPicPr>
        <p:blipFill>
          <a:blip r:embed="rId10" cstate="print"/>
          <a:srcRect t="51071"/>
          <a:stretch>
            <a:fillRect/>
          </a:stretch>
        </p:blipFill>
        <p:spPr bwMode="auto">
          <a:xfrm>
            <a:off x="3995738" y="2708275"/>
            <a:ext cx="620712" cy="647700"/>
          </a:xfrm>
          <a:prstGeom prst="rect">
            <a:avLst/>
          </a:prstGeom>
          <a:noFill/>
        </p:spPr>
      </p:pic>
      <p:pic>
        <p:nvPicPr>
          <p:cNvPr id="2095" name="Picture 47" descr="184ad40ba05a"/>
          <p:cNvPicPr>
            <a:picLocks noChangeAspect="1" noChangeArrowheads="1"/>
          </p:cNvPicPr>
          <p:nvPr/>
        </p:nvPicPr>
        <p:blipFill>
          <a:blip r:embed="rId10" cstate="print"/>
          <a:srcRect t="51071"/>
          <a:stretch>
            <a:fillRect/>
          </a:stretch>
        </p:blipFill>
        <p:spPr bwMode="auto">
          <a:xfrm>
            <a:off x="4211638" y="2924175"/>
            <a:ext cx="620712" cy="647700"/>
          </a:xfrm>
          <a:prstGeom prst="rect">
            <a:avLst/>
          </a:prstGeom>
          <a:noFill/>
        </p:spPr>
      </p:pic>
      <p:pic>
        <p:nvPicPr>
          <p:cNvPr id="2096" name="Picture 48" descr="184ad40ba05a"/>
          <p:cNvPicPr>
            <a:picLocks noChangeAspect="1" noChangeArrowheads="1"/>
          </p:cNvPicPr>
          <p:nvPr/>
        </p:nvPicPr>
        <p:blipFill>
          <a:blip r:embed="rId10" cstate="print"/>
          <a:srcRect t="51071"/>
          <a:stretch>
            <a:fillRect/>
          </a:stretch>
        </p:blipFill>
        <p:spPr bwMode="auto">
          <a:xfrm>
            <a:off x="3779838" y="2852738"/>
            <a:ext cx="620712" cy="647700"/>
          </a:xfrm>
          <a:prstGeom prst="rect">
            <a:avLst/>
          </a:prstGeom>
          <a:noFill/>
        </p:spPr>
      </p:pic>
      <p:pic>
        <p:nvPicPr>
          <p:cNvPr id="2097" name="Picture 49" descr="banani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2205038"/>
            <a:ext cx="792162" cy="1004887"/>
          </a:xfrm>
          <a:prstGeom prst="rect">
            <a:avLst/>
          </a:prstGeom>
          <a:noFill/>
        </p:spPr>
      </p:pic>
      <p:pic>
        <p:nvPicPr>
          <p:cNvPr id="2098" name="Picture 50" descr="banani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2420938"/>
            <a:ext cx="792162" cy="1004887"/>
          </a:xfrm>
          <a:prstGeom prst="rect">
            <a:avLst/>
          </a:prstGeom>
          <a:noFill/>
        </p:spPr>
      </p:pic>
      <p:pic>
        <p:nvPicPr>
          <p:cNvPr id="2099" name="Picture 51" descr="banani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349500"/>
            <a:ext cx="792162" cy="1004888"/>
          </a:xfrm>
          <a:prstGeom prst="rect">
            <a:avLst/>
          </a:prstGeom>
          <a:noFill/>
        </p:spPr>
      </p:pic>
      <p:pic>
        <p:nvPicPr>
          <p:cNvPr id="2100" name="Picture 5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у.wav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2102" name="Picture 54" descr="bird4-2"/>
          <p:cNvPicPr>
            <a:picLocks noChangeAspect="1" noChangeArrowheads="1" noCrop="1"/>
          </p:cNvPicPr>
          <p:nvPr/>
        </p:nvPicPr>
        <p:blipFill>
          <a:blip r:embed="rId13">
            <a:lum bright="-6000"/>
          </a:blip>
          <a:srcRect/>
          <a:stretch>
            <a:fillRect/>
          </a:stretch>
        </p:blipFill>
        <p:spPr bwMode="auto">
          <a:xfrm>
            <a:off x="3132138" y="3429000"/>
            <a:ext cx="866775" cy="93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1000" fill="hold"/>
                                        <p:tgtEl>
                                          <p:spTgt spid="20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3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3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30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5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37 -0.0037 C -0.0665 -0.20046 0.05365 -0.36759 0.20834 -0.37708 C 0.36303 -0.38704 0.4941 -0.23472 0.50087 -0.03796 C 0.50782 0.1588 0.38803 0.32593 0.23299 0.33542 C 0.0783 0.34491 -0.05278 0.19306 -0.05937 -0.0037 Z " pathEditMode="relative" rAng="16043093" ptsTypes="fffff">
                                      <p:cBhvr>
                                        <p:cTn id="116" dur="30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-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6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71 -0.08403 L -0.5309 -0.08403 L -0.5309 0.5338 L -0.04271 0.5338 L -0.04271 -0.08403 Z " pathEditMode="relative" rAng="0" ptsTypes="FFFFF">
                                      <p:cBhvr>
                                        <p:cTn id="127" dur="3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0500"/>
                            </p:stCondLst>
                            <p:childTnLst>
                              <p:par>
                                <p:cTn id="1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1158 0.30995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1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1979 0.24189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06527 0.27847 " pathEditMode="relative" rAng="0" ptsTypes="AA">
                                      <p:cBhvr>
                                        <p:cTn id="152" dur="10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13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30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30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6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-0.31094 0.27338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8500"/>
                            </p:stCondLst>
                            <p:childTnLst>
                              <p:par>
                                <p:cTn id="1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-0.00509 L 0.30243 0.22061 " pathEditMode="relative" rAng="0" ptsTypes="AA">
                                      <p:cBhvr>
                                        <p:cTn id="170" dur="10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950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023 L -0.04323 0.25232 " pathEditMode="relative" rAng="0" ptsTypes="AA">
                                      <p:cBhvr>
                                        <p:cTn id="177" dur="10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00"/>
                </p:tgtEl>
              </p:cMediaNode>
            </p:audio>
          </p:childTnLst>
        </p:cTn>
      </p:par>
    </p:tnLst>
    <p:bldLst>
      <p:bldP spid="2062" grpId="0" animBg="1"/>
      <p:bldP spid="206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Конкурс капитанов.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972072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1. Расположить числа в таблице в порядке возрастания.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44B861-9370-49B0-97ED-9055326FBCA1}" type="datetime1">
              <a:rPr lang="ru-RU" smtClean="0"/>
              <a:pPr>
                <a:defRPr/>
              </a:pPr>
              <a:t>04.01.2010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AD8AC-565D-49EA-9680-50B6AF9CE6E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85918" y="2285992"/>
          <a:ext cx="60960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0,3</a:t>
                      </a:r>
                      <a:endParaRPr lang="ru-RU" sz="4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2,06</a:t>
                      </a:r>
                    </a:p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5,4</a:t>
                      </a:r>
                    </a:p>
                    <a:p>
                      <a:pPr algn="ctr"/>
                      <a:endParaRPr lang="ru-RU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1,48</a:t>
                      </a:r>
                      <a:endParaRPr lang="ru-RU" sz="4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/>
                        <a:t>0,08</a:t>
                      </a:r>
                    </a:p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0,29</a:t>
                      </a:r>
                      <a:endParaRPr lang="ru-RU" sz="40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/>
                        <a:t>5,39</a:t>
                      </a:r>
                    </a:p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2,1</a:t>
                      </a:r>
                      <a:endParaRPr lang="ru-RU" sz="4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1,5</a:t>
                      </a:r>
                      <a:endParaRPr lang="ru-RU" sz="4000" b="1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  Расставить </a:t>
            </a:r>
            <a:r>
              <a:rPr lang="ru-RU" i="1" dirty="0" smtClean="0"/>
              <a:t>запятые так, чтобы получились верные равенства.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32 </a:t>
            </a:r>
            <a:r>
              <a:rPr lang="ru-RU" dirty="0" smtClean="0"/>
              <a:t>+ </a:t>
            </a:r>
            <a:r>
              <a:rPr lang="ru-RU" dirty="0" smtClean="0"/>
              <a:t>18 </a:t>
            </a:r>
            <a:r>
              <a:rPr lang="ru-RU" dirty="0" smtClean="0"/>
              <a:t>= 5</a:t>
            </a:r>
          </a:p>
          <a:p>
            <a:pPr>
              <a:buNone/>
            </a:pPr>
            <a:r>
              <a:rPr lang="ru-RU" dirty="0" smtClean="0"/>
              <a:t>3 + </a:t>
            </a:r>
            <a:r>
              <a:rPr lang="ru-RU" dirty="0" smtClean="0"/>
              <a:t>108 </a:t>
            </a:r>
            <a:r>
              <a:rPr lang="ru-RU" dirty="0" smtClean="0"/>
              <a:t>= </a:t>
            </a:r>
            <a:r>
              <a:rPr lang="ru-RU" dirty="0" smtClean="0"/>
              <a:t>408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42 </a:t>
            </a:r>
            <a:r>
              <a:rPr lang="ru-RU" dirty="0" smtClean="0"/>
              <a:t>+ </a:t>
            </a:r>
            <a:r>
              <a:rPr lang="ru-RU" dirty="0" smtClean="0"/>
              <a:t>17 </a:t>
            </a:r>
            <a:r>
              <a:rPr lang="ru-RU" dirty="0" smtClean="0"/>
              <a:t>= </a:t>
            </a:r>
            <a:r>
              <a:rPr lang="ru-RU" dirty="0" smtClean="0"/>
              <a:t>212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736 </a:t>
            </a:r>
            <a:r>
              <a:rPr lang="ru-RU" dirty="0" smtClean="0"/>
              <a:t>– </a:t>
            </a:r>
            <a:r>
              <a:rPr lang="ru-RU" dirty="0" smtClean="0"/>
              <a:t>336 </a:t>
            </a:r>
            <a:r>
              <a:rPr lang="ru-RU" dirty="0" smtClean="0"/>
              <a:t>= 4</a:t>
            </a:r>
          </a:p>
          <a:p>
            <a:pPr>
              <a:buNone/>
            </a:pPr>
            <a:r>
              <a:rPr lang="ru-RU" dirty="0" smtClean="0"/>
              <a:t>63 – </a:t>
            </a:r>
            <a:r>
              <a:rPr lang="ru-RU" dirty="0" smtClean="0"/>
              <a:t>27 </a:t>
            </a:r>
            <a:r>
              <a:rPr lang="ru-RU" dirty="0" smtClean="0"/>
              <a:t>= </a:t>
            </a:r>
            <a:r>
              <a:rPr lang="ru-RU" dirty="0" smtClean="0"/>
              <a:t>603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57 </a:t>
            </a:r>
            <a:r>
              <a:rPr lang="ru-RU" dirty="0" smtClean="0"/>
              <a:t>– 4 = </a:t>
            </a:r>
            <a:r>
              <a:rPr lang="ru-RU" dirty="0" smtClean="0"/>
              <a:t>17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44B861-9370-49B0-97ED-9055326FBCA1}" type="datetime1">
              <a:rPr lang="ru-RU" smtClean="0"/>
              <a:pPr>
                <a:defRPr/>
              </a:pPr>
              <a:t>04.01.2010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AD8AC-565D-49EA-9680-50B6AF9CE6E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8" name="Рисунок 7" descr="comma-mark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3429000"/>
            <a:ext cx="1285883" cy="1714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тематика - 7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- 7!</Template>
  <TotalTime>65</TotalTime>
  <Words>419</Words>
  <Application>Microsoft Office PowerPoint</Application>
  <PresentationFormat>Экран (4:3)</PresentationFormat>
  <Paragraphs>90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математика - 7!</vt:lpstr>
      <vt:lpstr>Ребята, послушайте, какая тишина! Это в школе начались уроки. Мы не будем тратить время зря,  И приступим все к работе.</vt:lpstr>
      <vt:lpstr>Теоретическая разминка.</vt:lpstr>
      <vt:lpstr>«Кто быстрее?»</vt:lpstr>
      <vt:lpstr>Слайд 4</vt:lpstr>
      <vt:lpstr>Слайд 5</vt:lpstr>
      <vt:lpstr>Слайд 6</vt:lpstr>
      <vt:lpstr>Слайд 7</vt:lpstr>
      <vt:lpstr>Конкурс капитанов.</vt:lpstr>
      <vt:lpstr>Слайд 9</vt:lpstr>
      <vt:lpstr>«Устный счет».</vt:lpstr>
      <vt:lpstr>Решение задачи. </vt:lpstr>
      <vt:lpstr>Рефлексия.</vt:lpstr>
      <vt:lpstr>Слайд 13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Ребята, послушайте, какая тишина! Это в школе начались уроки. Мы не будем тратить время зря,  И приступим все к работе.</dc:title>
  <dc:creator>1</dc:creator>
  <dc:description>http://aida.ucoz.ru</dc:description>
  <cp:lastModifiedBy>1</cp:lastModifiedBy>
  <cp:revision>7</cp:revision>
  <dcterms:created xsi:type="dcterms:W3CDTF">2010-01-04T15:10:46Z</dcterms:created>
  <dcterms:modified xsi:type="dcterms:W3CDTF">2010-01-04T16:15:48Z</dcterms:modified>
</cp:coreProperties>
</file>