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26"/>
  </p:notesMasterIdLst>
  <p:sldIdLst>
    <p:sldId id="358" r:id="rId2"/>
    <p:sldId id="359" r:id="rId3"/>
    <p:sldId id="437" r:id="rId4"/>
    <p:sldId id="338" r:id="rId5"/>
    <p:sldId id="440" r:id="rId6"/>
    <p:sldId id="332" r:id="rId7"/>
    <p:sldId id="340" r:id="rId8"/>
    <p:sldId id="341" r:id="rId9"/>
    <p:sldId id="343" r:id="rId10"/>
    <p:sldId id="344" r:id="rId11"/>
    <p:sldId id="311" r:id="rId12"/>
    <p:sldId id="346" r:id="rId13"/>
    <p:sldId id="347" r:id="rId14"/>
    <p:sldId id="386" r:id="rId15"/>
    <p:sldId id="387" r:id="rId16"/>
    <p:sldId id="388" r:id="rId17"/>
    <p:sldId id="389" r:id="rId18"/>
    <p:sldId id="390" r:id="rId19"/>
    <p:sldId id="364" r:id="rId20"/>
    <p:sldId id="348" r:id="rId21"/>
    <p:sldId id="349" r:id="rId22"/>
    <p:sldId id="350" r:id="rId23"/>
    <p:sldId id="425" r:id="rId24"/>
    <p:sldId id="439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7D25"/>
    <a:srgbClr val="FAB732"/>
    <a:srgbClr val="FF6600"/>
    <a:srgbClr val="FFCC00"/>
    <a:srgbClr val="FF7619"/>
    <a:srgbClr val="0033CC"/>
    <a:srgbClr val="000099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86" autoAdjust="0"/>
    <p:restoredTop sz="94713" autoAdjust="0"/>
  </p:normalViewPr>
  <p:slideViewPr>
    <p:cSldViewPr>
      <p:cViewPr>
        <p:scale>
          <a:sx n="60" d="100"/>
          <a:sy n="60" d="100"/>
        </p:scale>
        <p:origin x="-1290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E1B949D-1F6D-4E5A-BB34-F9BF4749AD85}" type="datetimeFigureOut">
              <a:rPr lang="ru-RU"/>
              <a:pPr>
                <a:defRPr/>
              </a:pPr>
              <a:t>10.10.2011</a:t>
            </a:fld>
            <a:endParaRPr lang="ru-RU"/>
          </a:p>
        </p:txBody>
      </p:sp>
      <p:sp>
        <p:nvSpPr>
          <p:cNvPr id="1044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9925DD4-1138-44C9-9509-1AD26BD39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1696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547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286EE34-E43C-466A-91C0-A037708C0723}" type="slidenum">
              <a:rPr lang="ru-RU" sz="1200"/>
              <a:pPr algn="r"/>
              <a:t>2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DD985-C5CF-40CE-955F-A2D80953586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0E7ECA-5A01-4575-BC3D-4790340DFF2B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EE2265-4D9C-47EC-ABF0-11CBE750952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B192ED-F57E-4DA6-8617-3EE2B6D717B5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BCC7BF94-3092-4CE7-97FA-A31E033CE57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A70185-E7B9-4788-AA9B-1E99F4568C9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327F2-0C1C-4FE4-BD85-75471C79D804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4919D-5AB9-452C-9ABC-656F5AA4D337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81D82-DAC5-4411-B9BB-E608F86D3E3A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3C198-FCF4-4357-AD3E-F939DF58F728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E8475-03A5-4C79-983F-F271BDE87CF2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3730B36-9186-4FB5-9CCF-F27CFB7B01F6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rus.ruvr.ru/" TargetMode="External"/><Relationship Id="rId2" Type="http://schemas.openxmlformats.org/officeDocument/2006/relationships/hyperlink" Target="http://www.calend.ru/person/14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lend.ru/person/98" TargetMode="External"/><Relationship Id="rId4" Type="http://schemas.openxmlformats.org/officeDocument/2006/relationships/hyperlink" Target="http://ru.wikipedia.org/wiki/%D0%95%D0%B2%D0%BA%D0%BB%D0%B8%D0%B45.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0" descr="C:\Documents and Settings\Кристина Симпсон\Рабочий стол\55счастье.jpg"/>
          <p:cNvPicPr>
            <a:picLocks noChangeAspect="1" noChangeArrowheads="1"/>
          </p:cNvPicPr>
          <p:nvPr/>
        </p:nvPicPr>
        <p:blipFill>
          <a:blip r:embed="rId2" cstate="print">
            <a:lum bright="-30000" contrast="-2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0" y="1676400"/>
            <a:ext cx="8472488" cy="4572000"/>
          </a:xfrm>
        </p:spPr>
        <p:txBody>
          <a:bodyPr/>
          <a:lstStyle/>
          <a:p>
            <a:pPr marL="447675" indent="-382588" eaLnBrk="1" hangingPunct="1">
              <a:buFont typeface="Wingdings" pitchFamily="2" charset="2"/>
              <a:buNone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И с другом и с врагом ты должен быть хорош!</a:t>
            </a:r>
          </a:p>
          <a:p>
            <a:pPr marL="447675" indent="-382588" eaLnBrk="1" hangingPunct="1">
              <a:buFont typeface="Wingdings" pitchFamily="2" charset="2"/>
              <a:buNone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Кто по натуре добр, в том злобы не найдешь.</a:t>
            </a:r>
          </a:p>
          <a:p>
            <a:pPr marL="447675" indent="-382588" eaLnBrk="1" hangingPunct="1">
              <a:buFont typeface="Wingdings" pitchFamily="2" charset="2"/>
              <a:buNone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  Обидишь друга — наживешь врага ты,</a:t>
            </a:r>
          </a:p>
          <a:p>
            <a:pPr marL="447675" indent="-382588" eaLnBrk="1" hangingPunct="1">
              <a:buFont typeface="Wingdings" pitchFamily="2" charset="2"/>
              <a:buNone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             Врага обнимешь — друга обретешь.</a:t>
            </a:r>
          </a:p>
          <a:p>
            <a:pPr marL="447675" indent="-382588" eaLnBrk="1" hangingPunct="1"/>
            <a:endParaRPr lang="ru-RU" dirty="0" smtClean="0"/>
          </a:p>
          <a:p>
            <a:pPr marL="447675" indent="-382588" eaLnBrk="1" hangingPunct="1"/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Б. Франклин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800600" cy="470916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Font typeface="Wingdings" pitchFamily="2" charset="2"/>
              <a:buNone/>
            </a:pPr>
            <a:r>
              <a:rPr lang="ru-RU" sz="32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«Какая наука может быть более благородна, более восхитительна, более полезна для человечества, чем математика?»</a:t>
            </a:r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4106" y="1291340"/>
            <a:ext cx="4061294" cy="5185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6063"/>
            <a:ext cx="9296400" cy="710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24000" y="228600"/>
            <a:ext cx="6629399" cy="923330"/>
          </a:xfrm>
          <a:prstGeom prst="rect">
            <a:avLst/>
          </a:prstGeom>
          <a:noFill/>
          <a:effectLst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cs typeface="+mn-cs"/>
              </a:rPr>
              <a:t>Гром в Раю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9599" y="4639270"/>
            <a:ext cx="8382001" cy="923330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spc="6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cs typeface="+mn-cs"/>
              </a:rPr>
              <a:t>или немного шума о математике</a:t>
            </a:r>
          </a:p>
        </p:txBody>
      </p:sp>
      <p:sp>
        <p:nvSpPr>
          <p:cNvPr id="83973" name="TextBox 4"/>
          <p:cNvSpPr txBox="1">
            <a:spLocks noChangeArrowheads="1"/>
          </p:cNvSpPr>
          <p:nvPr/>
        </p:nvSpPr>
        <p:spPr bwMode="auto">
          <a:xfrm>
            <a:off x="1905000" y="5657850"/>
            <a:ext cx="563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Пьеса в одно действие</a:t>
            </a:r>
          </a:p>
          <a:p>
            <a:pPr algn="ctr">
              <a:buFont typeface="Wingdings" pitchFamily="2" charset="2"/>
              <a:buNone/>
            </a:pPr>
            <a:r>
              <a:rPr lang="ru-RU" sz="24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Автор: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ученица 11- «Б» класса Наталья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Бодня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выпуск 1996 года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4"/>
          <p:cNvPicPr>
            <a:picLocks noChangeAspect="1" noChangeArrowheads="1"/>
          </p:cNvPicPr>
          <p:nvPr/>
        </p:nvPicPr>
        <p:blipFill>
          <a:blip r:embed="rId2" cstate="print"/>
          <a:srcRect l="2887" t="3402" b="4749"/>
          <a:stretch>
            <a:fillRect/>
          </a:stretch>
        </p:blipFill>
        <p:spPr bwMode="auto">
          <a:xfrm>
            <a:off x="2743200" y="2209800"/>
            <a:ext cx="38989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995" name="Picture 5"/>
          <p:cNvPicPr>
            <a:picLocks noChangeAspect="1" noChangeArrowheads="1"/>
          </p:cNvPicPr>
          <p:nvPr/>
        </p:nvPicPr>
        <p:blipFill>
          <a:blip r:embed="rId3" cstate="print"/>
          <a:srcRect t="2792" r="8268" b="1984"/>
          <a:stretch>
            <a:fillRect/>
          </a:stretch>
        </p:blipFill>
        <p:spPr bwMode="auto">
          <a:xfrm>
            <a:off x="179388" y="609600"/>
            <a:ext cx="1725612" cy="2371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4996" name="Picture 6"/>
          <p:cNvPicPr>
            <a:picLocks noChangeAspect="1" noChangeArrowheads="1"/>
          </p:cNvPicPr>
          <p:nvPr/>
        </p:nvPicPr>
        <p:blipFill>
          <a:blip r:embed="rId4" cstate="print"/>
          <a:srcRect t="3383" b="2203"/>
          <a:stretch>
            <a:fillRect/>
          </a:stretch>
        </p:blipFill>
        <p:spPr bwMode="auto">
          <a:xfrm>
            <a:off x="304800" y="3276600"/>
            <a:ext cx="2042224" cy="2209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4997" name="Picture 7"/>
          <p:cNvPicPr>
            <a:picLocks noChangeAspect="1" noChangeArrowheads="1"/>
          </p:cNvPicPr>
          <p:nvPr/>
        </p:nvPicPr>
        <p:blipFill>
          <a:blip r:embed="rId5" cstate="print"/>
          <a:srcRect t="3194"/>
          <a:stretch>
            <a:fillRect/>
          </a:stretch>
        </p:blipFill>
        <p:spPr bwMode="auto">
          <a:xfrm>
            <a:off x="2590800" y="4419600"/>
            <a:ext cx="1716087" cy="2275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4998" name="Picture 8"/>
          <p:cNvPicPr>
            <a:picLocks noChangeAspect="1" noChangeArrowheads="1"/>
          </p:cNvPicPr>
          <p:nvPr/>
        </p:nvPicPr>
        <p:blipFill>
          <a:blip r:embed="rId6" cstate="print"/>
          <a:srcRect r="8403" b="4469"/>
          <a:stretch>
            <a:fillRect/>
          </a:stretch>
        </p:blipFill>
        <p:spPr bwMode="auto">
          <a:xfrm>
            <a:off x="4724400" y="4419600"/>
            <a:ext cx="1689100" cy="2318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4999" name="Picture 9"/>
          <p:cNvPicPr>
            <a:picLocks noChangeAspect="1" noChangeArrowheads="1"/>
          </p:cNvPicPr>
          <p:nvPr/>
        </p:nvPicPr>
        <p:blipFill>
          <a:blip r:embed="rId7" cstate="print"/>
          <a:srcRect l="4524" b="1732"/>
          <a:stretch>
            <a:fillRect/>
          </a:stretch>
        </p:blipFill>
        <p:spPr bwMode="auto">
          <a:xfrm>
            <a:off x="7162800" y="4147748"/>
            <a:ext cx="1828800" cy="2253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5000" name="Picture 10"/>
          <p:cNvPicPr>
            <a:picLocks noChangeAspect="1" noChangeArrowheads="1"/>
          </p:cNvPicPr>
          <p:nvPr/>
        </p:nvPicPr>
        <p:blipFill>
          <a:blip r:embed="rId8" cstate="print"/>
          <a:srcRect l="217" r="5869"/>
          <a:stretch>
            <a:fillRect/>
          </a:stretch>
        </p:blipFill>
        <p:spPr bwMode="auto">
          <a:xfrm>
            <a:off x="7239000" y="1728611"/>
            <a:ext cx="1447800" cy="2205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500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76200"/>
            <a:ext cx="2016125" cy="1581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5002" name="Picture 12"/>
          <p:cNvPicPr>
            <a:picLocks noChangeAspect="1" noChangeArrowheads="1"/>
          </p:cNvPicPr>
          <p:nvPr/>
        </p:nvPicPr>
        <p:blipFill>
          <a:blip r:embed="rId10" cstate="print"/>
          <a:srcRect l="3597" r="10072" b="1401"/>
          <a:stretch>
            <a:fillRect/>
          </a:stretch>
        </p:blipFill>
        <p:spPr bwMode="auto">
          <a:xfrm>
            <a:off x="4114800" y="0"/>
            <a:ext cx="1371600" cy="2011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5003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24075" y="0"/>
            <a:ext cx="1609725" cy="1994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4" descr="C:\Users\Игорь\Desktop\Sofja_Wassiljewna_Kowalewskaj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"/>
            <a:ext cx="5069510" cy="617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WordArt 5" descr="Орех"/>
          <p:cNvSpPr>
            <a:spLocks noChangeArrowheads="1" noChangeShapeType="1" noTextEdit="1"/>
          </p:cNvSpPr>
          <p:nvPr/>
        </p:nvSpPr>
        <p:spPr bwMode="auto">
          <a:xfrm>
            <a:off x="611188" y="2060575"/>
            <a:ext cx="7620000" cy="3600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 </a:t>
            </a:r>
          </a:p>
        </p:txBody>
      </p:sp>
      <p:sp>
        <p:nvSpPr>
          <p:cNvPr id="90115" name="WordArt 6"/>
          <p:cNvSpPr>
            <a:spLocks noChangeArrowheads="1" noChangeShapeType="1" noTextEdit="1"/>
          </p:cNvSpPr>
          <p:nvPr/>
        </p:nvSpPr>
        <p:spPr bwMode="auto">
          <a:xfrm>
            <a:off x="571500" y="549275"/>
            <a:ext cx="7643813" cy="45942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FadeUp">
              <a:avLst>
                <a:gd name="adj" fmla="val 21699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kern="10" spc="30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/>
              </a:rPr>
              <a:t>б</a:t>
            </a:r>
            <a:r>
              <a:rPr lang="ru-RU" sz="3600" b="1" kern="10" spc="300" dirty="0">
                <a:ln w="11430"/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/>
              </a:rPr>
              <a:t>л</a:t>
            </a:r>
            <a:r>
              <a:rPr lang="ru-RU" sz="3600" b="1" kern="10" spc="30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/>
              </a:rPr>
              <a:t>и</a:t>
            </a:r>
            <a:r>
              <a:rPr lang="ru-RU" sz="3600" b="1" kern="10" spc="3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/>
              </a:rPr>
              <a:t>ц</a:t>
            </a:r>
            <a:r>
              <a:rPr lang="ru-RU" sz="3600" b="1" kern="10" spc="30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/>
              </a:rPr>
              <a:t>-</a:t>
            </a:r>
            <a:r>
              <a:rPr lang="ru-RU" sz="3600" b="1" kern="10" spc="30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/>
              </a:rPr>
              <a:t>т</a:t>
            </a:r>
            <a:r>
              <a:rPr lang="ru-RU" sz="3600" b="1" kern="10" spc="300" dirty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/>
              </a:rPr>
              <a:t>е</a:t>
            </a:r>
            <a:r>
              <a:rPr lang="ru-RU" sz="3600" b="1" kern="10" spc="300" dirty="0">
                <a:ln w="11430"/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/>
              </a:rPr>
              <a:t>с</a:t>
            </a:r>
            <a:r>
              <a:rPr lang="ru-RU" sz="3600" b="1" kern="10" spc="30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  <a:cs typeface="Arial"/>
              </a:rPr>
              <a:t>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" y="0"/>
            <a:ext cx="8721725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/>
            <a:r>
              <a:rPr lang="en-US" sz="2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I</a:t>
            </a:r>
            <a:endParaRPr lang="ru-RU" sz="2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/>
            <a:r>
              <a:rPr lang="ru-RU" sz="3200" b="1" i="1" spc="1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1)Кто ввел прямоугольную систему координат</a:t>
            </a:r>
          </a:p>
          <a:p>
            <a:pPr marL="342900" indent="-342900"/>
            <a:r>
              <a:rPr lang="ru-RU" sz="3200" b="1" i="1" spc="150" dirty="0">
                <a:ln w="11430"/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2)Сколько дней в летних каникулах</a:t>
            </a:r>
          </a:p>
          <a:p>
            <a:pPr marL="342900" indent="-342900"/>
            <a:r>
              <a:rPr lang="ru-RU" sz="32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3)Треугольник со сторонами 3,4,5 </a:t>
            </a:r>
          </a:p>
          <a:p>
            <a:pPr marL="342900" indent="-342900"/>
            <a:r>
              <a:rPr lang="ru-RU" sz="3200" b="1" i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4)Уравнение второй степени</a:t>
            </a:r>
          </a:p>
          <a:p>
            <a:pPr marL="342900" indent="-342900"/>
            <a:r>
              <a:rPr lang="ru-RU" sz="3200" b="1" i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5)Говорят, математика – царица всех наук, а царица математики…</a:t>
            </a:r>
            <a:endParaRPr lang="en-US" sz="3200" b="1" i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/>
            <a:r>
              <a:rPr lang="en-US" sz="3200" b="1" spc="1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6</a:t>
            </a:r>
            <a:r>
              <a:rPr lang="ru-RU" sz="3200" b="1" spc="1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) Соперник нолика</a:t>
            </a:r>
          </a:p>
          <a:p>
            <a:pPr marL="342900" indent="-342900"/>
            <a:r>
              <a:rPr lang="ru-RU" sz="3200" b="1" i="1" spc="150" dirty="0">
                <a:ln w="11430"/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7)Чему равно три в четвертой степени</a:t>
            </a:r>
          </a:p>
          <a:p>
            <a:pPr marL="342900" indent="-342900"/>
            <a:r>
              <a:rPr lang="ru-RU" sz="32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8)Сколько музыкантов в квартете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63513" y="152400"/>
            <a:ext cx="8599487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>
              <a:defRPr/>
            </a:pPr>
            <a:r>
              <a: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II</a:t>
            </a:r>
            <a:endParaRPr lang="ru-RU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  <a:p>
            <a:pPr marL="360363" lvl="1" indent="-276225">
              <a:buFontTx/>
              <a:buAutoNum type="arabicParenR"/>
              <a:defRPr/>
            </a:pPr>
            <a:r>
              <a:rPr lang="ru-RU" sz="2800" b="1" spc="1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Сумма всех сторон треугольника </a:t>
            </a:r>
            <a:r>
              <a:rPr lang="ru-RU" sz="2800" b="1" spc="1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 - это …</a:t>
            </a:r>
            <a:endParaRPr lang="ru-RU" sz="2800" b="1" spc="1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  <a:p>
            <a:pPr marL="444500" lvl="1" indent="-444500">
              <a:buFontTx/>
              <a:buAutoNum type="arabicParenR"/>
              <a:defRPr/>
            </a:pPr>
            <a:r>
              <a:rPr lang="ru-RU" sz="2800" b="1" spc="150" dirty="0">
                <a:ln w="11430"/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 Какой вал изображен на картине Айвазовского</a:t>
            </a:r>
          </a:p>
          <a:p>
            <a:pPr marL="342900" indent="-342900">
              <a:defRPr/>
            </a:pP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3) Дробь, у которой числитель меньше знаменателя</a:t>
            </a:r>
          </a:p>
          <a:p>
            <a:pPr marL="342900" indent="-342900">
              <a:defRPr/>
            </a:pPr>
            <a:r>
              <a:rPr lang="ru-RU" sz="28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4)</a:t>
            </a:r>
            <a:r>
              <a:rPr lang="ru-RU" sz="2800" b="1" i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 Одна сотая часть числа </a:t>
            </a:r>
            <a:endParaRPr lang="ru-RU" sz="28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  <a:p>
            <a:pPr marL="342900" indent="-342900">
              <a:defRPr/>
            </a:pPr>
            <a:r>
              <a:rPr lang="ru-RU" sz="28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5)</a:t>
            </a:r>
            <a:r>
              <a:rPr lang="ru-RU" sz="2800" b="1" i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 Сколько пьес во «Временах года» П.И.Чайковского</a:t>
            </a:r>
          </a:p>
          <a:p>
            <a:pPr marL="342900" indent="-342900">
              <a:defRPr/>
            </a:pPr>
            <a:r>
              <a:rPr lang="ru-RU" sz="2800" b="1" spc="1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6) Наименьшее двузначное число. </a:t>
            </a:r>
          </a:p>
          <a:p>
            <a:pPr marL="342900" indent="-342900">
              <a:defRPr/>
            </a:pPr>
            <a:r>
              <a:rPr lang="ru-RU" sz="2800" b="1" spc="150" dirty="0">
                <a:ln w="11430"/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7) Как называется треугольник,  у которого две стороны равны</a:t>
            </a:r>
          </a:p>
          <a:p>
            <a:pPr marL="342900" indent="-342900">
              <a:defRPr/>
            </a:pPr>
            <a:r>
              <a:rPr lang="ru-RU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8) Назовите древнегреческого математика, философа, спортсмена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277336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Следственный эксперимент</a:t>
            </a:r>
            <a:endParaRPr lang="ru-RU" sz="6000" dirty="0"/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620000" y="5943600"/>
            <a:ext cx="1219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6199" y="99328"/>
            <a:ext cx="8763001" cy="706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ru-RU" sz="2900" b="1" spc="1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Историк 20в. </a:t>
            </a:r>
            <a:r>
              <a:rPr lang="ru-RU" sz="2900" b="1" spc="150" dirty="0" err="1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Роуз</a:t>
            </a:r>
            <a:r>
              <a:rPr lang="ru-RU" sz="2900" b="1" spc="150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сказал: «Это задушевная беседа без слов, лихорадочная активность, триумф и трагедия, надежда и отчаяние, жизнь и смерть, поэзия и наука, древний Восток и современная Европа».</a:t>
            </a:r>
          </a:p>
          <a:p>
            <a:pPr marL="360363" lvl="1" indent="-360363">
              <a:buFont typeface="Arial" pitchFamily="34" charset="0"/>
              <a:buChar char="•"/>
              <a:defRPr/>
            </a:pPr>
            <a:r>
              <a:rPr lang="ru-RU" sz="2900" b="1" spc="150" dirty="0" smtClean="0">
                <a:ln w="11430"/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ru-RU" sz="2900" b="1" spc="150" dirty="0">
                <a:ln w="11430"/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Родина – Индия. Возраст -15 столетий. Имя изобретателя неизвестно. Древнее старинное название – чатуранга.</a:t>
            </a:r>
          </a:p>
          <a:p>
            <a:pPr marL="360363" lvl="1" indent="-360363">
              <a:buFont typeface="Arial" pitchFamily="34" charset="0"/>
              <a:buChar char="•"/>
              <a:defRPr/>
            </a:pP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Когда </a:t>
            </a:r>
            <a:r>
              <a:rPr lang="ru-RU" sz="29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в каждой семье можно будет найти эту игру, появится надежда на то, что со временем исчезнет скудность истинных государственных умов.</a:t>
            </a:r>
          </a:p>
          <a:p>
            <a:pPr marL="444500" lvl="1" indent="-444500">
              <a:buFont typeface="Arial" pitchFamily="34" charset="0"/>
              <a:buChar char="•"/>
              <a:defRPr/>
            </a:pPr>
            <a:r>
              <a:rPr lang="ru-RU" sz="29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ru-RU" sz="2900" b="1" spc="150" dirty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Это дворцовая жизнь в миниатюре.</a:t>
            </a:r>
          </a:p>
          <a:p>
            <a:pPr marL="800100" lvl="1" indent="-715963">
              <a:buFont typeface="Arial" pitchFamily="34" charset="0"/>
              <a:buChar char="•"/>
              <a:defRPr/>
            </a:pPr>
            <a:r>
              <a:rPr lang="ru-RU" sz="29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 </a:t>
            </a:r>
            <a:r>
              <a:rPr lang="ru-RU" sz="29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</a:rPr>
              <a:t>В этой игре есть кони и слоны.</a:t>
            </a:r>
          </a:p>
          <a:p>
            <a:pPr marL="342900" indent="-342900">
              <a:defRPr/>
            </a:pP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Звездная гипотенуза\Звездная_гипотенуз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1"/>
            <a:ext cx="9448800" cy="6858000"/>
          </a:xfrm>
          <a:prstGeom prst="rect">
            <a:avLst/>
          </a:prstGeom>
          <a:noFill/>
        </p:spPr>
      </p:pic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6934200" y="5867400"/>
            <a:ext cx="20574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9" descr="C:\Documents and Settings\Кристина Симпсон\Рабочий стол\никуда.jpg"/>
          <p:cNvPicPr>
            <a:picLocks noChangeAspect="1" noChangeArrowheads="1"/>
          </p:cNvPicPr>
          <p:nvPr/>
        </p:nvPicPr>
        <p:blipFill>
          <a:blip r:embed="rId3" cstate="print">
            <a:lum bright="-2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676400"/>
            <a:ext cx="8229600" cy="4530725"/>
          </a:xfrm>
        </p:spPr>
        <p:txBody>
          <a:bodyPr>
            <a:normAutofit/>
          </a:bodyPr>
          <a:lstStyle/>
          <a:p>
            <a:pPr marL="447675" indent="-382588">
              <a:buFont typeface="Wingdings" pitchFamily="2" charset="2"/>
              <a:buNone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Меняем реки, страны, города...</a:t>
            </a:r>
          </a:p>
          <a:p>
            <a:pPr marL="447675" indent="-382588">
              <a:buFont typeface="Wingdings" pitchFamily="2" charset="2"/>
              <a:buNone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Иные двери... Новые года...</a:t>
            </a:r>
          </a:p>
          <a:p>
            <a:pPr marL="447675" indent="-382588">
              <a:buFont typeface="Wingdings" pitchFamily="2" charset="2"/>
              <a:buNone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 никуда нам от себя не деться,</a:t>
            </a:r>
          </a:p>
          <a:p>
            <a:pPr marL="447675" indent="-382588">
              <a:buFont typeface="Wingdings" pitchFamily="2" charset="2"/>
              <a:buNone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А если деться — только в никуда.</a:t>
            </a:r>
          </a:p>
          <a:p>
            <a:pPr marL="447675" indent="-382588"/>
            <a:endParaRPr lang="ru-RU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Box 1"/>
          <p:cNvSpPr txBox="1">
            <a:spLocks noChangeArrowheads="1"/>
          </p:cNvSpPr>
          <p:nvPr/>
        </p:nvSpPr>
        <p:spPr bwMode="auto">
          <a:xfrm>
            <a:off x="609600" y="2209800"/>
            <a:ext cx="8001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Они прославили Санкт-Петербург в 2010 году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Содержимое 3"/>
          <p:cNvSpPr>
            <a:spLocks noGrp="1"/>
          </p:cNvSpPr>
          <p:nvPr>
            <p:ph idx="1"/>
          </p:nvPr>
        </p:nvSpPr>
        <p:spPr>
          <a:xfrm>
            <a:off x="4724400" y="304800"/>
            <a:ext cx="4419600" cy="6553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sz="2400" dirty="0" smtClean="0"/>
              <a:t>   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Выпускник 239 математической школы Григорий Перельман завоевал престижную математическую премию «Премия тысячелетия» в 1 млн. $, от которой он отказался. Он доказал гипотезу Пуанкаре. Заметим, что в аспирантуре его руководителем был А. Д. Александров, бывший ректор ЛГУ, по учебнику которого мы часто решаем геометрические задачи.</a:t>
            </a:r>
          </a:p>
        </p:txBody>
      </p:sp>
      <p:pic>
        <p:nvPicPr>
          <p:cNvPr id="97283" name="Picture 2" descr="G:\Григорий Перельман\Grigori_Perel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48" y="914400"/>
            <a:ext cx="4703752" cy="5257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Содержимое 3"/>
          <p:cNvSpPr>
            <a:spLocks noGrp="1"/>
          </p:cNvSpPr>
          <p:nvPr>
            <p:ph idx="1"/>
          </p:nvPr>
        </p:nvSpPr>
        <p:spPr>
          <a:xfrm>
            <a:off x="4267200" y="685800"/>
            <a:ext cx="5029200" cy="56388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   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2010 году самую престижную в мире математическую премию – медаль </a:t>
            </a:r>
            <a:r>
              <a:rPr lang="ru-RU" sz="3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Филдса</a:t>
            </a:r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получил 40-летний петербуржец Станислав Смирнов, также выпускник 239 математической школы. Он, как и русские ученые, получившие Нобелевскую премию, живет и работает за границей. Но эмигрантом себя не считает – утверждает, что наука интернациональна.</a:t>
            </a:r>
          </a:p>
        </p:txBody>
      </p:sp>
      <p:pic>
        <p:nvPicPr>
          <p:cNvPr id="98307" name="Picture 3" descr="G:\Станислав Смирнов\image_36480.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552" y="618723"/>
            <a:ext cx="3992048" cy="26578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8308" name="Picture 4" descr="G:\Станислав Смирнов\pictureё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552" y="3657600"/>
            <a:ext cx="3962400" cy="2971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медаль </a:t>
            </a:r>
            <a:r>
              <a:rPr lang="ru-RU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Филдса</a:t>
            </a:r>
            <a:endParaRPr lang="ru-RU" dirty="0"/>
          </a:p>
        </p:txBody>
      </p:sp>
      <p:pic>
        <p:nvPicPr>
          <p:cNvPr id="4" name="Picture 5" descr="C:\Users\Игорь\Desktop\fields-med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0"/>
            <a:ext cx="5943600" cy="57112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sz="3500" dirty="0"/>
              <a:t>1.	Пьеса в одно действие «Гром в раю или немного шума из </a:t>
            </a:r>
            <a:r>
              <a:rPr lang="ru-RU" sz="3500" dirty="0" err="1"/>
              <a:t>математики»Автор</a:t>
            </a:r>
            <a:r>
              <a:rPr lang="ru-RU" sz="3500" dirty="0"/>
              <a:t>: ученица 11- «Б» класса Наталья </a:t>
            </a:r>
            <a:r>
              <a:rPr lang="ru-RU" sz="3500" dirty="0" err="1"/>
              <a:t>Бодня</a:t>
            </a:r>
            <a:r>
              <a:rPr lang="ru-RU" sz="3500" dirty="0"/>
              <a:t>, выпуск 1996 </a:t>
            </a:r>
            <a:r>
              <a:rPr lang="ru-RU" sz="3500" dirty="0" smtClean="0"/>
              <a:t>года</a:t>
            </a:r>
            <a:endParaRPr lang="ru-RU" sz="3500" dirty="0"/>
          </a:p>
          <a:p>
            <a:pPr marL="137160" indent="0">
              <a:buNone/>
            </a:pPr>
            <a:r>
              <a:rPr lang="ru-RU" sz="3500" dirty="0"/>
              <a:t>2.	</a:t>
            </a:r>
            <a:r>
              <a:rPr lang="en-US" sz="3500" dirty="0">
                <a:hlinkClick r:id="rId2"/>
              </a:rPr>
              <a:t>http://www.calend.ru/person/14/</a:t>
            </a:r>
            <a:endParaRPr lang="ru-RU" sz="3500" dirty="0" smtClean="0"/>
          </a:p>
          <a:p>
            <a:pPr marL="137160" indent="0">
              <a:buNone/>
            </a:pPr>
            <a:r>
              <a:rPr lang="ru-RU" sz="3500" dirty="0" smtClean="0"/>
              <a:t>3</a:t>
            </a:r>
            <a:r>
              <a:rPr lang="ru-RU" sz="3500" dirty="0"/>
              <a:t>.	</a:t>
            </a:r>
            <a:r>
              <a:rPr lang="ru-RU" sz="3500" dirty="0">
                <a:hlinkClick r:id="rId3"/>
              </a:rPr>
              <a:t>http://rus.ruvr.ru </a:t>
            </a:r>
            <a:endParaRPr lang="ru-RU" sz="3500" dirty="0"/>
          </a:p>
          <a:p>
            <a:pPr marL="137160" indent="0">
              <a:buNone/>
            </a:pPr>
            <a:r>
              <a:rPr lang="ru-RU" sz="3500" dirty="0"/>
              <a:t>4.	</a:t>
            </a:r>
            <a:r>
              <a:rPr lang="en-US" sz="3500" dirty="0">
                <a:hlinkClick r:id="rId4"/>
              </a:rPr>
              <a:t>http://</a:t>
            </a:r>
            <a:r>
              <a:rPr lang="en-US" sz="3500" dirty="0" smtClean="0">
                <a:hlinkClick r:id="rId4"/>
              </a:rPr>
              <a:t>ru.wikipedia.org/wiki</a:t>
            </a:r>
            <a:r>
              <a:rPr lang="ru-RU" sz="3500" dirty="0" smtClean="0">
                <a:hlinkClick r:id="rId4"/>
              </a:rPr>
              <a:t>.</a:t>
            </a:r>
            <a:endParaRPr lang="ru-RU" sz="3500" dirty="0" smtClean="0"/>
          </a:p>
          <a:p>
            <a:pPr marL="137160" indent="0">
              <a:buNone/>
            </a:pPr>
            <a:r>
              <a:rPr lang="ru-RU" sz="3500" dirty="0" smtClean="0"/>
              <a:t>6</a:t>
            </a:r>
            <a:r>
              <a:rPr lang="ru-RU" sz="3500" dirty="0"/>
              <a:t>.	</a:t>
            </a:r>
            <a:r>
              <a:rPr lang="en-US" sz="3500" dirty="0" smtClean="0">
                <a:hlinkClick r:id="rId5"/>
              </a:rPr>
              <a:t>http</a:t>
            </a:r>
            <a:r>
              <a:rPr lang="en-US" sz="3500" dirty="0">
                <a:hlinkClick r:id="rId5"/>
              </a:rPr>
              <a:t>://www.calend.ru/person/98</a:t>
            </a:r>
            <a:r>
              <a:rPr lang="en-US" sz="3500" dirty="0"/>
              <a:t>/</a:t>
            </a:r>
            <a:endParaRPr lang="ru-RU" sz="35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8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ocuments and Settings\Кристина Симпсон\Рабочий стол\124111919мудрость.jpg"/>
          <p:cNvPicPr>
            <a:picLocks noChangeAspect="1" noChangeArrowheads="1"/>
          </p:cNvPicPr>
          <p:nvPr/>
        </p:nvPicPr>
        <p:blipFill>
          <a:blip r:embed="rId2" cstate="print">
            <a:lum bright="-60000" contrast="-33000"/>
          </a:blip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-228600" y="457200"/>
            <a:ext cx="91440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4000" spc="150" dirty="0" smtClean="0">
                <a:ln w="11430"/>
                <a:solidFill>
                  <a:srgbClr val="FF66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оптическая иллюзия</a:t>
            </a:r>
            <a:endParaRPr lang="ru-RU" sz="3200" spc="150" dirty="0" smtClean="0">
              <a:ln w="11430"/>
              <a:solidFill>
                <a:srgbClr val="FF66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0"/>
            <a:ext cx="514903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«Зри в корень»</a:t>
            </a:r>
            <a:endParaRPr lang="ru-RU" sz="48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46958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150" y="3400425"/>
            <a:ext cx="4196975" cy="345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Две прямые пересекаются в бесконечности – и они сами верят в это.  </a:t>
            </a:r>
            <a:r>
              <a:rPr lang="ru-RU" sz="3200" i="1" dirty="0" smtClean="0"/>
              <a:t>С.Е. </a:t>
            </a:r>
            <a:r>
              <a:rPr lang="ru-RU" sz="3200" i="1" dirty="0" err="1" smtClean="0"/>
              <a:t>Лец</a:t>
            </a:r>
            <a:endParaRPr lang="ru-RU" sz="32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114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429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86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25241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028950"/>
            <a:ext cx="44958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71600"/>
            <a:ext cx="9144000" cy="29083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ru-RU" sz="7200" cap="non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Нематематики</a:t>
            </a:r>
            <a:r>
              <a:rPr lang="ru-RU" sz="7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br>
              <a:rPr lang="ru-RU" sz="7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72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		о математике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И.Кант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4953000" cy="470916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Font typeface="Wingdings" pitchFamily="2" charset="2"/>
              <a:buNone/>
            </a:pPr>
            <a:r>
              <a:rPr lang="ru-RU" sz="36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«В каждой естественной науке заключено столько истины, сколько в ней математики»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 t="2186" r="4878" b="3811"/>
          <a:stretch>
            <a:fillRect/>
          </a:stretch>
        </p:blipFill>
        <p:spPr bwMode="auto">
          <a:xfrm>
            <a:off x="4648200" y="1600200"/>
            <a:ext cx="3732028" cy="4114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Наполеон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-1600200" y="1615440"/>
            <a:ext cx="6477000" cy="470916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8">
              <a:buFont typeface="Wingdings" pitchFamily="2" charset="2"/>
              <a:buNone/>
            </a:pPr>
            <a:r>
              <a:rPr lang="ru-RU" sz="36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«Процветание и совершенство математики  тесно связаны с благосостоянием государства»</a:t>
            </a:r>
          </a:p>
        </p:txBody>
      </p:sp>
      <p:pic>
        <p:nvPicPr>
          <p:cNvPr id="81924" name="Picture 5"/>
          <p:cNvPicPr>
            <a:picLocks noChangeAspect="1" noChangeArrowheads="1"/>
          </p:cNvPicPr>
          <p:nvPr/>
        </p:nvPicPr>
        <p:blipFill>
          <a:blip r:embed="rId2" cstate="print"/>
          <a:srcRect t="3914" b="4004"/>
          <a:stretch>
            <a:fillRect/>
          </a:stretch>
        </p:blipFill>
        <p:spPr bwMode="auto">
          <a:xfrm>
            <a:off x="5206380" y="1600200"/>
            <a:ext cx="3785220" cy="4510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rgbClr val="000000"/>
      </a:dk1>
      <a:lt1>
        <a:srgbClr val="FFFFFF"/>
      </a:lt1>
      <a:dk2>
        <a:srgbClr val="169101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</TotalTime>
  <Words>505</Words>
  <Application>Microsoft Office PowerPoint</Application>
  <PresentationFormat>Экран (4:3)</PresentationFormat>
  <Paragraphs>59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Презентация PowerPoint</vt:lpstr>
      <vt:lpstr>Презентация PowerPoint</vt:lpstr>
      <vt:lpstr>Презентация PowerPoint</vt:lpstr>
      <vt:lpstr>оптическая иллюзия</vt:lpstr>
      <vt:lpstr>Две прямые пересекаются в бесконечности – и они сами верят в это.  С.Е. Лец</vt:lpstr>
      <vt:lpstr>Презентация PowerPoint</vt:lpstr>
      <vt:lpstr>Нематематики     о математике</vt:lpstr>
      <vt:lpstr>И.Кант</vt:lpstr>
      <vt:lpstr>Наполеон</vt:lpstr>
      <vt:lpstr>Б. Франклин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Следственный эксперимент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медаль Филдса</vt:lpstr>
      <vt:lpstr>Информационные источники: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Наташа</dc:creator>
  <cp:lastModifiedBy>МОУ "Бугровская СОШ"</cp:lastModifiedBy>
  <cp:revision>157</cp:revision>
  <cp:lastPrinted>1601-01-01T00:00:00Z</cp:lastPrinted>
  <dcterms:created xsi:type="dcterms:W3CDTF">1601-01-01T00:00:00Z</dcterms:created>
  <dcterms:modified xsi:type="dcterms:W3CDTF">2011-10-10T19:02:14Z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