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2"/>
  </p:notesMasterIdLst>
  <p:sldIdLst>
    <p:sldId id="310" r:id="rId2"/>
    <p:sldId id="257" r:id="rId3"/>
    <p:sldId id="296" r:id="rId4"/>
    <p:sldId id="298" r:id="rId5"/>
    <p:sldId id="300" r:id="rId6"/>
    <p:sldId id="301" r:id="rId7"/>
    <p:sldId id="303" r:id="rId8"/>
    <p:sldId id="302" r:id="rId9"/>
    <p:sldId id="304" r:id="rId10"/>
    <p:sldId id="305" r:id="rId11"/>
    <p:sldId id="265" r:id="rId12"/>
    <p:sldId id="283" r:id="rId13"/>
    <p:sldId id="307" r:id="rId14"/>
    <p:sldId id="281" r:id="rId15"/>
    <p:sldId id="282" r:id="rId16"/>
    <p:sldId id="261" r:id="rId17"/>
    <p:sldId id="264" r:id="rId18"/>
    <p:sldId id="262" r:id="rId19"/>
    <p:sldId id="285" r:id="rId20"/>
    <p:sldId id="30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70314"/>
    <a:srgbClr val="5F5F5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94660"/>
  </p:normalViewPr>
  <p:slideViewPr>
    <p:cSldViewPr>
      <p:cViewPr varScale="1">
        <p:scale>
          <a:sx n="71" d="100"/>
          <a:sy n="71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053A68-F34F-4684-9590-160144D45EB3}" type="datetimeFigureOut">
              <a:rPr lang="ru-RU"/>
              <a:pPr/>
              <a:t>02.09.2012</a:t>
            </a:fld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05684-9E1E-43C4-A1BC-40369E052D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6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C99BC47-1710-4709-B6AC-5DA87A1627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4F3DB-DEE1-4A56-A535-7A2EB0652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0B35E-0E5C-4A7B-8DB5-8E6AD2C330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15E22-0255-43FD-B3D0-593487447B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D916C-EF72-4DFC-BA52-14D33550A7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8250B-C5D0-409B-BBCB-BDD6132DE5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1EAAF-EFC6-4DA3-95E5-F273E2BFDE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17A59-6AFC-416A-BB41-6A4EF6B093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1E5C8-1960-4059-A63E-F982177165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DAF6-5CFE-4A02-96BA-53858429E9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A13D8-0497-49B3-90F2-5F3862306D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5B480DA9-7830-4FFC-8B2A-A66484E2E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2267744" y="4625942"/>
            <a:ext cx="4619529" cy="80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spcBef>
                <a:spcPct val="50000"/>
              </a:spcBef>
            </a:pPr>
            <a:r>
              <a:rPr lang="ru-RU" sz="9600" b="1" dirty="0" smtClean="0">
                <a:solidFill>
                  <a:srgbClr val="F70314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400 лет</a:t>
            </a:r>
            <a:endParaRPr lang="ru-RU" sz="9600" b="1" dirty="0">
              <a:solidFill>
                <a:srgbClr val="F70314"/>
              </a:solidFill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5038" y="1340768"/>
            <a:ext cx="788436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600"/>
              </a:lnSpc>
              <a:spcBef>
                <a:spcPct val="50000"/>
              </a:spcBef>
            </a:pPr>
            <a:r>
              <a:rPr lang="ru-RU" sz="6000" b="1" dirty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Народному ополчению</a:t>
            </a:r>
          </a:p>
          <a:p>
            <a:pPr lvl="0" algn="ctr">
              <a:lnSpc>
                <a:spcPts val="4600"/>
              </a:lnSpc>
              <a:spcBef>
                <a:spcPct val="50000"/>
              </a:spcBef>
            </a:pPr>
            <a:r>
              <a:rPr lang="ru-RU" sz="6000" b="1" dirty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6000" b="1" dirty="0" err="1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Козьмы</a:t>
            </a:r>
            <a:r>
              <a:rPr lang="ru-RU" sz="6000" b="1" dirty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Минина и</a:t>
            </a:r>
          </a:p>
          <a:p>
            <a:pPr lvl="0" algn="ctr">
              <a:lnSpc>
                <a:spcPts val="4600"/>
              </a:lnSpc>
              <a:spcBef>
                <a:spcPct val="50000"/>
              </a:spcBef>
            </a:pPr>
            <a:r>
              <a:rPr lang="ru-RU" sz="6000" b="1" dirty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Дмитрия Пожарского </a:t>
            </a:r>
          </a:p>
        </p:txBody>
      </p:sp>
    </p:spTree>
    <p:extLst>
      <p:ext uri="{BB962C8B-B14F-4D97-AF65-F5344CB8AC3E}">
        <p14:creationId xmlns:p14="http://schemas.microsoft.com/office/powerpoint/2010/main" val="6358341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536" y="805965"/>
            <a:ext cx="3816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Минин был гражданином Нижнего Новгорода. Он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убеждал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народ </a:t>
            </a:r>
            <a:r>
              <a:rPr lang="ru-RU" sz="2800" b="1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«стать за веру, за Отечество»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abriola" pitchFamily="82" charset="0"/>
              <a:ea typeface="Gungsuh" pitchFamily="18" charset="-127"/>
              <a:cs typeface="Cordia New" pitchFamily="34" charset="-34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Нижнем Новгороде начались постоянные сходки: рассуждали о том, как подняться, откуда взять людей и средства. С такими вопросами обращались, прежде всего, к Минину.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62385" y="58113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Минин перед народом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0511" y="1003919"/>
            <a:ext cx="3528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Нижегородцы увлеклись предложениями Минина и решили образовать ополчение, созывать служилых людей и собирать на них деньги. По совету Минина давали </a:t>
            </a:r>
            <a:r>
              <a:rPr lang="ru-RU" sz="2800" b="1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«третью деньгу»,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т.е. третью часть имущества; по его же совету выбрали вождем князя Дмитрия Пожарского.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482" y="850940"/>
            <a:ext cx="3882842" cy="5026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6533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пожар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908720"/>
            <a:ext cx="3630954" cy="402696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212663" y="5102856"/>
            <a:ext cx="4896545" cy="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КНЯЗЬ</a:t>
            </a:r>
          </a:p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ДМИТРИЙ ПОЖАРСКИЙ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00808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Пожарский происходил из князей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принадлежал к, так называемым, «захудалым» княжеским родам, т.е. не игравшим важной роли в государственных делах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75516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</a:pPr>
            <a:r>
              <a:rPr lang="ru-RU" sz="2800" b="1" dirty="0">
                <a:solidFill>
                  <a:srgbClr val="3E3D2D">
                    <a:lumMod val="75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В предыдущих сражениях Пожарский был ранен и лечил ранения в своей вотчине недалеко от Нижнего Новгорода, куда и прибыли  люди приглашать его сделаться начальником ополчения, которое затевалось в Нижнем Новгороде. Он согласился.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2067431"/>
            <a:ext cx="5935613" cy="43007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проба00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750" y="2276872"/>
            <a:ext cx="5988499" cy="357827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192068" y="6060554"/>
            <a:ext cx="698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М. </a:t>
            </a:r>
            <a:r>
              <a:rPr lang="ru-RU" b="1" dirty="0" smtClean="0"/>
              <a:t>СКОТТИ  «МИНИН </a:t>
            </a:r>
            <a:r>
              <a:rPr lang="ru-RU" b="1" dirty="0"/>
              <a:t>И </a:t>
            </a:r>
            <a:r>
              <a:rPr lang="ru-RU" b="1" dirty="0" smtClean="0"/>
              <a:t>ПОЖАРСКИЙ»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Вся Русская земля встала против захватчиков и предателей. Начались бои за Москву. </a:t>
            </a:r>
          </a:p>
        </p:txBody>
      </p:sp>
    </p:spTree>
    <p:extLst>
      <p:ext uri="{BB962C8B-B14F-4D97-AF65-F5344CB8AC3E}">
        <p14:creationId xmlns:p14="http://schemas.microsoft.com/office/powerpoint/2010/main" val="390680765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проба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692696"/>
            <a:ext cx="6337300" cy="446405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515674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Князь Пожарский оказался талантливым полководцем. 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Козьма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Минин, не жалея жизни, сражался под стенами столицы, как простой ратник.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проба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182" y="1452909"/>
            <a:ext cx="7632700" cy="4424363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467544" y="5877272"/>
            <a:ext cx="8316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ПОЛЯКИ ПОКИДАЮТ КРЕМЛЬ И СДАЮТСЯ МИНИНУ И ПОЖАРСКОМУ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548680"/>
            <a:ext cx="7884864" cy="86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600" b="1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И вот наступил славный день: вражеское войско сдалось на милость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победителей!</a:t>
            </a:r>
            <a:endParaRPr lang="ru-RU" sz="3600" b="1" dirty="0">
              <a:solidFill>
                <a:srgbClr val="C00000"/>
              </a:solidFill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памятник Минину и Пожарском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320950" cy="575977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1358523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Когда настали мирные времена, новый царь щедро наградил Минина и Пожарского. Но лучшей наградой стала память народная. Недаром памятник им стоит на Красной площади – на самом сердце России.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Главное, в этом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событии,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что впервые не государство само себя защищало, не власть, а сам народ. Люди, которые возглавили это ополчение, не собирались становиться царями, ни занимать какие-то государственные посты. Люди просто восстановили государственную власть, избрали царя и передали ему власть. В этом, наверное, уникальная особенность данного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события.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икона Казанской Божьей Матер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855" y="1488077"/>
            <a:ext cx="3357011" cy="403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042988" y="6165850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4926780" y="5655914"/>
            <a:ext cx="38131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ИКОНА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КАЗАНСКОЙ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БОЖЬЕЙ МАТЕРИ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93414"/>
            <a:ext cx="4381500" cy="4762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429" y="1844824"/>
            <a:ext cx="5855521" cy="43916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1768" y="764704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честь иконы Казанской Божьей матери и в память обо всех погибших в период смутного времени Дмитрий Пожарский на свои средства выстроил Казанский собор на Красной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площади.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     </a:t>
            </a: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043608" y="1268760"/>
            <a:ext cx="6840760" cy="389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Bef>
                <a:spcPct val="50000"/>
              </a:spcBef>
            </a:pPr>
            <a:r>
              <a:rPr lang="ru-RU" sz="4400" b="1" dirty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В </a:t>
            </a:r>
            <a:r>
              <a:rPr lang="ru-RU" sz="4400" b="1" u="sng" dirty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2012</a:t>
            </a:r>
            <a:r>
              <a:rPr lang="ru-RU" sz="4400" b="1" dirty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4400" b="1" dirty="0" smtClean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году  вся Россия  </a:t>
            </a:r>
            <a:r>
              <a:rPr lang="ru-RU" sz="4400" b="1" dirty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будет </a:t>
            </a:r>
            <a:r>
              <a:rPr lang="ru-RU" sz="4400" b="1" dirty="0" smtClean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торжественно </a:t>
            </a:r>
            <a:r>
              <a:rPr lang="ru-RU" sz="4400" b="1" dirty="0" smtClean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отмечать  знаменательную  дату  своей  истории – </a:t>
            </a:r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400 лет  Народному  ополчению  </a:t>
            </a:r>
            <a:r>
              <a:rPr lang="ru-RU" sz="4400" b="1" dirty="0" smtClean="0">
                <a:solidFill>
                  <a:srgbClr val="94C600">
                    <a:lumMod val="50000"/>
                  </a:srgb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под руководством  нижегородского  старосты  Кузьмы  Минина  и воеводы  князя  Дмитрия  Пожарского.</a:t>
            </a:r>
            <a:endParaRPr lang="ru-RU" sz="4400" b="1" dirty="0">
              <a:solidFill>
                <a:srgbClr val="94C600">
                  <a:lumMod val="50000"/>
                </a:srgbClr>
              </a:solidFill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860" y="1335742"/>
            <a:ext cx="5742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В День единства будем рядом,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Будем вместе навсегда,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Все народности России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В дальних селах, городах!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Вместе жить, работать, строить,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Сеять хлеб, растить детей,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Созидать, любить и спорить,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Охранять покой людей,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Предков чтить, дела их помнить,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Войн, конфликтов избегать,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Чтобы счастьем жизнь наполнить,</a:t>
            </a:r>
          </a:p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Чтоб под мирным небом спать!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7" y="692696"/>
            <a:ext cx="7272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С </a:t>
            </a:r>
            <a:r>
              <a:rPr lang="ru-RU" sz="4000" b="1" u="sng" dirty="0" smtClean="0">
                <a:solidFill>
                  <a:srgbClr val="FF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2005  </a:t>
            </a:r>
            <a:r>
              <a:rPr lang="ru-RU" sz="4000" b="1" u="sng" dirty="0">
                <a:solidFill>
                  <a:srgbClr val="FF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года </a:t>
            </a:r>
            <a:r>
              <a:rPr lang="ru-RU" sz="4000" b="1" u="sng" dirty="0" smtClean="0">
                <a:solidFill>
                  <a:srgbClr val="FF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 4  ноября   в   </a:t>
            </a:r>
            <a:r>
              <a:rPr lang="ru-RU" sz="4000" b="1" u="sng" dirty="0">
                <a:solidFill>
                  <a:srgbClr val="FF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России – </a:t>
            </a:r>
            <a:r>
              <a:rPr lang="ru-RU" sz="4000" b="1" u="sng" dirty="0" smtClean="0">
                <a:solidFill>
                  <a:srgbClr val="FF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государственный   </a:t>
            </a:r>
            <a:r>
              <a:rPr lang="ru-RU" sz="4000" b="1" u="sng" dirty="0">
                <a:solidFill>
                  <a:srgbClr val="FF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выходной.</a:t>
            </a:r>
          </a:p>
        </p:txBody>
      </p:sp>
    </p:spTree>
    <p:extLst>
      <p:ext uri="{BB962C8B-B14F-4D97-AF65-F5344CB8AC3E}">
        <p14:creationId xmlns:p14="http://schemas.microsoft.com/office/powerpoint/2010/main" val="2065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649827" cy="451142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1326" y="5445224"/>
            <a:ext cx="2778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Иван Грозный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3599" y="692696"/>
            <a:ext cx="37112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Во времена правления Ивана Грозного Русь стала ещё более сильным государством, значительно увеличились её территории.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3599" y="3933056"/>
            <a:ext cx="37112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После смерти Ивана Грозного и его двух сыновей в России наступили </a:t>
            </a:r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«смутные времена».</a:t>
            </a:r>
            <a:endParaRPr lang="ru-RU" sz="3200" b="1" dirty="0">
              <a:solidFill>
                <a:srgbClr val="002060"/>
              </a:solidFill>
              <a:latin typeface="Gabriola" pitchFamily="82" charset="0"/>
              <a:ea typeface="Gungsuh" pitchFamily="18" charset="-127"/>
              <a:cs typeface="Cordia New" pitchFamily="34" charset="-34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899592" y="1772816"/>
            <a:ext cx="7772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Что такое </a:t>
            </a:r>
            <a:b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</a:b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«смутные времена»?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3013" y="5486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Смутные времена наступили, </a:t>
            </a:r>
            <a:endParaRPr lang="ru-RU" sz="4800" b="1" u="sng" dirty="0" smtClean="0">
              <a:solidFill>
                <a:schemeClr val="accent1">
                  <a:lumMod val="50000"/>
                </a:schemeClr>
              </a:solidFill>
              <a:latin typeface="Gabriola" pitchFamily="82" charset="0"/>
              <a:ea typeface="Gungsuh" pitchFamily="18" charset="-127"/>
              <a:cs typeface="Cordia New" pitchFamily="34" charset="-34"/>
            </a:endParaRPr>
          </a:p>
          <a:p>
            <a:pPr>
              <a:lnSpc>
                <a:spcPts val="4000"/>
              </a:lnSpc>
            </a:pPr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потому </a:t>
            </a:r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что: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3395" y="4869160"/>
            <a:ext cx="503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Начался страшный голод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8642" y="4042264"/>
            <a:ext cx="4948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</a:rPr>
              <a:t>Три года были неурожаи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5965" y="3457489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Страна разорена долгими войнами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8642" y="2380271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</a:rPr>
              <a:t>За короткий срок сменилось много правителей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706823"/>
            <a:ext cx="692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Прекратился царский род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9381" y="5589239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</a:rPr>
              <a:t>Народ начал восставать</a:t>
            </a:r>
          </a:p>
        </p:txBody>
      </p:sp>
    </p:spTree>
    <p:extLst>
      <p:ext uri="{BB962C8B-B14F-4D97-AF65-F5344CB8AC3E}">
        <p14:creationId xmlns:p14="http://schemas.microsoft.com/office/powerpoint/2010/main" val="175106128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83568" y="1196752"/>
            <a:ext cx="77025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Какая угроза возникает над страной, в которой нет сильного единого правителя?</a:t>
            </a:r>
          </a:p>
        </p:txBody>
      </p:sp>
    </p:spTree>
    <p:extLst>
      <p:ext uri="{BB962C8B-B14F-4D97-AF65-F5344CB8AC3E}">
        <p14:creationId xmlns:p14="http://schemas.microsoft.com/office/powerpoint/2010/main" val="290719631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611188" y="765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u="sng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Смутой воспользовались польский и шведский короли.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55650" y="2852738"/>
            <a:ext cx="77041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Их войска </a:t>
            </a:r>
            <a:r>
              <a:rPr kumimoji="0" lang="ru-RU" sz="3200" b="0" i="1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вторглись в Россию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Вскоре поляки </a:t>
            </a:r>
            <a:r>
              <a:rPr kumimoji="0" lang="ru-RU" sz="3200" b="0" i="1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заняли Москву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3200" b="0" i="1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Страна оказалась в 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86167772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324544" y="604880"/>
            <a:ext cx="9309720" cy="152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u="sng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Как вы понимаете</a:t>
            </a:r>
            <a:br>
              <a:rPr lang="ru-RU" sz="5400" b="1" u="sng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</a:br>
            <a:r>
              <a:rPr lang="ru-RU" sz="5400" b="1" u="sng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эти пословицы?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2564904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 общее дело стой смело.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Один в поле - не воин.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Один – за всех, а все – за одного.</a:t>
            </a:r>
          </a:p>
        </p:txBody>
      </p:sp>
    </p:spTree>
    <p:extLst>
      <p:ext uri="{BB962C8B-B14F-4D97-AF65-F5344CB8AC3E}">
        <p14:creationId xmlns:p14="http://schemas.microsoft.com/office/powerpoint/2010/main" val="179721418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4000" b="1" u="sng" dirty="0" smtClean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</a:t>
            </a:r>
            <a:r>
              <a:rPr lang="ru-RU" sz="5400" b="1" u="sng" dirty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Спас </a:t>
            </a:r>
            <a:r>
              <a:rPr lang="ru-RU" sz="5400" b="1" u="sng" dirty="0" smtClean="0">
                <a:solidFill>
                  <a:srgbClr val="C00000"/>
                </a:solidFill>
                <a:latin typeface="Gabriola" pitchFamily="82" charset="0"/>
                <a:ea typeface="Gungsuh" pitchFamily="18" charset="-127"/>
                <a:cs typeface="Cordia New" pitchFamily="34" charset="-34"/>
              </a:rPr>
              <a:t> страну  Нижний  Новгород.</a:t>
            </a:r>
            <a:endParaRPr kumimoji="0" lang="ru-RU" sz="54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700808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Был организован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сбор средств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создания большого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войска-ополчения.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 призывом к нижегородцам обратился выбранный староста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Кузьма Минин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810000" cy="422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5558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247</TotalTime>
  <Words>635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Natasha</cp:lastModifiedBy>
  <cp:revision>42</cp:revision>
  <dcterms:created xsi:type="dcterms:W3CDTF">2012-08-30T15:17:43Z</dcterms:created>
  <dcterms:modified xsi:type="dcterms:W3CDTF">2012-09-02T12:18:20Z</dcterms:modified>
</cp:coreProperties>
</file>