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79" r:id="rId23"/>
    <p:sldId id="280" r:id="rId24"/>
    <p:sldId id="281" r:id="rId25"/>
    <p:sldId id="282" r:id="rId26"/>
    <p:sldId id="283" r:id="rId27"/>
    <p:sldId id="287" r:id="rId28"/>
    <p:sldId id="284" r:id="rId29"/>
    <p:sldId id="286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1F6C7-D555-4FEC-966C-E293C6EF36FE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DEDB9-6519-4435-B320-FBB827D2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DEDB9-6519-4435-B320-FBB827D22A3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FD8BBC9-16A4-4203-A4F5-80AEA27B9425}" type="datetimeFigureOut">
              <a:rPr lang="ru-RU" smtClean="0"/>
              <a:pPr/>
              <a:t>10.03.2011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0D9EF26-5556-4AA4-A225-E472CB9AC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i="1" dirty="0" smtClean="0"/>
              <a:t>Обобщающий урок по теме: «Умножение десятичных дробей».</a:t>
            </a:r>
            <a:endParaRPr lang="ru-RU" sz="4000" dirty="0" smtClean="0"/>
          </a:p>
          <a:p>
            <a:r>
              <a:rPr lang="ru-RU" sz="4000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14290"/>
            <a:ext cx="8305800" cy="32861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5400" dirty="0" smtClean="0"/>
              <a:t>Урок – экскурсия. «История  космонавтики».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2000240"/>
          <a:ext cx="7253636" cy="2193050"/>
        </p:xfrm>
        <a:graphic>
          <a:graphicData uri="http://schemas.openxmlformats.org/drawingml/2006/table">
            <a:tbl>
              <a:tblPr/>
              <a:tblGrid>
                <a:gridCol w="1208813"/>
                <a:gridCol w="1208813"/>
                <a:gridCol w="1208813"/>
                <a:gridCol w="1208813"/>
                <a:gridCol w="1208813"/>
                <a:gridCol w="1209571"/>
              </a:tblGrid>
              <a:tr h="1096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096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2,1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0,87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0,19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Calibri"/>
                          <a:ea typeface="Calibri"/>
                          <a:cs typeface="Times New Roman"/>
                        </a:rPr>
                        <a:t>4,4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В каком году был совершен этот легендарный полет?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i="1" dirty="0" smtClean="0"/>
              <a:t>найдите значение выражения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sz="2400" dirty="0" smtClean="0"/>
              <a:t>( (12 – 1,1) · 18 – 0,1 ) · 10 = </a:t>
            </a:r>
          </a:p>
          <a:p>
            <a:endParaRPr lang="ru-RU" dirty="0"/>
          </a:p>
        </p:txBody>
      </p:sp>
      <p:pic>
        <p:nvPicPr>
          <p:cNvPr id="5" name="Содержимое 4" descr="0-70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43372" y="1643050"/>
            <a:ext cx="4786346" cy="4143404"/>
          </a:xfr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1488" y="4286250"/>
          <a:ext cx="3500437" cy="1557338"/>
        </p:xfrm>
        <a:graphic>
          <a:graphicData uri="http://schemas.openxmlformats.org/drawingml/2006/table">
            <a:tbl>
              <a:tblPr/>
              <a:tblGrid>
                <a:gridCol w="3500437"/>
              </a:tblGrid>
              <a:tr h="1557338">
                <a:tc>
                  <a:txBody>
                    <a:bodyPr/>
                    <a:lstStyle/>
                    <a:p>
                      <a:pPr algn="ctr"/>
                      <a:r>
                        <a:rPr lang="ru-RU" sz="8000" dirty="0" smtClean="0"/>
                        <a:t>1961</a:t>
                      </a:r>
                      <a:endParaRPr lang="ru-RU" sz="8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Рисунок 6" descr="imagesCAG6BJW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286256"/>
            <a:ext cx="3500462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72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Итак, 12 апреля 1961 года гражданин СССР Юрий Алексеевич Гагарин поднялся в космос на корабле Восток – 1.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Восток -1</a:t>
            </a:r>
            <a:endParaRPr lang="ru-RU" sz="6000" dirty="0"/>
          </a:p>
        </p:txBody>
      </p:sp>
      <p:pic>
        <p:nvPicPr>
          <p:cNvPr id="4" name="Рисунок 3" descr="imagesCAWLSW7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000372"/>
            <a:ext cx="5476909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(212,5 · 3,2 + 193) :   + 3755 = </a:t>
            </a:r>
          </a:p>
          <a:p>
            <a:pPr algn="ctr"/>
            <a:r>
              <a:rPr lang="ru-RU" sz="4800" dirty="0" smtClean="0"/>
              <a:t>Выбери правильный ответ  </a:t>
            </a:r>
          </a:p>
          <a:p>
            <a:pPr algn="ctr"/>
            <a:r>
              <a:rPr lang="ru-RU" sz="4800" dirty="0" smtClean="0"/>
              <a:t>4530 кг</a:t>
            </a:r>
          </a:p>
          <a:p>
            <a:pPr algn="ctr"/>
            <a:r>
              <a:rPr lang="ru-RU" sz="4800" dirty="0" smtClean="0"/>
              <a:t>4725 кг</a:t>
            </a:r>
          </a:p>
          <a:p>
            <a:pPr algn="ctr"/>
            <a:r>
              <a:rPr lang="ru-RU" sz="4800" dirty="0" smtClean="0"/>
              <a:t>4825 кг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900" i="1" dirty="0" smtClean="0"/>
              <a:t>Найдем теперь массу корабля в килограммах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857232"/>
          <a:ext cx="7135091" cy="4807528"/>
        </p:xfrm>
        <a:graphic>
          <a:graphicData uri="http://schemas.openxmlformats.org/drawingml/2006/table">
            <a:tbl>
              <a:tblPr/>
              <a:tblGrid>
                <a:gridCol w="7135091"/>
              </a:tblGrid>
              <a:tr h="480752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4725 кг</a:t>
                      </a:r>
                      <a:endParaRPr lang="ru-RU" sz="5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imagesCAG6BJW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785926"/>
            <a:ext cx="5500726" cy="4115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800" i="1" dirty="0" smtClean="0"/>
              <a:t>найдем корень уравнения</a:t>
            </a:r>
            <a:r>
              <a:rPr lang="ru-RU" sz="4800" dirty="0" smtClean="0"/>
              <a:t>.</a:t>
            </a:r>
          </a:p>
          <a:p>
            <a:pPr algn="ctr"/>
            <a:r>
              <a:rPr lang="ru-RU" sz="4400" dirty="0" smtClean="0"/>
              <a:t>8х + 2х + 5х – 14х – 46 =281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900" i="1" dirty="0" smtClean="0"/>
              <a:t>Определим, на какой высоте над землей пролетел Восток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255" y="1482436"/>
          <a:ext cx="7384472" cy="4480560"/>
        </p:xfrm>
        <a:graphic>
          <a:graphicData uri="http://schemas.openxmlformats.org/drawingml/2006/table">
            <a:tbl>
              <a:tblPr/>
              <a:tblGrid>
                <a:gridCol w="7384472"/>
              </a:tblGrid>
              <a:tr h="40455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Высота полета первого космического корабля с человеком на борту составляла </a:t>
                      </a:r>
                      <a:r>
                        <a:rPr kumimoji="0" lang="ru-RU" sz="5400" b="1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327 км.</a:t>
                      </a:r>
                      <a:endParaRPr kumimoji="0" lang="ru-RU" sz="5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i="1" dirty="0" smtClean="0"/>
              <a:t>Решите уравнение, найденный корень умножьте на 100.</a:t>
            </a:r>
            <a:endParaRPr lang="ru-RU" sz="4400" dirty="0" smtClean="0"/>
          </a:p>
          <a:p>
            <a:pPr algn="ctr"/>
            <a:r>
              <a:rPr lang="ru-RU" sz="5400" dirty="0" smtClean="0"/>
              <a:t>5х – 3х = 2,16;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3600" i="1" dirty="0" smtClean="0"/>
              <a:t>Сколько же минут длился этот полет?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втоматический грузовой аппара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857364"/>
            <a:ext cx="5429288" cy="412625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.    </a:t>
            </a:r>
            <a:r>
              <a:rPr lang="ru-RU" sz="4400" i="1" u="sng" dirty="0" smtClean="0"/>
              <a:t>Полет длился 108 минут.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5" name="Рисунок 4" descr="gagarin1-rz%2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500174"/>
            <a:ext cx="6715831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1) Сколько весит скафандр космонавта на Земле?  </a:t>
            </a:r>
          </a:p>
          <a:p>
            <a:r>
              <a:rPr lang="ru-RU" sz="3200" dirty="0" smtClean="0"/>
              <a:t>2) Для того чтобы его надеть требуется … минут.     </a:t>
            </a:r>
          </a:p>
          <a:p>
            <a:r>
              <a:rPr lang="ru-RU" sz="3200" dirty="0" smtClean="0"/>
              <a:t>3) В открытом космосе в нем можно работать … часов.     </a:t>
            </a:r>
          </a:p>
          <a:p>
            <a:r>
              <a:rPr lang="ru-RU" sz="3200" dirty="0" smtClean="0"/>
              <a:t>4) Сколько раз можно использовать скафандр для выхода в открытый космос?</a:t>
            </a:r>
          </a:p>
          <a:p>
            <a:r>
              <a:rPr lang="ru-RU" sz="3200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u="sng" dirty="0" smtClean="0"/>
              <a:t>Решив самостоятельную работу, вы узнаете: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иниатюрная планетная систем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1524000"/>
            <a:ext cx="571500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Миниатюрная планетарная  система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Решите уравнение: 5х – 3х =96,4.</a:t>
            </a:r>
          </a:p>
          <a:p>
            <a:r>
              <a:rPr lang="ru-RU" dirty="0" smtClean="0"/>
              <a:t>2) Найдите расстояние между точками, заданными своими координатами  А(55,2); В(10,2).</a:t>
            </a:r>
          </a:p>
          <a:p>
            <a:r>
              <a:rPr lang="ru-RU" dirty="0" smtClean="0"/>
              <a:t>3) Вычислите: 2 ·1,1 + 2 ·2,4.</a:t>
            </a:r>
          </a:p>
          <a:p>
            <a:r>
              <a:rPr lang="ru-RU" dirty="0" smtClean="0"/>
              <a:t>4) Вычислите: (12,34 – 3,56) · 14 – 97,92.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u="sng" dirty="0" smtClean="0"/>
              <a:t>Самостоятельная работа.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скафандр космонавта весит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 48,2кг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45мин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 Для того чтобы его надеть требуется</a:t>
            </a:r>
            <a:endParaRPr lang="ru-RU" dirty="0"/>
          </a:p>
        </p:txBody>
      </p:sp>
      <p:pic>
        <p:nvPicPr>
          <p:cNvPr id="7" name="Рисунок 6" descr="костм2.jpg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500298" y="2714620"/>
            <a:ext cx="4071966" cy="3912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4040188" cy="762000"/>
          </a:xfrm>
        </p:spPr>
        <p:txBody>
          <a:bodyPr/>
          <a:lstStyle/>
          <a:p>
            <a:r>
              <a:rPr lang="ru-RU" dirty="0" smtClean="0"/>
              <a:t> В открытом космосе в нем можно работать </a:t>
            </a:r>
          </a:p>
        </p:txBody>
      </p:sp>
      <p:pic>
        <p:nvPicPr>
          <p:cNvPr id="7" name="Содержимое 6" descr="в открытом космосе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643174" y="3071810"/>
            <a:ext cx="4299190" cy="321471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можно использовать скафандр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3438" y="2071678"/>
            <a:ext cx="4038600" cy="391363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25 раз</a:t>
            </a:r>
            <a:endParaRPr lang="ru-RU" sz="4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2214554"/>
            <a:ext cx="23394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    7 часов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Юрий Алексеевич Гагарин родился в 1934 году под Смоленском, учился в ремесленном училище, в индустриальном техникуме, в аэроклубе, затем в авиационном училище. Юрий Гагарин достоин был быть первым. Своим мужеством, трудолюбием, целеустремленностью он доказал, что возможности человека неисчерпаемы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Исторические сведения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дублер</a:t>
            </a:r>
            <a:endParaRPr lang="ru-RU" sz="6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00174"/>
            <a:ext cx="73580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Вместе с Юрием Гагариным осваивал корабль «Восток – 1» и 12 апреля 1961 года был готов лететь в космос дублер Герман Степанович Титов. Оба космонавта вышли на космодром в скафандрах, полностью готовые  к невиданному старту. Только после гагаринского  «К старту готов»!  Титов снял шлем и превратился в  наблюдателя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агарин тито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714356"/>
            <a:ext cx="7571313" cy="4933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Вот что вспоминал Г. С. Титов о полете Гагарина. «Ракета отбрасывала ступень за ступенью. Наконец мы услышали короткий доклад космонавта. Гагарин  сообщил, что наступила пора невесомости – корабль вышел на орбиту»!</a:t>
            </a:r>
          </a:p>
          <a:p>
            <a:r>
              <a:rPr lang="ru-RU" dirty="0" smtClean="0"/>
              <a:t>  </a:t>
            </a:r>
          </a:p>
          <a:p>
            <a:endParaRPr lang="ru-RU" dirty="0"/>
          </a:p>
        </p:txBody>
      </p:sp>
      <p:pic>
        <p:nvPicPr>
          <p:cNvPr id="5" name="Содержимое 4" descr="imagesCAGVN6E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857364"/>
            <a:ext cx="4184718" cy="36576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96491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926"/>
            <a:ext cx="4998885" cy="3071834"/>
          </a:xfrm>
          <a:prstGeom prst="rect">
            <a:avLst/>
          </a:prstGeom>
        </p:spPr>
      </p:pic>
      <p:pic>
        <p:nvPicPr>
          <p:cNvPr id="3" name="Рисунок 2" descr="gagar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071546"/>
            <a:ext cx="3613458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U17WX8.jpg"/>
          <p:cNvPicPr>
            <a:picLocks noChangeAspect="1"/>
          </p:cNvPicPr>
          <p:nvPr/>
        </p:nvPicPr>
        <p:blipFill>
          <a:blip r:embed="rId3">
            <a:lum bright="20000" contrast="30000"/>
          </a:blip>
          <a:stretch>
            <a:fillRect/>
          </a:stretch>
        </p:blipFill>
        <p:spPr>
          <a:xfrm>
            <a:off x="642910" y="642918"/>
            <a:ext cx="7734400" cy="5786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вободный поле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571480"/>
            <a:ext cx="7286676" cy="542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а) закрепить вычислительные навыки умножения десятичных дробей;</a:t>
            </a:r>
          </a:p>
          <a:p>
            <a:endParaRPr lang="ru-RU" dirty="0" smtClean="0"/>
          </a:p>
          <a:p>
            <a:r>
              <a:rPr lang="ru-RU" dirty="0" smtClean="0"/>
              <a:t>б) уметь выполнять действия сложения, вычитания,  умножения с десятичными  дробями;</a:t>
            </a:r>
          </a:p>
          <a:p>
            <a:endParaRPr lang="ru-RU" dirty="0" smtClean="0"/>
          </a:p>
          <a:p>
            <a:r>
              <a:rPr lang="ru-RU" dirty="0" smtClean="0"/>
              <a:t> в) вызвать интерес к занятию, показать связь изучаемого материала с жизнью .         </a:t>
            </a:r>
          </a:p>
          <a:p>
            <a:endParaRPr lang="ru-RU" dirty="0" smtClean="0"/>
          </a:p>
          <a:p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Цели урока:</a:t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CAMVI9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857496"/>
            <a:ext cx="3786214" cy="268389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0" y="5572140"/>
          <a:ext cx="6643734" cy="928694"/>
        </p:xfrm>
        <a:graphic>
          <a:graphicData uri="http://schemas.openxmlformats.org/drawingml/2006/table">
            <a:tbl>
              <a:tblPr/>
              <a:tblGrid>
                <a:gridCol w="6643734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Спасибо за урок!</a:t>
                      </a:r>
                      <a:endParaRPr lang="ru-RU" sz="4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 descr="гагарин.jpg"/>
          <p:cNvPicPr>
            <a:picLocks noChangeAspect="1"/>
          </p:cNvPicPr>
          <p:nvPr/>
        </p:nvPicPr>
        <p:blipFill>
          <a:blip r:embed="rId3">
            <a:lum contrast="40000"/>
          </a:blip>
          <a:stretch>
            <a:fillRect/>
          </a:stretch>
        </p:blipFill>
        <p:spPr>
          <a:xfrm>
            <a:off x="571472" y="428604"/>
            <a:ext cx="4214842" cy="2975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1. Портреты космонавтов Ю.А. Гагарина, Г. С. Титова.</a:t>
            </a:r>
          </a:p>
          <a:p>
            <a:r>
              <a:rPr lang="ru-RU" sz="3600" dirty="0" smtClean="0"/>
              <a:t>2. Карточки – задания для устного счета; индивидуальные задания.</a:t>
            </a:r>
          </a:p>
          <a:p>
            <a:r>
              <a:rPr lang="ru-RU" sz="3600" dirty="0" smtClean="0"/>
              <a:t> 3. Карточки – задания для домашней работы.                      </a:t>
            </a:r>
          </a:p>
          <a:p>
            <a:r>
              <a:rPr lang="ru-RU" sz="3600" dirty="0" smtClean="0"/>
              <a:t>4. Детские рисунки.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Оборудование: </a:t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1. Вводная часть.</a:t>
            </a:r>
          </a:p>
          <a:p>
            <a:r>
              <a:rPr lang="ru-RU" dirty="0" smtClean="0"/>
              <a:t>  2. Устный счет                       </a:t>
            </a:r>
          </a:p>
          <a:p>
            <a:r>
              <a:rPr lang="ru-RU" dirty="0" smtClean="0"/>
              <a:t>3. Фронтальный опрос, работа у доски.                      </a:t>
            </a:r>
          </a:p>
          <a:p>
            <a:r>
              <a:rPr lang="ru-RU" dirty="0" smtClean="0"/>
              <a:t> 4. Самостоятельная работа.   </a:t>
            </a:r>
          </a:p>
          <a:p>
            <a:r>
              <a:rPr lang="ru-RU" dirty="0" smtClean="0"/>
              <a:t>5. Итог урока.</a:t>
            </a:r>
          </a:p>
          <a:p>
            <a:r>
              <a:rPr lang="ru-RU" dirty="0" smtClean="0"/>
              <a:t> 6. Домашнее задание.                         </a:t>
            </a:r>
          </a:p>
          <a:p>
            <a:r>
              <a:rPr lang="ru-RU" dirty="0" smtClean="0"/>
              <a:t>7. Исторический экскурс.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План урока.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12 апреля – День космонавтики. 50 лет тому назад, когда вас еще не было на свете, впервые в истории человечества на специальном  летательном корабле поднялся в космос наш соотечественник Юрий Алексеевич Гагарин. Он стал самым известным человеком на планете. А мальчишки и девчонки мечтали стать космонавтами и отправиться к звездам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gagarin-rz%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00042"/>
            <a:ext cx="3962421" cy="5478001"/>
          </a:xfrm>
          <a:prstGeom prst="rect">
            <a:avLst/>
          </a:prstGeom>
        </p:spPr>
      </p:pic>
      <p:pic>
        <p:nvPicPr>
          <p:cNvPr id="4" name="Рисунок 3" descr="gagarin2-rz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71480"/>
            <a:ext cx="3890983" cy="5379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u="sng" dirty="0" smtClean="0"/>
              <a:t>Устный счет.</a:t>
            </a:r>
            <a:endParaRPr lang="ru-RU" dirty="0" smtClean="0"/>
          </a:p>
          <a:p>
            <a:pPr algn="ctr"/>
            <a:r>
              <a:rPr lang="ru-RU" sz="3200" dirty="0" smtClean="0"/>
              <a:t>2,7 – 0,6 = </a:t>
            </a:r>
          </a:p>
          <a:p>
            <a:pPr algn="ctr"/>
            <a:r>
              <a:rPr lang="ru-RU" sz="3200" dirty="0" smtClean="0"/>
              <a:t>3,5 + 2,3 = </a:t>
            </a:r>
          </a:p>
          <a:p>
            <a:pPr algn="ctr"/>
            <a:r>
              <a:rPr lang="ru-RU" sz="3200" dirty="0" smtClean="0"/>
              <a:t>0,84 – 0,22 = </a:t>
            </a:r>
          </a:p>
          <a:p>
            <a:pPr algn="ctr"/>
            <a:r>
              <a:rPr lang="ru-RU" sz="3200" dirty="0" smtClean="0"/>
              <a:t>0,57 + 0,3 = </a:t>
            </a:r>
          </a:p>
          <a:p>
            <a:pPr algn="ctr"/>
            <a:r>
              <a:rPr lang="ru-RU" sz="3200" dirty="0" smtClean="0"/>
              <a:t>2 – 0,6 = </a:t>
            </a:r>
          </a:p>
          <a:p>
            <a:pPr algn="ctr"/>
            <a:r>
              <a:rPr lang="ru-RU" sz="3200" dirty="0" smtClean="0"/>
              <a:t>5,8 – 1,9 = </a:t>
            </a:r>
          </a:p>
          <a:p>
            <a:pPr algn="ctr"/>
            <a:r>
              <a:rPr lang="ru-RU" sz="3200" dirty="0" smtClean="0"/>
              <a:t>3,6 + 0,8 =</a:t>
            </a:r>
          </a:p>
          <a:p>
            <a:pPr algn="ctr"/>
            <a:r>
              <a:rPr lang="ru-RU" sz="3200" dirty="0" smtClean="0"/>
              <a:t>0,67 – 0,48 =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dirty="0" smtClean="0"/>
              <a:t>Узнаем название первого космического корабля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643702" y="4071942"/>
          <a:ext cx="642942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86116" y="571480"/>
          <a:ext cx="619108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1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071934" y="5000636"/>
          <a:ext cx="690546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28926" y="2571744"/>
          <a:ext cx="690546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52" y="3857628"/>
          <a:ext cx="690546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28662" y="500042"/>
          <a:ext cx="690546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929058" y="5572140"/>
          <a:ext cx="872836" cy="706582"/>
        </p:xfrm>
        <a:graphic>
          <a:graphicData uri="http://schemas.openxmlformats.org/drawingml/2006/table">
            <a:tbl>
              <a:tblPr/>
              <a:tblGrid>
                <a:gridCol w="872836"/>
              </a:tblGrid>
              <a:tr h="706582"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3,9</a:t>
                      </a:r>
                      <a:endParaRPr kumimoji="0" lang="ru-RU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14414" y="4500570"/>
          <a:ext cx="817418" cy="927823"/>
        </p:xfrm>
        <a:graphic>
          <a:graphicData uri="http://schemas.openxmlformats.org/drawingml/2006/table">
            <a:tbl>
              <a:tblPr/>
              <a:tblGrid>
                <a:gridCol w="817418"/>
              </a:tblGrid>
              <a:tr h="9278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572000" y="3143248"/>
          <a:ext cx="748146" cy="853440"/>
        </p:xfrm>
        <a:graphic>
          <a:graphicData uri="http://schemas.openxmlformats.org/drawingml/2006/table">
            <a:tbl>
              <a:tblPr/>
              <a:tblGrid>
                <a:gridCol w="748146"/>
              </a:tblGrid>
              <a:tr h="7797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143240" y="1214422"/>
          <a:ext cx="955963" cy="872836"/>
        </p:xfrm>
        <a:graphic>
          <a:graphicData uri="http://schemas.openxmlformats.org/drawingml/2006/table">
            <a:tbl>
              <a:tblPr/>
              <a:tblGrid>
                <a:gridCol w="955963"/>
              </a:tblGrid>
              <a:tr h="8728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0,87</a:t>
                      </a:r>
                      <a:endParaRPr kumimoji="0" lang="ru-RU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215074" y="1857364"/>
          <a:ext cx="914400" cy="872836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87283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0,62</a:t>
                      </a:r>
                      <a:endParaRPr lang="ru-RU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500826" y="4714884"/>
          <a:ext cx="928694" cy="1127760"/>
        </p:xfrm>
        <a:graphic>
          <a:graphicData uri="http://schemas.openxmlformats.org/drawingml/2006/table">
            <a:tbl>
              <a:tblPr/>
              <a:tblGrid>
                <a:gridCol w="928694"/>
              </a:tblGrid>
              <a:tr h="8572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857224" y="1142984"/>
          <a:ext cx="803564" cy="853440"/>
        </p:xfrm>
        <a:graphic>
          <a:graphicData uri="http://schemas.openxmlformats.org/drawingml/2006/table">
            <a:tbl>
              <a:tblPr/>
              <a:tblGrid>
                <a:gridCol w="803564"/>
              </a:tblGrid>
              <a:tr h="636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786050" y="3214686"/>
          <a:ext cx="803564" cy="769806"/>
        </p:xfrm>
        <a:graphic>
          <a:graphicData uri="http://schemas.openxmlformats.org/drawingml/2006/table">
            <a:tbl>
              <a:tblPr/>
              <a:tblGrid>
                <a:gridCol w="803564"/>
              </a:tblGrid>
              <a:tr h="769806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0,19</a:t>
                      </a:r>
                      <a:endParaRPr kumimoji="0" lang="ru-RU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228</TotalTime>
  <Words>709</Words>
  <Application>Microsoft Office PowerPoint</Application>
  <PresentationFormat>Экран (4:3)</PresentationFormat>
  <Paragraphs>113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Бумажная</vt:lpstr>
      <vt:lpstr>Урок – экскурсия. «История  космонавтики».      </vt:lpstr>
      <vt:lpstr>Миниатюрная планетарная  система</vt:lpstr>
      <vt:lpstr>Цели урока: </vt:lpstr>
      <vt:lpstr>Оборудование:  </vt:lpstr>
      <vt:lpstr>План урока. </vt:lpstr>
      <vt:lpstr>Слайд 6</vt:lpstr>
      <vt:lpstr>Слайд 7</vt:lpstr>
      <vt:lpstr>Узнаем название первого космического корабля</vt:lpstr>
      <vt:lpstr>Слайд 9</vt:lpstr>
      <vt:lpstr>Слайд 10</vt:lpstr>
      <vt:lpstr>В каком году был совершен этот легендарный полет?</vt:lpstr>
      <vt:lpstr>Восток -1</vt:lpstr>
      <vt:lpstr>Найдем теперь массу корабля в килограммах.</vt:lpstr>
      <vt:lpstr>Слайд 14</vt:lpstr>
      <vt:lpstr>Определим, на какой высоте над землей пролетел Восток.</vt:lpstr>
      <vt:lpstr>Слайд 16</vt:lpstr>
      <vt:lpstr>Сколько же минут длился этот полет? </vt:lpstr>
      <vt:lpstr>.    Полет длился 108 минут. </vt:lpstr>
      <vt:lpstr>Решив самостоятельную работу, вы узнаете: </vt:lpstr>
      <vt:lpstr>Самостоятельная работа. </vt:lpstr>
      <vt:lpstr>Проверь себя</vt:lpstr>
      <vt:lpstr>Проверь себя</vt:lpstr>
      <vt:lpstr>Исторические сведения</vt:lpstr>
      <vt:lpstr>дублер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экскурсия. «История  космонавтики».      </dc:title>
  <dc:creator>аня</dc:creator>
  <cp:lastModifiedBy>аня</cp:lastModifiedBy>
  <cp:revision>25</cp:revision>
  <dcterms:created xsi:type="dcterms:W3CDTF">2011-02-20T12:57:06Z</dcterms:created>
  <dcterms:modified xsi:type="dcterms:W3CDTF">2011-03-09T22:36:08Z</dcterms:modified>
</cp:coreProperties>
</file>