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sldIdLst>
    <p:sldId id="28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87" r:id="rId22"/>
    <p:sldId id="286" r:id="rId23"/>
    <p:sldId id="276" r:id="rId24"/>
    <p:sldId id="277" r:id="rId25"/>
    <p:sldId id="278" r:id="rId26"/>
    <p:sldId id="279" r:id="rId27"/>
    <p:sldId id="280" r:id="rId28"/>
    <p:sldId id="281" r:id="rId29"/>
    <p:sldId id="282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9921" autoAdjust="0"/>
    <p:restoredTop sz="94660"/>
  </p:normalViewPr>
  <p:slideViewPr>
    <p:cSldViewPr>
      <p:cViewPr varScale="1">
        <p:scale>
          <a:sx n="77" d="100"/>
          <a:sy n="77" d="100"/>
        </p:scale>
        <p:origin x="-5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18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11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6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0ACB2-7C2D-4F21-9AB3-144ADEB45E4E}" type="datetimeFigureOut">
              <a:rPr lang="en-US"/>
              <a:pPr>
                <a:defRPr/>
              </a:pPr>
              <a:t>11/18/2011</a:t>
            </a:fld>
            <a:endParaRPr lang="en-US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429F286-DE63-4609-B245-95E29E3413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3BECB8-1320-4A60-BA2E-B9C102EC7027}" type="datetimeFigureOut">
              <a:rPr lang="en-US"/>
              <a:pPr>
                <a:defRPr/>
              </a:pPr>
              <a:t>11/18/2011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8D32D2-0C61-413F-BDD0-E748AEF68C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0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Овал 14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15663A-D22F-4153-B87B-8F501C2C5B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2A7BE-C829-4F01-8CB2-097BBCC16905}" type="datetimeFigureOut">
              <a:rPr lang="en-US"/>
              <a:pPr>
                <a:defRPr/>
              </a:pPr>
              <a:t>11/18/2011</a:t>
            </a:fld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1EE95-8F82-48EA-91BC-3D042CBEFE4C}" type="datetimeFigureOut">
              <a:rPr lang="en-US"/>
              <a:pPr>
                <a:defRPr/>
              </a:pPr>
              <a:t>11/18/2011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E855FF-1B4A-4D52-B656-F6849EBAD8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1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Овал 9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0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E93EE-F314-4D26-81D3-3E347BA11CC6}" type="datetimeFigureOut">
              <a:rPr lang="en-US"/>
              <a:pPr>
                <a:defRPr/>
              </a:pPr>
              <a:t>11/18/2011</a:t>
            </a:fld>
            <a:endParaRPr lang="en-US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F4DEBD2-89CD-4DB5-BE19-7022562B96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14712B-ED3C-4958-B44A-D954D9F11E98}" type="datetimeFigureOut">
              <a:rPr lang="en-US"/>
              <a:pPr>
                <a:defRPr/>
              </a:pPr>
              <a:t>11/18/2011</a:t>
            </a:fld>
            <a:endParaRPr lang="en-US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02045-AEED-4984-AAAC-6BA7A32144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оугольник 10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оугольник 1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Овал 24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Овал 2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9B284-35FC-4019-B385-5648E60FEE45}" type="datetimeFigureOut">
              <a:rPr lang="en-US"/>
              <a:pPr>
                <a:defRPr/>
              </a:pPr>
              <a:t>11/18/2011</a:t>
            </a:fld>
            <a:endParaRPr lang="en-US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6F2CD32B-AA0F-45B0-8184-D6110565E5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2ABD4-B43A-48FB-AC3A-2158346B2A1D}" type="datetimeFigureOut">
              <a:rPr lang="en-US"/>
              <a:pPr>
                <a:defRPr/>
              </a:pPr>
              <a:t>11/18/2011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958363-830B-43FC-BBDE-E89AE05631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4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5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D1531-2DC5-41A4-AD9E-11209CBC1C15}" type="datetimeFigureOut">
              <a:rPr lang="en-US"/>
              <a:pPr>
                <a:defRPr/>
              </a:pPr>
              <a:t>11/18/2011</a:t>
            </a:fld>
            <a:endParaRPr lang="en-US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D9D375D-BB2E-49CB-8F7A-ED06E2BE7A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0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20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8F2D2D0-3619-4FC8-B64C-81CEBABE6B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606BA-75F3-40C0-A574-6346CE6E5934}" type="datetimeFigureOut">
              <a:rPr lang="en-US"/>
              <a:pPr>
                <a:defRPr/>
              </a:pPr>
              <a:t>11/18/2011</a:t>
            </a:fld>
            <a:endParaRPr lang="en-US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2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21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6DE28A-883C-45DE-A203-C2563C07A4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57D052-14F6-44E2-8F5C-78E6041E7746}" type="datetimeFigureOut">
              <a:rPr lang="en-US"/>
              <a:pPr>
                <a:defRPr/>
              </a:pPr>
              <a:t>11/18/2011</a:t>
            </a:fld>
            <a:endParaRPr lang="en-US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507B7708-F22F-48AB-A844-0F108859CEAF}" type="datetimeFigureOut">
              <a:rPr lang="en-US"/>
              <a:pPr>
                <a:defRPr/>
              </a:pPr>
              <a:t>11/18/2011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>
                <a:solidFill>
                  <a:schemeClr val="accent3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5F500E0-07FE-44D4-8866-863209A0B2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8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9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0" r:id="rId1"/>
    <p:sldLayoutId id="2147483961" r:id="rId2"/>
    <p:sldLayoutId id="2147483962" r:id="rId3"/>
    <p:sldLayoutId id="2147483963" r:id="rId4"/>
    <p:sldLayoutId id="2147483964" r:id="rId5"/>
    <p:sldLayoutId id="2147483965" r:id="rId6"/>
    <p:sldLayoutId id="2147483966" r:id="rId7"/>
    <p:sldLayoutId id="2147483967" r:id="rId8"/>
    <p:sldLayoutId id="2147483968" r:id="rId9"/>
    <p:sldLayoutId id="2147483969" r:id="rId10"/>
    <p:sldLayoutId id="2147483970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ru-RU" sz="6100" smtClean="0">
                <a:solidFill>
                  <a:schemeClr val="tx2"/>
                </a:solidFill>
                <a:latin typeface="Arial" charset="0"/>
              </a:rPr>
              <a:t>Люблю тебя,</a:t>
            </a:r>
            <a:br>
              <a:rPr lang="ru-RU" sz="6100" smtClean="0">
                <a:solidFill>
                  <a:schemeClr val="tx2"/>
                </a:solidFill>
                <a:latin typeface="Arial" charset="0"/>
              </a:rPr>
            </a:br>
            <a:r>
              <a:rPr lang="ru-RU" sz="6100" smtClean="0">
                <a:solidFill>
                  <a:schemeClr val="tx2"/>
                </a:solidFill>
                <a:latin typeface="Arial" charset="0"/>
              </a:rPr>
              <a:t> мой Новузенск!</a:t>
            </a:r>
          </a:p>
        </p:txBody>
      </p:sp>
      <p:sp>
        <p:nvSpPr>
          <p:cNvPr id="13314" name="Rectangle 3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 eaLnBrk="1" hangingPunct="1">
              <a:buFont typeface="Wingdings 2" pitchFamily="18" charset="2"/>
              <a:buNone/>
            </a:pPr>
            <a:endParaRPr lang="ru-RU" sz="2800" smtClean="0">
              <a:latin typeface="Arial" charset="0"/>
            </a:endParaRP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rgbClr val="7B9899"/>
              </a:solidFill>
            </a:endParaRPr>
          </a:p>
        </p:txBody>
      </p:sp>
      <p:sp>
        <p:nvSpPr>
          <p:cNvPr id="22530" name="Содержимое 4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2400" i="1" smtClean="0"/>
              <a:t>    </a:t>
            </a:r>
            <a:r>
              <a:rPr lang="ru-RU" sz="2400" i="1" smtClean="0"/>
              <a:t>В послевоенный период руководство района прилагало все усилия к тому, чтобы быстрее ликвидировать последствия войны, обеспечить подъем сельского хозяйства, улучшить условия жизни тружеников, как города, так и села.</a:t>
            </a:r>
          </a:p>
          <a:p>
            <a:pPr eaLnBrk="1" hangingPunct="1">
              <a:buFont typeface="Wingdings 2" pitchFamily="18" charset="2"/>
              <a:buNone/>
            </a:pPr>
            <a:r>
              <a:rPr lang="en-US" sz="2400" i="1" smtClean="0"/>
              <a:t>   </a:t>
            </a:r>
            <a:r>
              <a:rPr lang="ru-RU" sz="2400" i="1" smtClean="0"/>
              <a:t> В эти годы возведены такие крупные объекты, как элеватор, масло и хлебозавод, кирпичный завод и др. </a:t>
            </a:r>
          </a:p>
          <a:p>
            <a:pPr eaLnBrk="1" hangingPunct="1"/>
            <a:endParaRPr lang="ru-RU" sz="2400" i="1" smtClean="0"/>
          </a:p>
        </p:txBody>
      </p:sp>
      <p:pic>
        <p:nvPicPr>
          <p:cNvPr id="8" name="Picture 2" descr="C:\Documents and Settings\вита\Рабочий стол\Новоузенск\n1photo.p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4191000"/>
            <a:ext cx="3276600" cy="223901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</p:pic>
      <p:pic>
        <p:nvPicPr>
          <p:cNvPr id="6149" name="Picture 5" descr="C:\Documents and Settings\вита\Рабочий стол\Новоузенск\4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4191000"/>
            <a:ext cx="3171962" cy="22098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1"/>
                </a:solidFill>
              </a:rPr>
              <a:t>1959 году был введен в эксплуатацию высоководный мост через реку Б.Узень…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554" name="Содержимое 4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i="1" smtClean="0"/>
              <a:t>    </a:t>
            </a:r>
            <a:endParaRPr lang="ru-RU" i="1" smtClean="0"/>
          </a:p>
        </p:txBody>
      </p:sp>
      <p:pic>
        <p:nvPicPr>
          <p:cNvPr id="10" name="Picture 5" descr="C:\Documents and Settings\вита\Рабочий стол\Новоузенск\мост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133600"/>
            <a:ext cx="6096000" cy="396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1"/>
                </a:solidFill>
              </a:rPr>
              <a:t>За период с 1989 по 2001 годы сданы в эксплуатацию спорткомплекс «Олимп»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4578" name="Содержимое 10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i="1" smtClean="0"/>
              <a:t>   </a:t>
            </a:r>
            <a:endParaRPr lang="ru-RU" i="1" smtClean="0"/>
          </a:p>
        </p:txBody>
      </p:sp>
      <p:pic>
        <p:nvPicPr>
          <p:cNvPr id="15" name="Picture 3" descr="C:\Documents and Settings\вита\Рабочий стол\Новоузенск\олимп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981200"/>
            <a:ext cx="5879828" cy="3886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rgbClr val="7B9899"/>
              </a:solidFill>
            </a:endParaRPr>
          </a:p>
        </p:txBody>
      </p:sp>
      <p:sp>
        <p:nvSpPr>
          <p:cNvPr id="25602" name="Содержимое 10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2400" i="1" smtClean="0"/>
              <a:t>    </a:t>
            </a:r>
            <a:r>
              <a:rPr lang="ru-RU" sz="2400" i="1" smtClean="0"/>
              <a:t>Особая роль в строительном комплексе района принадлежит ЗАО «Волгоуралстой» Данная организация образована в 1975 году. За эти годы организацией выполнен большой объем работ (детские сады, школы, спорткомплекс, жилые микрорайоны, 2 общежития по 108 мест, Варфоломеевский групповой водопровод и др.)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12" name="Picture 2" descr="C:\Documents and Settings\вита\Рабочий стол\Новоузенск\5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4114800"/>
            <a:ext cx="3733800" cy="2485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rgbClr val="7B9899"/>
              </a:solidFill>
            </a:endParaRPr>
          </a:p>
        </p:txBody>
      </p:sp>
      <p:sp>
        <p:nvSpPr>
          <p:cNvPr id="26626" name="Содержимое 4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i="1" smtClean="0"/>
              <a:t>    </a:t>
            </a:r>
            <a:r>
              <a:rPr lang="ru-RU" i="1" smtClean="0"/>
              <a:t>Так же в районе осуществляется работа по сохранению архитектурно-художественного облика зданий и сооружений, объектов историко-культурного наследия. Из них здание средней школы № 8, с 1902 года – женская гимназия, а с 1918 года – единая трудовая школа II ступени</a:t>
            </a:r>
          </a:p>
        </p:txBody>
      </p:sp>
      <p:pic>
        <p:nvPicPr>
          <p:cNvPr id="6" name="Picture 2" descr="C:\Documents and Settings\вита\Рабочий стол\Новоузенск\8 ш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4038600"/>
            <a:ext cx="4267200" cy="26597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1143000"/>
          </a:xfrm>
        </p:spPr>
        <p:txBody>
          <a:bodyPr/>
          <a:lstStyle/>
          <a:p>
            <a:pPr eaLnBrk="1" hangingPunct="1"/>
            <a:r>
              <a:rPr lang="ru-RU" sz="2400" i="1" smtClean="0">
                <a:solidFill>
                  <a:schemeClr val="tx1"/>
                </a:solidFill>
              </a:rPr>
              <a:t>здание школы-интернат,</a:t>
            </a:r>
            <a:r>
              <a:rPr lang="ru-RU" sz="2400" smtClean="0">
                <a:solidFill>
                  <a:schemeClr val="tx1"/>
                </a:solidFill>
              </a:rPr>
              <a:t> </a:t>
            </a:r>
            <a:r>
              <a:rPr lang="ru-RU" sz="2400" i="1" smtClean="0">
                <a:solidFill>
                  <a:schemeClr val="tx1"/>
                </a:solidFill>
              </a:rPr>
              <a:t>в 1902 году здесь размещалось реальное училище для мальчиков с 6-7 летним обучением</a:t>
            </a:r>
            <a:endParaRPr lang="ru-RU" sz="2400" smtClean="0">
              <a:solidFill>
                <a:schemeClr val="tx1"/>
              </a:solidFill>
            </a:endParaRPr>
          </a:p>
        </p:txBody>
      </p:sp>
      <p:sp>
        <p:nvSpPr>
          <p:cNvPr id="27650" name="Содержимое 4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i="1" smtClean="0"/>
              <a:t>    </a:t>
            </a:r>
            <a:endParaRPr lang="ru-RU" i="1" smtClean="0"/>
          </a:p>
        </p:txBody>
      </p:sp>
      <p:pic>
        <p:nvPicPr>
          <p:cNvPr id="7" name="Picture 2" descr="C:\Documents and Settings\вита\Рабочий стол\Новоузенск\foto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362200"/>
            <a:ext cx="5486400" cy="3352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i="1" smtClean="0">
                <a:solidFill>
                  <a:schemeClr val="tx1"/>
                </a:solidFill>
              </a:rPr>
              <a:t>здание Новоузенского РОВД, до 1918 года этот дом принадлежит крупному землевладельцу Шутареву</a:t>
            </a:r>
            <a:endParaRPr lang="ru-RU" sz="2400" smtClean="0">
              <a:solidFill>
                <a:schemeClr val="tx1"/>
              </a:solidFill>
            </a:endParaRPr>
          </a:p>
        </p:txBody>
      </p:sp>
      <p:sp>
        <p:nvSpPr>
          <p:cNvPr id="28674" name="Содержимое 4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i="1" smtClean="0"/>
              <a:t>    </a:t>
            </a:r>
            <a:endParaRPr lang="ru-RU" i="1" smtClean="0"/>
          </a:p>
        </p:txBody>
      </p:sp>
      <p:pic>
        <p:nvPicPr>
          <p:cNvPr id="6" name="Picture 2" descr="C:\Documents and Settings\вита\Рабочий стол\Новоузенск\foto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362200"/>
            <a:ext cx="6055929" cy="3505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rgbClr val="7B9899"/>
              </a:solidFill>
            </a:endParaRPr>
          </a:p>
        </p:txBody>
      </p:sp>
      <p:sp>
        <p:nvSpPr>
          <p:cNvPr id="29698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i="1" smtClean="0"/>
              <a:t>    </a:t>
            </a:r>
            <a:r>
              <a:rPr lang="ru-RU" i="1" smtClean="0"/>
              <a:t> Здание районного Дома Культуры , до революции в этом здании размещался Народный дом, с 26 по 31 января 1918 года в здании работал 5-й уездный крестьянский съезд</a:t>
            </a:r>
          </a:p>
        </p:txBody>
      </p:sp>
      <p:pic>
        <p:nvPicPr>
          <p:cNvPr id="5" name="Picture 2" descr="C:\Documents and Settings\вита\Рабочий стол\Новоузенск\foto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3276600"/>
            <a:ext cx="5072626" cy="3124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rgbClr val="7B9899"/>
              </a:solidFill>
            </a:endParaRPr>
          </a:p>
        </p:txBody>
      </p:sp>
      <p:sp>
        <p:nvSpPr>
          <p:cNvPr id="30722" name="Содержимое 4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i="1" smtClean="0"/>
              <a:t>    </a:t>
            </a:r>
            <a:r>
              <a:rPr lang="ru-RU" i="1" smtClean="0"/>
              <a:t>здание администрации Новоузенского муниципального района , в дореволюционное время принадлежало купцу Помельцеву и было выкуплено для уездной земской управы</a:t>
            </a:r>
          </a:p>
        </p:txBody>
      </p:sp>
      <p:pic>
        <p:nvPicPr>
          <p:cNvPr id="6" name="Picture 2" descr="C:\Documents and Settings\вита\Рабочий стол\Новоузенск\foto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3352800"/>
            <a:ext cx="4953001" cy="2969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i="1" smtClean="0">
                <a:solidFill>
                  <a:schemeClr val="tx1"/>
                </a:solidFill>
              </a:rPr>
              <a:t>Здание дома быта, в 1900 году здесь размещался филиал фирмы «Zinger» по распространению швейных машин</a:t>
            </a:r>
            <a:endParaRPr lang="ru-RU" sz="2400" smtClean="0">
              <a:solidFill>
                <a:schemeClr val="tx1"/>
              </a:solidFill>
            </a:endParaRPr>
          </a:p>
        </p:txBody>
      </p:sp>
      <p:sp>
        <p:nvSpPr>
          <p:cNvPr id="31746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i="1" smtClean="0"/>
              <a:t>    </a:t>
            </a:r>
            <a:endParaRPr lang="ru-RU" i="1" smtClean="0"/>
          </a:p>
        </p:txBody>
      </p:sp>
      <p:pic>
        <p:nvPicPr>
          <p:cNvPr id="6" name="Picture 2" descr="C:\Documents and Settings\вита\Рабочий стол\Новоузенск\foto13_2_vers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2133600"/>
            <a:ext cx="4800600" cy="3815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93713" y="457200"/>
            <a:ext cx="8229600" cy="1454150"/>
          </a:xfrm>
        </p:spPr>
        <p:txBody>
          <a:bodyPr>
            <a:normAutofit fontScale="90000"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lang="en-US" sz="2000" i="1" dirty="0" smtClean="0"/>
              <a:t/>
            </a:r>
            <a:br>
              <a:rPr lang="en-US" sz="2000" i="1" dirty="0" smtClean="0"/>
            </a:br>
            <a:r>
              <a:rPr sz="2000" i="1" dirty="0" smtClean="0"/>
              <a:t/>
            </a:r>
            <a:br>
              <a:rPr sz="2000" i="1" dirty="0" smtClean="0"/>
            </a:br>
            <a:r>
              <a:rPr sz="2000" i="1" dirty="0" smtClean="0"/>
              <a:t/>
            </a:r>
            <a:br>
              <a:rPr sz="2000" i="1" dirty="0" smtClean="0"/>
            </a:br>
            <a:r>
              <a:rPr sz="2000" i="1" dirty="0" smtClean="0"/>
              <a:t/>
            </a:r>
            <a:br>
              <a:rPr sz="2000" i="1" dirty="0" smtClean="0"/>
            </a:br>
            <a:r>
              <a:rPr sz="2000" i="1" dirty="0" smtClean="0"/>
              <a:t/>
            </a:r>
            <a:br>
              <a:rPr sz="2000" i="1" dirty="0" smtClean="0"/>
            </a:br>
            <a:r>
              <a:rPr lang="ru-RU" sz="2200" i="1" dirty="0" smtClean="0">
                <a:solidFill>
                  <a:schemeClr val="accent5">
                    <a:lumMod val="50000"/>
                  </a:schemeClr>
                </a:solidFill>
              </a:rPr>
              <a:t>… Новоузенск в степной России Так мал на карте всей Страны,</a:t>
            </a:r>
            <a:br>
              <a:rPr lang="ru-RU" sz="2200" i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200" i="1" dirty="0" smtClean="0">
                <a:solidFill>
                  <a:schemeClr val="accent5">
                    <a:lumMod val="50000"/>
                  </a:schemeClr>
                </a:solidFill>
              </a:rPr>
              <a:t>Но люди в ней –  добры, красивы и трудолюбием сильны … </a:t>
            </a: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200" i="1" dirty="0" smtClean="0">
                <a:solidFill>
                  <a:schemeClr val="accent5">
                    <a:lumMod val="50000"/>
                  </a:schemeClr>
                </a:solidFill>
              </a:rPr>
              <a:t>В.Д.Тарасов</a:t>
            </a:r>
            <a:r>
              <a:rPr lang="ru-RU" sz="2200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200" dirty="0" smtClean="0"/>
              <a:t/>
            </a:r>
            <a:br>
              <a:rPr lang="ru-RU" sz="2200" dirty="0" smtClean="0"/>
            </a:br>
            <a:endParaRPr lang="ru-RU" sz="2200" dirty="0"/>
          </a:p>
        </p:txBody>
      </p:sp>
      <p:pic>
        <p:nvPicPr>
          <p:cNvPr id="11266" name="Picture 2" descr="C:\Documents and Settings\вита\Рабочий стол\Новоузенск\прриро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rgbClr val="7B9899"/>
              </a:solidFill>
            </a:endParaRPr>
          </a:p>
        </p:txBody>
      </p:sp>
      <p:sp>
        <p:nvSpPr>
          <p:cNvPr id="32770" name="Содержимое 4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i="1" smtClean="0"/>
              <a:t>    </a:t>
            </a:r>
            <a:r>
              <a:rPr lang="ru-RU" i="1" smtClean="0"/>
              <a:t>здание сельскохозяйственного техникума, в 1932 году в основное здание, в котором ранее располагался спиртовой завод, был переведен Саратовский зооветеринарный техникум</a:t>
            </a:r>
          </a:p>
        </p:txBody>
      </p:sp>
      <p:pic>
        <p:nvPicPr>
          <p:cNvPr id="6" name="Picture 3" descr="C:\Documents and Settings\вита\Рабочий стол\Новоузенск\foto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3276600"/>
            <a:ext cx="4572000" cy="3043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rgbClr val="7B9899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>
            <a:normAutofit fontScale="77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i="1" dirty="0" smtClean="0"/>
              <a:t>     </a:t>
            </a:r>
            <a:r>
              <a:rPr lang="ru-RU" i="1" dirty="0" smtClean="0"/>
              <a:t>С 21 сентября 1989 года богослужения проводились в помещении жилого дома по улице Рабочая, дом 23. Дом этот был приобретен на деньги Саратовской епархии по распоряжению приснопамятного Архиепископа Пимена (Хмелевского; †1993). В 1994 году по просьбе прихожан администрация района изыскала возможность передать общине здание центральной библиотеки. Здание это, построенное в 1918 году, находилось в аварийном состоянии и не было приспособлено для совершения богослужений. Передача состоялась 11 февраля 1994 года. 23 апреля того же года были совершены малое освящение храма и первая Божественная литургия. С течением времени здание перестраивалось и реконструировалось. В 1995 году к зданию была пристроена колокольня, в 2002 году деревянное здание храма было обложено кирпичом. К храму приписана Свято-Никольская церковь в селе Пограничное </a:t>
            </a:r>
            <a:r>
              <a:rPr lang="ru-RU" i="1" dirty="0" err="1" smtClean="0"/>
              <a:t>Новоузенского</a:t>
            </a:r>
            <a:r>
              <a:rPr lang="ru-RU" i="1" dirty="0" smtClean="0"/>
              <a:t> района.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rgbClr val="7B9899"/>
              </a:solidFill>
            </a:endParaRPr>
          </a:p>
        </p:txBody>
      </p:sp>
      <p:sp>
        <p:nvSpPr>
          <p:cNvPr id="34818" name="Содержимое 1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/>
            <a:endParaRPr lang="ru-RU" i="1" smtClean="0"/>
          </a:p>
          <a:p>
            <a:pPr eaLnBrk="1" hangingPunct="1"/>
            <a:endParaRPr lang="ru-RU" smtClean="0"/>
          </a:p>
        </p:txBody>
      </p:sp>
      <p:pic>
        <p:nvPicPr>
          <p:cNvPr id="23554" name="Picture 2" descr="C:\Documents and Settings\вита\Рабочий стол\Новоузенск\novouzekateriny1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304800"/>
            <a:ext cx="4724400" cy="6299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rgbClr val="7B9899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57200" y="1524000"/>
            <a:ext cx="8229600" cy="4800600"/>
          </a:xfrm>
        </p:spPr>
        <p:txBody>
          <a:bodyPr>
            <a:normAutofit fontScale="6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900" i="1" dirty="0" smtClean="0"/>
              <a:t>     </a:t>
            </a:r>
            <a:r>
              <a:rPr lang="ru-RU" sz="2900" i="1" dirty="0" smtClean="0"/>
              <a:t>Одной из главных достопримечательностей города является </a:t>
            </a:r>
            <a:r>
              <a:rPr lang="ru-RU" sz="2900" i="1" dirty="0" err="1" smtClean="0"/>
              <a:t>Новоузенский</a:t>
            </a:r>
            <a:r>
              <a:rPr lang="ru-RU" sz="2900" i="1" dirty="0" smtClean="0"/>
              <a:t> краеведческий музей. Он был основан в 1967 году как музей на общественных началах. В 1978 году он приобретает статус государственного и становится филиалом Саратовского областного музея краеведения. За годы работы был собран богатый архив, в который входят и раритеты, уникальные экспонаты. К ним можно отнести "Отчеты Земской Управы" в период с 1865 г. по 1912 г., "Вестник </a:t>
            </a:r>
            <a:r>
              <a:rPr lang="ru-RU" sz="2900" i="1" dirty="0" err="1" smtClean="0"/>
              <a:t>Новоузенского</a:t>
            </a:r>
            <a:r>
              <a:rPr lang="ru-RU" sz="2900" i="1" dirty="0" smtClean="0"/>
              <a:t> Земства" в период с 1912 г. по 1916 г., подлинные вещи дирижера императорского театра в г. Санкт-Петербурге П.Е. Чурикова и актера Народного дома в г. Новоузенске Н.К. Печкина (Свободина), карта города Новоузенска 1865 года, записи и карты историка- краеведа Ф.Ф. </a:t>
            </a:r>
            <a:r>
              <a:rPr lang="ru-RU" sz="2900" i="1" dirty="0" err="1" smtClean="0"/>
              <a:t>Бай-Балаева</a:t>
            </a:r>
            <a:r>
              <a:rPr lang="ru-RU" sz="2900" i="1" dirty="0" smtClean="0"/>
              <a:t>, предметы (часы, зеркало и др.) конца ХIХ в., оружие периода гражданской и Великой Отечественной войн, платье монахини Свято-Троицкого женского монастыря конца ХIХ в., посуда бронзового века и времен Золотоордынского правления и многое другое. Здание построено в конце ХIХ века, имеет прекрасный архитектурный вид с двумя куполами на крыше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rgbClr val="7B9899"/>
              </a:solidFill>
            </a:endParaRPr>
          </a:p>
        </p:txBody>
      </p:sp>
      <p:pic>
        <p:nvPicPr>
          <p:cNvPr id="22530" name="Picture 2" descr="C:\Documents and Settings\вита\Рабочий стол\Новоузенск\imgB.asp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33600" y="1371600"/>
            <a:ext cx="4495800" cy="3371850"/>
          </a:xfrm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</p:pic>
      <p:pic>
        <p:nvPicPr>
          <p:cNvPr id="22531" name="Picture 3" descr="C:\Documents and Settings\вита\Рабочий стол\Новоузенск\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9400" y="2286000"/>
            <a:ext cx="2286000" cy="18288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</p:pic>
      <p:pic>
        <p:nvPicPr>
          <p:cNvPr id="22533" name="Picture 5" descr="C:\Documents and Settings\вита\Рабочий стол\Новоузенск\ааа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4724400"/>
            <a:ext cx="3276600" cy="21336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</p:pic>
      <p:pic>
        <p:nvPicPr>
          <p:cNvPr id="8" name="Picture 4" descr="C:\Documents and Settings\вита\Рабочий стол\Новоузенск\ммммммм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286000"/>
            <a:ext cx="2133600" cy="18288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8534400" cy="758825"/>
          </a:xfrm>
        </p:spPr>
        <p:txBody>
          <a:bodyPr/>
          <a:lstStyle/>
          <a:p>
            <a:pPr eaLnBrk="1" hangingPunct="1"/>
            <a:r>
              <a:rPr lang="en-US" sz="2000" i="1" smtClean="0">
                <a:solidFill>
                  <a:srgbClr val="7B9899"/>
                </a:solidFill>
              </a:rPr>
              <a:t/>
            </a:r>
            <a:br>
              <a:rPr lang="en-US" sz="2000" i="1" smtClean="0">
                <a:solidFill>
                  <a:srgbClr val="7B9899"/>
                </a:solidFill>
              </a:rPr>
            </a:br>
            <a:r>
              <a:rPr lang="en-US" sz="2000" i="1" smtClean="0">
                <a:solidFill>
                  <a:srgbClr val="7B9899"/>
                </a:solidFill>
              </a:rPr>
              <a:t/>
            </a:r>
            <a:br>
              <a:rPr lang="en-US" sz="2000" i="1" smtClean="0">
                <a:solidFill>
                  <a:srgbClr val="7B9899"/>
                </a:solidFill>
              </a:rPr>
            </a:br>
            <a:r>
              <a:rPr lang="en-US" sz="2000" i="1" smtClean="0">
                <a:solidFill>
                  <a:srgbClr val="7B9899"/>
                </a:solidFill>
              </a:rPr>
              <a:t/>
            </a:r>
            <a:br>
              <a:rPr lang="en-US" sz="2000" i="1" smtClean="0">
                <a:solidFill>
                  <a:srgbClr val="7B9899"/>
                </a:solidFill>
              </a:rPr>
            </a:br>
            <a:r>
              <a:rPr lang="ru-RU" sz="2000" i="1" smtClean="0">
                <a:solidFill>
                  <a:schemeClr val="tx1"/>
                </a:solidFill>
              </a:rPr>
              <a:t>На сегодняшний день можно выделить ещё множество достопримечательностей нашего прекрасного города. Таких как, школа искусств</a:t>
            </a:r>
            <a:endParaRPr lang="ru-RU" sz="2000" smtClean="0">
              <a:solidFill>
                <a:schemeClr val="tx1"/>
              </a:solidFill>
            </a:endParaRPr>
          </a:p>
        </p:txBody>
      </p:sp>
      <p:sp>
        <p:nvSpPr>
          <p:cNvPr id="37890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8229600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mtClean="0"/>
              <a:t>   </a:t>
            </a:r>
            <a:endParaRPr lang="ru-RU" i="1" smtClean="0"/>
          </a:p>
        </p:txBody>
      </p:sp>
      <p:pic>
        <p:nvPicPr>
          <p:cNvPr id="6" name="Picture 2" descr="C:\Documents and Settings\вита\Рабочий стол\Новоузенск\foto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133600"/>
            <a:ext cx="5832797" cy="3886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1"/>
                </a:solidFill>
              </a:rPr>
              <a:t>Средняя общеобразовательная школа № 1, основанная в 1982 году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8914" name="Содержимое 4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i="1" smtClean="0"/>
              <a:t>    </a:t>
            </a:r>
            <a:endParaRPr lang="ru-RU" i="1" smtClean="0"/>
          </a:p>
          <a:p>
            <a:pPr eaLnBrk="1" hangingPunct="1"/>
            <a:endParaRPr lang="ru-RU" i="1" smtClean="0"/>
          </a:p>
        </p:txBody>
      </p:sp>
      <p:pic>
        <p:nvPicPr>
          <p:cNvPr id="6" name="Picture 2" descr="C:\Documents and Settings\вита\Рабочий стол\Новоузенск\1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905000"/>
            <a:ext cx="6019800" cy="4064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i="1" smtClean="0">
                <a:solidFill>
                  <a:schemeClr val="tx1"/>
                </a:solidFill>
              </a:rPr>
              <a:t>В 2008 году была построена пристройка к МОУ СОШ № 1, являющаяся зданием начальной школы</a:t>
            </a:r>
            <a:endParaRPr lang="ru-RU" sz="2400" smtClean="0">
              <a:solidFill>
                <a:schemeClr val="tx1"/>
              </a:solidFill>
            </a:endParaRPr>
          </a:p>
        </p:txBody>
      </p:sp>
      <p:sp>
        <p:nvSpPr>
          <p:cNvPr id="39938" name="Содержимое 4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i="1" smtClean="0"/>
              <a:t>    </a:t>
            </a:r>
            <a:endParaRPr lang="ru-RU" i="1" smtClean="0"/>
          </a:p>
        </p:txBody>
      </p:sp>
      <p:pic>
        <p:nvPicPr>
          <p:cNvPr id="6" name="Picture 3" descr="C:\Documents and Settings\вита\Рабочий стол\Новоузенск\школа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1905000"/>
            <a:ext cx="4038600" cy="3967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301625" y="228600"/>
            <a:ext cx="8534400" cy="7588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solidFill>
                  <a:schemeClr val="tx1"/>
                </a:solidFill>
              </a:rPr>
              <a:t>В честь учителей сооружён памятник первой учительницы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40962" name="Содержимое 6"/>
          <p:cNvSpPr>
            <a:spLocks noGrp="1"/>
          </p:cNvSpPr>
          <p:nvPr>
            <p:ph sz="half" idx="1"/>
          </p:nvPr>
        </p:nvSpPr>
        <p:spPr>
          <a:xfrm>
            <a:off x="301625" y="1371600"/>
            <a:ext cx="4038600" cy="468153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mtClean="0"/>
              <a:t>   </a:t>
            </a:r>
            <a:endParaRPr lang="ru-RU" i="1" smtClean="0"/>
          </a:p>
        </p:txBody>
      </p:sp>
      <p:sp>
        <p:nvSpPr>
          <p:cNvPr id="40963" name="Содержимое 12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538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" name="Picture 2" descr="C:\Documents and Settings\вита\Рабочий стол\Новоузенск\памятник первой учительниц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1600200"/>
            <a:ext cx="3352800" cy="4602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71600"/>
          </a:xfrm>
        </p:spPr>
        <p:txBody>
          <a:bodyPr/>
          <a:lstStyle/>
          <a:p>
            <a:pPr eaLnBrk="1" hangingPunct="1"/>
            <a:endParaRPr lang="ru-RU" sz="2000" smtClean="0">
              <a:solidFill>
                <a:srgbClr val="7B9899"/>
              </a:solidFill>
            </a:endParaRPr>
          </a:p>
        </p:txBody>
      </p:sp>
      <p:sp>
        <p:nvSpPr>
          <p:cNvPr id="41986" name="Содержимое 4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algn="r" eaLnBrk="1" hangingPunct="1">
              <a:buFont typeface="Wingdings 2" pitchFamily="18" charset="2"/>
              <a:buNone/>
            </a:pPr>
            <a:r>
              <a:rPr lang="ru-RU" sz="2400" i="1" smtClean="0"/>
              <a:t>…Родной мой край новоузенский,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sz="2400" i="1" smtClean="0"/>
              <a:t>Знакомы мне твои места: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sz="2400" i="1" smtClean="0"/>
              <a:t>Проспект, фонтан, спорткомплекс детский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sz="2400" i="1" smtClean="0"/>
              <a:t>И каменный хребет моста.</a:t>
            </a:r>
          </a:p>
          <a:p>
            <a:pPr algn="r" eaLnBrk="1" hangingPunct="1">
              <a:buFont typeface="Wingdings 2" pitchFamily="18" charset="2"/>
              <a:buNone/>
            </a:pPr>
            <a:endParaRPr lang="ru-RU" sz="2400" i="1" smtClean="0"/>
          </a:p>
          <a:p>
            <a:pPr algn="r" eaLnBrk="1" hangingPunct="1">
              <a:buFont typeface="Wingdings 2" pitchFamily="18" charset="2"/>
              <a:buNone/>
            </a:pPr>
            <a:r>
              <a:rPr lang="ru-RU" sz="2400" i="1" smtClean="0"/>
              <a:t>Мой милый край новоузенский,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sz="2400" i="1" smtClean="0"/>
              <a:t>Навек мы связаны с тобой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sz="2400" i="1" smtClean="0"/>
              <a:t>Невидимой тончайшей леской,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sz="2400" i="1" smtClean="0"/>
              <a:t>Что называется судьбой.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ru-RU" sz="2400" i="1" smtClean="0"/>
              <a:t>Котова Т. А.</a:t>
            </a:r>
          </a:p>
        </p:txBody>
      </p:sp>
      <p:pic>
        <p:nvPicPr>
          <p:cNvPr id="4" name="Picture 2" descr="C:\Documents and Settings\вита\Рабочий стол\Новоузенск\фонт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195491">
            <a:off x="442168" y="590369"/>
            <a:ext cx="3255299" cy="187472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Picture 3" descr="C:\Documents and Settings\вита\Рабочий стол\Новоузенск\фото 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142774">
            <a:off x="1176590" y="2846488"/>
            <a:ext cx="2289717" cy="1524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5" descr="C:\Documents and Settings\вита\Рабочий стол\Новоузенск\проспек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34667">
            <a:off x="685800" y="4343400"/>
            <a:ext cx="3228142" cy="2133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tx1"/>
                </a:solidFill>
              </a:rPr>
              <a:t>Немного из истории нашего города</a:t>
            </a:r>
          </a:p>
        </p:txBody>
      </p:sp>
      <p:sp>
        <p:nvSpPr>
          <p:cNvPr id="15362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2200" i="1" smtClean="0"/>
              <a:t>     </a:t>
            </a:r>
            <a:r>
              <a:rPr lang="ru-RU" sz="2200" i="1" smtClean="0"/>
              <a:t>Новоузенский район – один из крупнейших в Заволжье. Он образован в 1928 году в связи с административной реформой и входил в состав Пугачевского округа. В 1930 году перешел в непосредственное подчинение Нижневолжского края, а с 1934 года – Саратовской области. Расположен на северной окраине Прикаспийской низменности, на границе полупустыни и сухой степи, в бассейне рек Большой Узень и Малый Узень, граничит с Ершовским, Александрово-Гайским, Дергачевским, Питерским районами, а также имеет границу с Западным Казахстаном. </a:t>
            </a:r>
          </a:p>
        </p:txBody>
      </p:sp>
      <p:pic>
        <p:nvPicPr>
          <p:cNvPr id="15363" name="Picture 3" descr="C:\Documents and Settings\вита\Рабочий стол\Новоузенск\гер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77000" y="4572000"/>
            <a:ext cx="2057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tx1"/>
                </a:solidFill>
              </a:rPr>
              <a:t>Река Большой Узень</a:t>
            </a:r>
          </a:p>
        </p:txBody>
      </p:sp>
      <p:pic>
        <p:nvPicPr>
          <p:cNvPr id="12290" name="Picture 2" descr="C:\Documents and Settings\вита\Рабочий стол\Новоузенск\б узень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371600"/>
          </a:xfrm>
        </p:spPr>
        <p:txBody>
          <a:bodyPr/>
          <a:lstStyle/>
          <a:p>
            <a:pPr algn="r" eaLnBrk="1" hangingPunct="1"/>
            <a:r>
              <a:rPr lang="ru-RU" sz="2000" i="1" smtClean="0">
                <a:solidFill>
                  <a:schemeClr val="tx1"/>
                </a:solidFill>
              </a:rPr>
              <a:t>Новоузенск – заволжская  столица,</a:t>
            </a:r>
            <a:br>
              <a:rPr lang="ru-RU" sz="2000" i="1" smtClean="0">
                <a:solidFill>
                  <a:schemeClr val="tx1"/>
                </a:solidFill>
              </a:rPr>
            </a:br>
            <a:r>
              <a:rPr lang="ru-RU" sz="2000" i="1" smtClean="0">
                <a:solidFill>
                  <a:schemeClr val="tx1"/>
                </a:solidFill>
              </a:rPr>
              <a:t>Край хлеборобов, преданных земле,</a:t>
            </a:r>
            <a:br>
              <a:rPr lang="ru-RU" sz="2000" i="1" smtClean="0">
                <a:solidFill>
                  <a:schemeClr val="tx1"/>
                </a:solidFill>
              </a:rPr>
            </a:br>
            <a:r>
              <a:rPr lang="ru-RU" sz="2000" i="1" smtClean="0">
                <a:solidFill>
                  <a:schemeClr val="tx1"/>
                </a:solidFill>
              </a:rPr>
              <a:t>Ты славишься отборнейшей пшеницей,</a:t>
            </a:r>
            <a:br>
              <a:rPr lang="ru-RU" sz="2000" i="1" smtClean="0">
                <a:solidFill>
                  <a:schemeClr val="tx1"/>
                </a:solidFill>
              </a:rPr>
            </a:br>
            <a:r>
              <a:rPr lang="ru-RU" sz="2000" i="1" smtClean="0">
                <a:solidFill>
                  <a:schemeClr val="tx1"/>
                </a:solidFill>
              </a:rPr>
              <a:t>Что представлять не стыдно и в Кремле…</a:t>
            </a:r>
            <a:br>
              <a:rPr lang="ru-RU" sz="2000" i="1" smtClean="0">
                <a:solidFill>
                  <a:schemeClr val="tx1"/>
                </a:solidFill>
              </a:rPr>
            </a:br>
            <a:r>
              <a:rPr lang="ru-RU" sz="2000" i="1" smtClean="0">
                <a:solidFill>
                  <a:schemeClr val="tx1"/>
                </a:solidFill>
              </a:rPr>
              <a:t>Г. Ю. Кочегарова</a:t>
            </a:r>
          </a:p>
        </p:txBody>
      </p:sp>
      <p:sp>
        <p:nvSpPr>
          <p:cNvPr id="17410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752600"/>
            <a:ext cx="8229600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i="1" smtClean="0"/>
              <a:t>    </a:t>
            </a:r>
            <a:r>
              <a:rPr lang="ru-RU" i="1" smtClean="0"/>
              <a:t>Основное занятие населения – это земледелие. Заволжье считается житницей России на громадные урожаи твердой пшеницы, равной которой нет на мировом рынке. </a:t>
            </a:r>
          </a:p>
          <a:p>
            <a:pPr eaLnBrk="1" hangingPunct="1"/>
            <a:endParaRPr lang="ru-RU" i="1" smtClean="0"/>
          </a:p>
        </p:txBody>
      </p:sp>
      <p:pic>
        <p:nvPicPr>
          <p:cNvPr id="7" name="Picture 2" descr="C:\Documents and Settings\вита\Рабочий стол\Новоузенск\пшениц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3429000"/>
            <a:ext cx="4724400" cy="31226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rgbClr val="7B9899"/>
              </a:solidFill>
            </a:endParaRPr>
          </a:p>
        </p:txBody>
      </p:sp>
      <p:sp>
        <p:nvSpPr>
          <p:cNvPr id="18434" name="Содержимое 4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i="1" smtClean="0"/>
              <a:t>    </a:t>
            </a:r>
            <a:r>
              <a:rPr lang="ru-RU" i="1" smtClean="0"/>
              <a:t>Одно из самых крупных предприятий Новоузенска – механическая ( раньше была паровая) мельница. Она и окружающий ее фруктовый сад до 1918 года принадлежали Червову Т.Т.</a:t>
            </a:r>
          </a:p>
        </p:txBody>
      </p:sp>
      <p:pic>
        <p:nvPicPr>
          <p:cNvPr id="2051" name="Picture 3" descr="C:\Documents and Settings\вита\Рабочий стол\Новоузенск\мельниц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3200400"/>
            <a:ext cx="4880014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rgbClr val="7B9899"/>
              </a:solidFill>
            </a:endParaRPr>
          </a:p>
        </p:txBody>
      </p:sp>
      <p:sp>
        <p:nvSpPr>
          <p:cNvPr id="19458" name="Содержимое 4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2500" i="1" smtClean="0"/>
              <a:t>    </a:t>
            </a:r>
            <a:r>
              <a:rPr lang="ru-RU" sz="2500" i="1" smtClean="0"/>
              <a:t>История Новоузенского района, города неразрывно связана с историей Саратовского края, с его трудолюбием и боевыми традициями. Революционные события 1905-1907гг., а также 1917 года в Новоузенске проходили так же, как и во всей стране – бурно и стремительно. Тяжелые испытания вместе со всей страной перенес Новоузенский район в годы Великой Отечественной войны, в которой участвовало около 9 тысяч новоузенцев. В память о погибших защитниках страны сооружен памятник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rgbClr val="7B9899"/>
              </a:solidFill>
            </a:endParaRPr>
          </a:p>
        </p:txBody>
      </p:sp>
      <p:pic>
        <p:nvPicPr>
          <p:cNvPr id="4099" name="Picture 3" descr="C:\Documents and Settings\вита\Рабочий стол\Новоузенск\фото 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rgbClr val="7B9899"/>
              </a:solidFill>
            </a:endParaRPr>
          </a:p>
        </p:txBody>
      </p:sp>
      <p:sp>
        <p:nvSpPr>
          <p:cNvPr id="21506" name="Содержимое 2"/>
          <p:cNvSpPr>
            <a:spLocks noGrp="1"/>
          </p:cNvSpPr>
          <p:nvPr>
            <p:ph sz="quarter" idx="1"/>
          </p:nvPr>
        </p:nvSpPr>
        <p:spPr>
          <a:xfrm>
            <a:off x="301625" y="1527175"/>
            <a:ext cx="8504238" cy="45720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i="1" smtClean="0"/>
              <a:t>    </a:t>
            </a:r>
            <a:r>
              <a:rPr lang="ru-RU" i="1" smtClean="0"/>
              <a:t>а также памятник</a:t>
            </a:r>
            <a:r>
              <a:rPr lang="ru-RU" smtClean="0"/>
              <a:t> </a:t>
            </a:r>
            <a:r>
              <a:rPr lang="ru-RU" i="1" smtClean="0"/>
              <a:t>9 мая 1980 года открыт мемориал 35-летия Победы, зажжен вечный огонь Славы. В 55 годовщине Великой Победы у мемориала установлены бюсты Героям Советского Союза… </a:t>
            </a:r>
          </a:p>
        </p:txBody>
      </p:sp>
      <p:pic>
        <p:nvPicPr>
          <p:cNvPr id="6" name="Picture 4" descr="C:\Documents and Settings\вита\Рабочий стол\Новоузенск\тт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3200400"/>
            <a:ext cx="4644572" cy="3048000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337</TotalTime>
  <Words>857</Words>
  <Application>Microsoft Office PowerPoint</Application>
  <PresentationFormat>Экран (4:3)</PresentationFormat>
  <Paragraphs>47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12</vt:i4>
      </vt:variant>
      <vt:variant>
        <vt:lpstr>Заголовки слайдов</vt:lpstr>
      </vt:variant>
      <vt:variant>
        <vt:i4>29</vt:i4>
      </vt:variant>
    </vt:vector>
  </HeadingPairs>
  <TitlesOfParts>
    <vt:vector size="46" baseType="lpstr">
      <vt:lpstr>Arial</vt:lpstr>
      <vt:lpstr>Georgia</vt:lpstr>
      <vt:lpstr>Wingdings 2</vt:lpstr>
      <vt:lpstr>Wingdings</vt:lpstr>
      <vt:lpstr>Calibri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Официальная</vt:lpstr>
      <vt:lpstr>Люблю тебя,  мой Новузенск!</vt:lpstr>
      <vt:lpstr>                                … Новоузенск в степной России Так мал на карте всей Страны, Но люди в ней –  добры, красивы и трудолюбием сильны …  В.Д.Тарасов  </vt:lpstr>
      <vt:lpstr>Немного из истории нашего города</vt:lpstr>
      <vt:lpstr>Река Большой Узень</vt:lpstr>
      <vt:lpstr>Новоузенск – заволжская  столица, Край хлеборобов, преданных земле, Ты славишься отборнейшей пшеницей, Что представлять не стыдно и в Кремле… Г. Ю. Кочегарова</vt:lpstr>
      <vt:lpstr>Слайд 6</vt:lpstr>
      <vt:lpstr>Слайд 7</vt:lpstr>
      <vt:lpstr>Слайд 8</vt:lpstr>
      <vt:lpstr>Слайд 9</vt:lpstr>
      <vt:lpstr>Слайд 10</vt:lpstr>
      <vt:lpstr>1959 году был введен в эксплуатацию высоководный мост через реку Б.Узень…</vt:lpstr>
      <vt:lpstr>За период с 1989 по 2001 годы сданы в эксплуатацию спорткомплекс «Олимп»</vt:lpstr>
      <vt:lpstr>Слайд 13</vt:lpstr>
      <vt:lpstr>Слайд 14</vt:lpstr>
      <vt:lpstr>здание школы-интернат, в 1902 году здесь размещалось реальное училище для мальчиков с 6-7 летним обучением</vt:lpstr>
      <vt:lpstr>здание Новоузенского РОВД, до 1918 года этот дом принадлежит крупному землевладельцу Шутареву</vt:lpstr>
      <vt:lpstr>Слайд 17</vt:lpstr>
      <vt:lpstr>Слайд 18</vt:lpstr>
      <vt:lpstr>Здание дома быта, в 1900 году здесь размещался филиал фирмы «Zinger» по распространению швейных машин</vt:lpstr>
      <vt:lpstr>Слайд 20</vt:lpstr>
      <vt:lpstr>Слайд 21</vt:lpstr>
      <vt:lpstr>Слайд 22</vt:lpstr>
      <vt:lpstr>Слайд 23</vt:lpstr>
      <vt:lpstr>Слайд 24</vt:lpstr>
      <vt:lpstr>   На сегодняшний день можно выделить ещё множество достопримечательностей нашего прекрасного города. Таких как, школа искусств</vt:lpstr>
      <vt:lpstr>Средняя общеобразовательная школа № 1, основанная в 1982 году</vt:lpstr>
      <vt:lpstr>В 2008 году была построена пристройка к МОУ СОШ № 1, являющаяся зданием начальной школы</vt:lpstr>
      <vt:lpstr>В честь учителей сооружён памятник первой учительницы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… Новоузенск в степной России Так мал на карте всей Страны, Но люди в ней –  добры, красивы и трудолюбием сильны …  В.Д.Тарасов  </dc:title>
  <cp:lastModifiedBy>Пользователь</cp:lastModifiedBy>
  <cp:revision>40</cp:revision>
  <dcterms:modified xsi:type="dcterms:W3CDTF">2011-11-18T15:14:43Z</dcterms:modified>
</cp:coreProperties>
</file>