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74" r:id="rId5"/>
    <p:sldId id="266" r:id="rId6"/>
    <p:sldId id="259" r:id="rId7"/>
    <p:sldId id="260" r:id="rId8"/>
    <p:sldId id="261" r:id="rId9"/>
    <p:sldId id="262" r:id="rId10"/>
    <p:sldId id="263" r:id="rId11"/>
    <p:sldId id="267" r:id="rId12"/>
    <p:sldId id="265" r:id="rId13"/>
    <p:sldId id="264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7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GEY\&#1056;&#1072;&#1073;&#1086;&#1095;&#1080;&#1081;%20&#1089;&#1090;&#1086;&#1083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3023428481022782E-2"/>
          <c:y val="7.692332250910508E-2"/>
          <c:w val="0.72808721907261553"/>
          <c:h val="0.68615603678121762"/>
        </c:manualLayout>
      </c:layout>
      <c:barChart>
        <c:barDir val="col"/>
        <c:grouping val="clustered"/>
        <c:ser>
          <c:idx val="0"/>
          <c:order val="0"/>
          <c:tx>
            <c:strRef>
              <c:f>Лист1!$C$6:$D$6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Лист1!$E$5:$H$5</c:f>
              <c:strCache>
                <c:ptCount val="4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</c:strCache>
            </c:strRef>
          </c:cat>
          <c:val>
            <c:numRef>
              <c:f>Лист1!$E$6:$H$6</c:f>
              <c:numCache>
                <c:formatCode>General</c:formatCode>
                <c:ptCount val="4"/>
                <c:pt idx="1">
                  <c:v>51</c:v>
                </c:pt>
                <c:pt idx="2">
                  <c:v>52</c:v>
                </c:pt>
                <c:pt idx="3">
                  <c:v>53</c:v>
                </c:pt>
              </c:numCache>
            </c:numRef>
          </c:val>
        </c:ser>
        <c:ser>
          <c:idx val="1"/>
          <c:order val="1"/>
          <c:tx>
            <c:strRef>
              <c:f>Лист1!$C$7:$D$7</c:f>
              <c:strCache>
                <c:ptCount val="1"/>
                <c:pt idx="0">
                  <c:v>Алгебра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Лист1!$E$5:$H$5</c:f>
              <c:strCache>
                <c:ptCount val="4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</c:strCache>
            </c:strRef>
          </c:cat>
          <c:val>
            <c:numRef>
              <c:f>Лист1!$E$7:$H$7</c:f>
              <c:numCache>
                <c:formatCode>General</c:formatCode>
                <c:ptCount val="4"/>
                <c:pt idx="0">
                  <c:v>50</c:v>
                </c:pt>
                <c:pt idx="1">
                  <c:v>54</c:v>
                </c:pt>
                <c:pt idx="2">
                  <c:v>58</c:v>
                </c:pt>
                <c:pt idx="3">
                  <c:v>60</c:v>
                </c:pt>
              </c:numCache>
            </c:numRef>
          </c:val>
        </c:ser>
        <c:ser>
          <c:idx val="2"/>
          <c:order val="2"/>
          <c:tx>
            <c:strRef>
              <c:f>Лист1!$C$8:$D$8</c:f>
              <c:strCache>
                <c:ptCount val="1"/>
                <c:pt idx="0">
                  <c:v>Геометрия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Лист1!$E$5:$H$5</c:f>
              <c:strCache>
                <c:ptCount val="4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</c:strCache>
            </c:strRef>
          </c:cat>
          <c:val>
            <c:numRef>
              <c:f>Лист1!$E$8:$H$8</c:f>
              <c:numCache>
                <c:formatCode>General</c:formatCode>
                <c:ptCount val="4"/>
                <c:pt idx="0">
                  <c:v>52</c:v>
                </c:pt>
                <c:pt idx="1">
                  <c:v>54</c:v>
                </c:pt>
                <c:pt idx="2">
                  <c:v>58</c:v>
                </c:pt>
                <c:pt idx="3">
                  <c:v>61</c:v>
                </c:pt>
              </c:numCache>
            </c:numRef>
          </c:val>
        </c:ser>
        <c:axId val="86920576"/>
        <c:axId val="87028864"/>
      </c:barChart>
      <c:catAx>
        <c:axId val="869205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7028864"/>
        <c:crosses val="autoZero"/>
        <c:auto val="1"/>
        <c:lblAlgn val="ctr"/>
        <c:lblOffset val="100"/>
        <c:tickLblSkip val="1"/>
        <c:tickMarkSkip val="1"/>
      </c:catAx>
      <c:valAx>
        <c:axId val="8702886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6920576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 w="12700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683427071616068"/>
          <c:y val="0.36054528568544436"/>
          <c:w val="0.150242594675666"/>
          <c:h val="0.2176875429032909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chemeClr val="tx2">
        <a:lumMod val="20000"/>
        <a:lumOff val="80000"/>
      </a:schemeClr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МОУ СОШ №10 г.Горячий Ключ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9FA2-46F4-41A0-A730-F867E4BAA69E}" type="datetimeFigureOut">
              <a:rPr lang="ru-RU" smtClean="0"/>
              <a:pPr/>
              <a:t>30.07.2010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Марченко Т.Г.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4FCC7-9DF3-4468-8BA4-C73FB3919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МОУ СОШ №10 г.Горячий Ключ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7BBB4-C552-4B02-8636-29B9577B6AE8}" type="datetimeFigureOut">
              <a:rPr lang="ru-RU" smtClean="0"/>
              <a:pPr/>
              <a:t>30.07.2010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Марченко Т.Г.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E86F6-C92A-447C-9946-58624DCAF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E86F6-C92A-447C-9946-58624DCAF3AE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Марченко Т.Г.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МОУ СОШ №10 г.Горячий Ключ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E86F6-C92A-447C-9946-58624DCAF3AE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Марченко Т.Г.</a:t>
            </a:r>
            <a:endParaRPr lang="ru-RU"/>
          </a:p>
        </p:txBody>
      </p:sp>
      <p:sp>
        <p:nvSpPr>
          <p:cNvPr id="8" name="Верхний колонтитул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МОУ СОШ №10 г.Горячий Ключ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5138E85-58E6-4D6F-8A7E-9139816196D9}" type="datetime1">
              <a:rPr lang="ru-RU" smtClean="0"/>
              <a:pPr/>
              <a:t>30.07.2010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Марченко Т.Г. МОУ СОШ №10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685C4CD-155A-478D-80B9-8358D6653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FE81C-7CD3-478F-BF7A-4C4DB76FF5B6}" type="datetime1">
              <a:rPr lang="ru-RU" smtClean="0"/>
              <a:pPr/>
              <a:t>30.07.2010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Марченко Т.Г. МОУ СОШ №10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85C4CD-155A-478D-80B9-8358D6653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E0DA16C-4778-4A99-A199-27A92251FF4D}" type="datetime1">
              <a:rPr lang="ru-RU" smtClean="0"/>
              <a:pPr/>
              <a:t>30.07.2010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ru-RU" smtClean="0"/>
              <a:t>Марченко Т.Г. МОУ СОШ №10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685C4CD-155A-478D-80B9-8358D6653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28F70D-8D73-4FF8-8F3D-0B25BF7569E8}" type="datetime1">
              <a:rPr lang="ru-RU" smtClean="0"/>
              <a:pPr/>
              <a:t>30.07.2010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Марченко Т.Г. МОУ СОШ №10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85C4CD-155A-478D-80B9-8358D6653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9786C74-E2CD-423B-8EBF-2BA549DC9DC0}" type="datetime1">
              <a:rPr lang="ru-RU" smtClean="0"/>
              <a:pPr/>
              <a:t>30.07.2010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Марченко Т.Г. МОУ СОШ №10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685C4CD-155A-478D-80B9-8358D6653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9F2FF6-4AE9-402E-A964-4113F8166ED6}" type="datetime1">
              <a:rPr lang="ru-RU" smtClean="0"/>
              <a:pPr/>
              <a:t>30.07.2010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Марченко Т.Г. МОУ СОШ №10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85C4CD-155A-478D-80B9-8358D6653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0BA0B-9FCE-482C-83D8-3DB3E7F9742A}" type="datetime1">
              <a:rPr lang="ru-RU" smtClean="0"/>
              <a:pPr/>
              <a:t>30.07.2010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Марченко Т.Г. МОУ СОШ №10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85C4CD-155A-478D-80B9-8358D6653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14F5FB-963F-4390-8F22-AF14CF7F8C69}" type="datetime1">
              <a:rPr lang="ru-RU" smtClean="0"/>
              <a:pPr/>
              <a:t>30.07.2010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Марченко Т.Г. МОУ СОШ №10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85C4CD-155A-478D-80B9-8358D6653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26CF19-0FEB-42D0-B817-6A48F9AD06DD}" type="datetime1">
              <a:rPr lang="ru-RU" smtClean="0"/>
              <a:pPr/>
              <a:t>30.07.2010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Марченко Т.Г. МОУ СОШ №10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85C4CD-155A-478D-80B9-8358D6653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51159D-E7C7-4E50-9DF2-574B05D62A44}" type="datetime1">
              <a:rPr lang="ru-RU" smtClean="0"/>
              <a:pPr/>
              <a:t>30.07.2010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Марченко Т.Г. МОУ СОШ №10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85C4CD-155A-478D-80B9-8358D6653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170531-8598-49C7-A235-238A79CA3EB4}" type="datetime1">
              <a:rPr lang="ru-RU" smtClean="0"/>
              <a:pPr/>
              <a:t>30.07.2010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Марченко Т.Г. МОУ СОШ №10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85C4CD-155A-478D-80B9-8358D6653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B4DE94D-D10C-4A4F-8800-560BE16A8752}" type="datetime1">
              <a:rPr lang="ru-RU" smtClean="0"/>
              <a:pPr/>
              <a:t>30.07.2010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Марченко Т.Г. МОУ СОШ №10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685C4CD-155A-478D-80B9-8358D6653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80;&#1083;&#1086;&#1078;&#1077;&#1085;&#1080;&#1077;/&#1057;&#1077;&#1088;&#1090;&#1080;&#1092;&#1080;&#1082;&#1072;&#1090;%201457.JPG" TargetMode="External"/><Relationship Id="rId2" Type="http://schemas.openxmlformats.org/officeDocument/2006/relationships/hyperlink" Target="&#1087;&#1088;&#1080;&#1083;&#1086;&#1078;&#1077;&#1085;&#1080;&#1077;/&#1091;&#1076;&#1086;&#1089;&#1090;&#1086;&#1074;&#1077;&#1088;&#1077;&#1085;&#1080;&#1077;%20459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&#1087;&#1088;&#1080;&#1083;&#1086;&#1078;&#1077;&#1085;&#1080;&#1077;/&#1089;&#1077;&#1088;&#1090;&#1080;&#1092;&#1080;&#1082;&#1072;&#1090;%20&#1091;&#1095;&#1072;&#1089;&#1090;&#1080;&#1103;%20.JPG" TargetMode="Externa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80;&#1083;&#1086;&#1078;&#1077;&#1085;&#1080;&#1077;/&#1089;&#1074;&#1080;&#1076;&#1077;&#1090;&#1077;&#1083;&#1100;&#1089;&#1090;&#1074;&#1086;%20&#1086;%20&#1087;&#1091;&#1073;&#1083;&#1080;&#1082;&#1072;&#1094;&#1080;&#1080;.JPG" TargetMode="External"/><Relationship Id="rId2" Type="http://schemas.openxmlformats.org/officeDocument/2006/relationships/hyperlink" Target="&#1087;&#1088;&#1080;&#1083;&#1086;&#1078;&#1077;&#1085;&#1080;&#1077;/&#1089;&#1077;&#1088;&#1090;&#1080;&#1092;&#1080;&#1082;&#1072;&#1090;%20&#1091;&#1095;&#1072;&#1089;&#1090;&#1080;&#1103;%20&#1074;%20&#1082;&#1086;&#1085;&#1082;&#1091;&#1088;&#1089;&#1077;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&#1087;&#1088;&#1080;&#1083;&#1086;&#1078;&#1077;&#1085;&#1080;&#1077;/&#1089;&#1074;&#1080;&#1076;&#1077;&#1090;&#1077;&#1083;&#1100;&#1089;&#1090;&#1074;&#1086;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80;&#1083;&#1086;&#1078;&#1077;&#1085;&#1080;&#1077;/&#1055;&#1086;&#1095;&#1077;&#1090;&#1085;&#1072;&#1103;%20&#1075;&#1088;&#1072;&#1084;&#1086;&#1090;&#1072;2.JPG" TargetMode="External"/><Relationship Id="rId2" Type="http://schemas.openxmlformats.org/officeDocument/2006/relationships/hyperlink" Target="&#1087;&#1088;&#1080;&#1083;&#1086;&#1078;&#1077;&#1085;&#1080;&#1077;/&#1040;&#1090;&#1090;&#1077;&#1089;&#1090;&#1072;&#1094;&#1080;&#1086;&#1085;&#1085;&#1099;&#1081;%20&#1083;&#1080;&#1089;&#1090;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714612" y="359898"/>
            <a:ext cx="6124588" cy="306910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Портфолио </a:t>
            </a:r>
            <a:br>
              <a:rPr lang="ru-RU" sz="6000" dirty="0" smtClean="0"/>
            </a:br>
            <a:r>
              <a:rPr lang="ru-RU" sz="6000" dirty="0" smtClean="0"/>
              <a:t>учителя математики </a:t>
            </a:r>
            <a:endParaRPr lang="ru-RU" sz="6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14612" y="3929066"/>
            <a:ext cx="6124588" cy="235745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Марченко </a:t>
            </a:r>
          </a:p>
          <a:p>
            <a:pPr algn="ctr"/>
            <a:r>
              <a:rPr lang="ru-RU" sz="3600" dirty="0" smtClean="0"/>
              <a:t>Татьяны Григорьевны</a:t>
            </a:r>
            <a:endParaRPr lang="ru-RU" sz="36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Марченко Т.Г. МОУ СОШ №10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J:\Грамоты\doctorat_12369756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2524116" cy="23574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1802" y="714356"/>
            <a:ext cx="480772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Ученики</a:t>
            </a: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–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медалисты </a:t>
            </a:r>
          </a:p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школы 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928934"/>
          <a:ext cx="7358114" cy="300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570"/>
                <a:gridCol w="3180839"/>
                <a:gridCol w="2452705"/>
              </a:tblGrid>
              <a:tr h="75009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Monotype Corsiva" pitchFamily="66" charset="0"/>
                        </a:rPr>
                        <a:t>Год</a:t>
                      </a:r>
                      <a:endParaRPr lang="ru-RU" sz="2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Monotype Corsiva" pitchFamily="66" charset="0"/>
                        </a:rPr>
                        <a:t>Фамилия, имя</a:t>
                      </a:r>
                      <a:endParaRPr lang="ru-RU" sz="2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Monotype Corsiva" pitchFamily="66" charset="0"/>
                        </a:rPr>
                        <a:t>Медаль</a:t>
                      </a:r>
                      <a:endParaRPr lang="ru-RU" sz="24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75009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Monotype Corsiva" pitchFamily="66" charset="0"/>
                        </a:rPr>
                        <a:t>2007/2008</a:t>
                      </a:r>
                      <a:endParaRPr lang="ru-RU" sz="2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Monotype Corsiva" pitchFamily="66" charset="0"/>
                        </a:rPr>
                        <a:t>Герасимчук Марианна</a:t>
                      </a:r>
                      <a:endParaRPr lang="ru-RU" sz="2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Monotype Corsiva" pitchFamily="66" charset="0"/>
                        </a:rPr>
                        <a:t>золото</a:t>
                      </a:r>
                      <a:endParaRPr lang="ru-RU" sz="24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75009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Monotype Corsiva" pitchFamily="66" charset="0"/>
                        </a:rPr>
                        <a:t>2007/2008</a:t>
                      </a:r>
                      <a:endParaRPr lang="ru-RU" sz="2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Monotype Corsiva" pitchFamily="66" charset="0"/>
                        </a:rPr>
                        <a:t>Белая Нина</a:t>
                      </a:r>
                      <a:endParaRPr lang="ru-RU" sz="2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Monotype Corsiva" pitchFamily="66" charset="0"/>
                        </a:rPr>
                        <a:t>серебро</a:t>
                      </a:r>
                      <a:endParaRPr lang="ru-RU" sz="24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75009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Monotype Corsiva" pitchFamily="66" charset="0"/>
                        </a:rPr>
                        <a:t>2009/2010</a:t>
                      </a:r>
                      <a:endParaRPr lang="ru-RU" sz="2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Monotype Corsiva" pitchFamily="66" charset="0"/>
                        </a:rPr>
                        <a:t>Сорочинская  Анна</a:t>
                      </a:r>
                      <a:endParaRPr lang="ru-RU" sz="2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Monotype Corsiva" pitchFamily="66" charset="0"/>
                        </a:rPr>
                        <a:t>серебро</a:t>
                      </a:r>
                      <a:endParaRPr lang="ru-RU" sz="24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Марченко Т.Г. МОУ СОШ №10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Марченко Т.Г. МОУ СОШ №10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3714752"/>
            <a:ext cx="81439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endParaRPr lang="ru-RU" sz="2800" dirty="0" smtClean="0">
              <a:latin typeface="Monotype Corsiva" pitchFamily="66" charset="0"/>
            </a:endParaRPr>
          </a:p>
          <a:p>
            <a:pPr lvl="0" algn="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Учитель живет до тех пор, пока учится;</a:t>
            </a:r>
          </a:p>
          <a:p>
            <a:pPr lvl="0" algn="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как только он перестает учиться, в нем умирает учитель.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К.Д. Ушинский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928802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Раздел 3</a:t>
            </a:r>
          </a:p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Научно – методическая</a:t>
            </a:r>
          </a:p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деятельность</a:t>
            </a:r>
            <a:endParaRPr lang="ru-RU" sz="4000" b="1" dirty="0"/>
          </a:p>
        </p:txBody>
      </p:sp>
      <p:pic>
        <p:nvPicPr>
          <p:cNvPr id="24578" name="Picture 2" descr="J:\Грамоты\academi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2441523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85728"/>
            <a:ext cx="6072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Повышение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квалификации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1357298"/>
            <a:ext cx="78581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Апрель 2008г.  курсы ККИППО по теме: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«Избранные вопросы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методики преподавания математики»,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hlinkClick r:id="rId2" action="ppaction://hlinkfile"/>
              </a:rPr>
              <a:t>удостоверение №4590 от 03.04.2008г.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Декабрь 2008г. курсы ККИППО по теме:  «Методические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особенности подготовки учащихся к единому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государственному экзамену на основе результатов ЕГЭ 2008 года»,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hlinkClick r:id="rId3" action="ppaction://hlinkfile"/>
              </a:rPr>
              <a:t> сертификат №1457 от 08.12.2008г.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hlinkClick r:id="rId3" action="ppaction://hlinkfile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0482" name="Picture 2" descr="J:\Грамоты\ger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1562100" cy="12287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5143512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Апрель 2009г. прослушала мастер-классы для учителей математики в рамках фестиваля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hlinkClick r:id="rId5" action="ppaction://hlinkfile"/>
              </a:rPr>
              <a:t>«Дни науки»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Марченко Т.Г. МОУ СОШ №10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642918"/>
            <a:ext cx="4929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Учебно-методические комплекты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1802" y="2000240"/>
            <a:ext cx="47149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Математика 5-6 Н.Я. 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</a:rPr>
              <a:t>Виленкин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endParaRPr lang="ru-RU" sz="20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Алгебра для общеобразовательных классов 7-9  Ю.Н.Макарычев;</a:t>
            </a:r>
          </a:p>
          <a:p>
            <a:endParaRPr lang="ru-RU" sz="20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Геометрия 7-9 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</a:rPr>
              <a:t>Л.С.Атанасян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, В.Ф.Бутузов</a:t>
            </a:r>
          </a:p>
          <a:p>
            <a:pPr>
              <a:buFont typeface="Wingdings" pitchFamily="2" charset="2"/>
              <a:buChar char="v"/>
            </a:pPr>
            <a:endParaRPr lang="ru-RU" sz="20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Геометрия 10-11 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</a:rPr>
              <a:t>Л.С.Атанасян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, В.Ф.Бутузов</a:t>
            </a:r>
          </a:p>
          <a:p>
            <a:pPr>
              <a:buFont typeface="Wingdings" pitchFamily="2" charset="2"/>
              <a:buChar char="v"/>
            </a:pPr>
            <a:endParaRPr lang="ru-RU" sz="20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Алгебра и начала анализа 10-11 Ш.А.Алимов</a:t>
            </a:r>
            <a:endParaRPr lang="ru-RU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Марченко Т.Г. МОУ СОШ №10</a:t>
            </a:r>
            <a:endParaRPr lang="ru-RU"/>
          </a:p>
        </p:txBody>
      </p:sp>
      <p:pic>
        <p:nvPicPr>
          <p:cNvPr id="7" name="Picture 18" descr="сканирование0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67547">
            <a:off x="678420" y="137927"/>
            <a:ext cx="14446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сканирование0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22863">
            <a:off x="640538" y="2108350"/>
            <a:ext cx="1295400" cy="198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сканирование00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0130177">
            <a:off x="683661" y="4302197"/>
            <a:ext cx="1524339" cy="190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Марченко Т.Г. МОУ СОШ №10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428604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Использование в образовательном процессе современных образовательных технологий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500174"/>
          <a:ext cx="7858180" cy="532433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554808"/>
                <a:gridCol w="4303372"/>
              </a:tblGrid>
              <a:tr h="402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технологии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Уровень использования</a:t>
                      </a:r>
                      <a:endParaRPr lang="ru-RU" dirty="0"/>
                    </a:p>
                  </a:txBody>
                  <a:tcPr horzOverflow="overflow"/>
                </a:tc>
              </a:tr>
              <a:tr h="63774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Проблемное обучение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Системное использование на всех уроках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9685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Технология исследовательского обучения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Начата работа с одаренными детьми над исследовательскими проектами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3774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Проектные методы обучения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Реализация метода проектов на уроках геометрии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3774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Технология использования в обучении игровых методов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Разработан ряд уроков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692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Здоровьесберегающие технологии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Использование на всех уроках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3774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Информационно-коммуникационные технологии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Использование презентаций на уроках</a:t>
                      </a:r>
                    </a:p>
                  </a:txBody>
                  <a:tcPr horzOverflow="overflow"/>
                </a:tc>
              </a:tr>
              <a:tr h="63774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Тестовые технологии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Применение тестов на уроках алгебры и геометрии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00034" y="6629400"/>
            <a:ext cx="3657600" cy="228600"/>
          </a:xfrm>
        </p:spPr>
        <p:txBody>
          <a:bodyPr/>
          <a:lstStyle/>
          <a:p>
            <a:r>
              <a:rPr lang="ru-RU" smtClean="0"/>
              <a:t>Марченко Т.Г. МОУ СОШ №10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0"/>
            <a:ext cx="62151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Обобщение и распространение собственного опыта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7" name="Picture 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1428727" cy="1428733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34" y="1571612"/>
            <a:ext cx="7572428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Выступление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городском методическом объединении учителей математики на тему: «Подготовка учащихся к государственной итоговой аттестации и ЕГЭ». Ноябрь 2009г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Публикация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материалах конференции «Актуальные вопросы управления качеством образования в процессе подготовки к итоговой аттестации по дисциплинам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естественно-научного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цикла». Ноябрь 2009г.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 всероссийской научно-практической конференции «Технология продуктивного образования как основа профессионально-личностного самоопределения учащихся»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Публикация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материалах конференции  Челябинского педагогического университета «Информационные и коммуникационные технологии- основной фактор реализации системы менеджмента качества образовательного учреждения на основе стандарта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Марченко Т.Г. МОУ СОШ №10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285728"/>
            <a:ext cx="600079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Участие в профессиональных конкурсах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000239"/>
            <a:ext cx="750099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lvl="1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Финалист Всероссийского конкурса профессионального мастерства педагогов "Мой лучший урок", посвященного «Году Учителя» в России.</a:t>
            </a:r>
          </a:p>
          <a:p>
            <a:pPr lvl="1"/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  «Второго открытого  профессионального 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конкурса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педагогов «Мультимедиа урок в современной школе».  Образовательный портал «Мой университет»,  факультет «Реформа образования».</a:t>
            </a:r>
          </a:p>
          <a:p>
            <a:pPr lvl="1"/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 конкурса «Мастерская учителя» на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сайте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завуч.инфо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3794" name="Picture 2" descr="J:\Грамоты\1234675749_30a36f3bdeac-ryerryirjos-we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52"/>
            <a:ext cx="1714497" cy="1859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Марченко Т.Г. МОУ СОШ №10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428604"/>
            <a:ext cx="55721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Внеклассная работа по предмету</a:t>
            </a:r>
            <a:endParaRPr lang="ru-RU" sz="3200" b="1" dirty="0"/>
          </a:p>
        </p:txBody>
      </p:sp>
      <p:pic>
        <p:nvPicPr>
          <p:cNvPr id="34818" name="Picture 2" descr="J:\Грамоты\0649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357436" cy="24622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71802" y="1571612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 математики столь серьезен, что не следует упускать ни одной возможности сделать его более занимательным.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(Б. Паскаль)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3714752"/>
            <a:ext cx="59293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Работа с одаренными детьми</a:t>
            </a:r>
          </a:p>
          <a:p>
            <a:pPr>
              <a:buFontTx/>
              <a:buChar char="•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Недели математики</a:t>
            </a:r>
          </a:p>
          <a:p>
            <a:pPr>
              <a:buFontTx/>
              <a:buChar char="•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Олимпиады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Конкурсы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Марченко Т.Г. МОУ СОШ №10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286124"/>
            <a:ext cx="6786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городском семинаре по духовно-нравственному воспитанию. Открытый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классный час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элементами обратной связи «Берегите матерей». Ноябрь 2009г.</a:t>
            </a:r>
          </a:p>
        </p:txBody>
      </p:sp>
      <p:pic>
        <p:nvPicPr>
          <p:cNvPr id="4" name="Picture 2" descr="J:\Грамоты\16532247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1928826" cy="19288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0"/>
            <a:ext cx="62151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</a:rPr>
              <a:t>Работа классного руководителя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428868"/>
            <a:ext cx="4578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Классный руководитель 6 класса.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Марченко Т.Г. МОУ СОШ №10</a:t>
            </a: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428860" y="357166"/>
            <a:ext cx="5000625" cy="679450"/>
          </a:xfrm>
        </p:spPr>
        <p:txBody>
          <a:bodyPr/>
          <a:lstStyle/>
          <a:p>
            <a:pPr algn="ctr"/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2285984" y="1214422"/>
            <a:ext cx="5857875" cy="53578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Общие сведения об учителе</a:t>
            </a:r>
          </a:p>
          <a:p>
            <a:pPr>
              <a:lnSpc>
                <a:spcPct val="120000"/>
              </a:lnSpc>
              <a:buNone/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. Результаты педагогической деятельности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качество знаний по математике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результаты итоговой аттестации в форме ЕГЭ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олимпиады, конкурсы.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наличие медалистов.</a:t>
            </a:r>
          </a:p>
          <a:p>
            <a:pPr>
              <a:lnSpc>
                <a:spcPct val="120000"/>
              </a:lnSpc>
              <a:buNone/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  <a:t>3.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 Научно – методическая деятельность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курсовая подготовка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образовательные программы и УМК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образовательные технологии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обобщение и распространение опыта</a:t>
            </a:r>
          </a:p>
          <a:p>
            <a:pPr>
              <a:lnSpc>
                <a:spcPct val="120000"/>
              </a:lnSpc>
              <a:buNone/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Участие в профессиональных конкурсах</a:t>
            </a:r>
          </a:p>
          <a:p>
            <a:pPr>
              <a:lnSpc>
                <a:spcPct val="120000"/>
              </a:lnSpc>
              <a:buNone/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  <a:t>5. 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Внеклассная работа по предмету</a:t>
            </a:r>
          </a:p>
          <a:p>
            <a:pPr>
              <a:lnSpc>
                <a:spcPct val="120000"/>
              </a:lnSpc>
              <a:buNone/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  <a:t>6.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  Работа классного руководителя</a:t>
            </a:r>
          </a:p>
          <a:p>
            <a:pPr>
              <a:lnSpc>
                <a:spcPct val="80000"/>
              </a:lnSpc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None/>
            </a:pPr>
            <a:endParaRPr lang="ru-RU" sz="2800" dirty="0" smtClean="0"/>
          </a:p>
        </p:txBody>
      </p:sp>
      <p:pic>
        <p:nvPicPr>
          <p:cNvPr id="4098" name="Picture 2" descr="J:\Грамоты\0403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142852"/>
            <a:ext cx="1857389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Марченко Т.Г. МОУ СОШ №10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2928926" y="1500174"/>
            <a:ext cx="4786312" cy="4625975"/>
          </a:xfrm>
        </p:spPr>
        <p:txBody>
          <a:bodyPr>
            <a:normAutofit lnSpcReduction="10000"/>
          </a:bodyPr>
          <a:lstStyle/>
          <a:p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</a:rPr>
              <a:t>Образование:высшее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en-US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Адыгейский государственный педагогический институт 1981г.</a:t>
            </a:r>
          </a:p>
          <a:p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</a:rPr>
              <a:t>Специальность:учитель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математики и физики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Стаж работы: 29 лет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Первая квалификационная 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 action="ppaction://hlinkfile"/>
              </a:rPr>
              <a:t>категория</a:t>
            </a:r>
            <a:endParaRPr lang="ru-RU" sz="24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Награждена 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 action="ppaction://hlinkfile"/>
              </a:rPr>
              <a:t>грамотами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управления образования</a:t>
            </a:r>
          </a:p>
          <a:p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J:\0000000000000000000000000\P101002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428736"/>
            <a:ext cx="2465388" cy="4525962"/>
          </a:xfrm>
          <a:prstGeom prst="rect">
            <a:avLst/>
          </a:prstGeom>
          <a:noFill/>
        </p:spPr>
      </p:pic>
      <p:pic>
        <p:nvPicPr>
          <p:cNvPr id="3073" name="Picture 1" descr="J:\Грамоты\19715661d883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0"/>
            <a:ext cx="1524000" cy="14287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428604"/>
            <a:ext cx="5786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Общие сведения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Марченко Т.Г. МОУ СОШ №10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571480"/>
            <a:ext cx="5643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Педагогическое кредо:</a:t>
            </a:r>
          </a:p>
          <a:p>
            <a:pPr lvl="0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«Быть рядом с учеником, вместе с учеником, впереди ученика»</a:t>
            </a:r>
          </a:p>
        </p:txBody>
      </p:sp>
      <p:pic>
        <p:nvPicPr>
          <p:cNvPr id="25602" name="Picture 2" descr="J:\Грамоты\15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1771350" cy="18573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428869"/>
            <a:ext cx="792961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Меняются времена, но не меняются задачи учителя: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• дать учащимся прочные и глубокие знания по предмету; </a:t>
            </a:r>
            <a:b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• содействовать творческому развитию каждого ученика; </a:t>
            </a:r>
            <a:b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• вызвать у ребенка интерес к знаниям; </a:t>
            </a:r>
            <a:b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• воспитывать у детей самостоятельность,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любознательность,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честность, личную </a:t>
            </a:r>
            <a:endParaRPr lang="en-US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инициативу, веру в себя; </a:t>
            </a:r>
            <a:b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• стать им другом, раскрыть богатство их душ.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357430"/>
            <a:ext cx="785818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u="sng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chemeClr val="tx2"/>
                  </a:solidFill>
                </a:uFill>
                <a:latin typeface="Ariac" pitchFamily="34" charset="0"/>
              </a:rPr>
              <a:t/>
            </a:r>
            <a:br>
              <a:rPr lang="ru-RU" sz="3200" i="1" u="sng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chemeClr val="tx2"/>
                  </a:solidFill>
                </a:uFill>
                <a:latin typeface="Ariac" pitchFamily="34" charset="0"/>
              </a:rPr>
            </a:br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/>
                  </a:solidFill>
                </a:uFill>
                <a:latin typeface="Ariac" pitchFamily="34" charset="0"/>
              </a:rPr>
              <a:t/>
            </a:r>
            <a:br>
              <a:rPr lang="ru-RU" sz="4000" i="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/>
                  </a:solidFill>
                </a:uFill>
                <a:latin typeface="Ariac" pitchFamily="34" charset="0"/>
              </a:rPr>
            </a:br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/>
                  </a:solidFill>
                </a:uFill>
                <a:latin typeface="Ariac" pitchFamily="34" charset="0"/>
              </a:rPr>
              <a:t/>
            </a:r>
            <a:br>
              <a:rPr lang="ru-RU" sz="4000" i="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/>
                  </a:solidFill>
                </a:uFill>
                <a:latin typeface="Ariac" pitchFamily="34" charset="0"/>
              </a:rPr>
            </a:br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/>
                  </a:solidFill>
                </a:uFill>
                <a:latin typeface="Ariac" pitchFamily="34" charset="0"/>
              </a:rPr>
              <a:t/>
            </a:r>
            <a:br>
              <a:rPr lang="ru-RU" sz="4000" i="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/>
                  </a:solidFill>
                </a:uFill>
                <a:latin typeface="Ariac" pitchFamily="34" charset="0"/>
              </a:rPr>
            </a:br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/>
                  </a:solidFill>
                </a:uFill>
                <a:latin typeface="Ariac" pitchFamily="34" charset="0"/>
              </a:rPr>
              <a:t>Результаты педагогической деятельности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Ariac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Марченко Т.Г. МОУ СОШ №10</a:t>
            </a:r>
            <a:endParaRPr lang="ru-RU"/>
          </a:p>
        </p:txBody>
      </p:sp>
      <p:pic>
        <p:nvPicPr>
          <p:cNvPr id="3073" name="Picture 1" descr="J:\Грамоты\ucheni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1857356" cy="21862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2143116"/>
            <a:ext cx="3786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chemeClr val="bg2">
                    <a:lumMod val="50000"/>
                  </a:schemeClr>
                </a:solidFill>
                <a:uFill>
                  <a:solidFill>
                    <a:schemeClr val="tx2"/>
                  </a:solidFill>
                </a:uFill>
                <a:latin typeface="Ariac" pitchFamily="34" charset="0"/>
              </a:rPr>
              <a:t>Раздел 2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428596" y="1500174"/>
          <a:ext cx="7501022" cy="4286280"/>
        </p:xfrm>
        <a:graphic>
          <a:graphicData uri="http://schemas.openxmlformats.org/presentationml/2006/ole">
            <p:oleObj spid="_x0000_s2049" name="Worksheet" r:id="rId3" imgW="3466942" imgH="2095579" progId="Excel.Sheet.8">
              <p:embed/>
            </p:oleObj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28604"/>
            <a:ext cx="8072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Сравнительные данные результатов ЕГЭ</a:t>
            </a:r>
            <a:endParaRPr lang="ru-RU" sz="2800" b="1" i="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Марченко Т.Г. МОУ СОШ №10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357166"/>
            <a:ext cx="8143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Позитивная динамика качества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знаний учащихся</a:t>
            </a:r>
            <a:endParaRPr kumimoji="0" lang="ru-RU" sz="2800" b="0" i="0" u="none" strike="noStrike" cap="none" normalizeH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214282" y="1643050"/>
          <a:ext cx="785818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Марченко Т.Г. МОУ СОШ №10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071802" y="357166"/>
            <a:ext cx="50720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Список победителей олимпиад</a:t>
            </a:r>
            <a:endParaRPr kumimoji="0" lang="ru-RU" sz="3600" b="0" i="0" u="none" strike="noStrike" cap="none" normalizeH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496"/>
          <a:ext cx="7786740" cy="2077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85883"/>
                <a:gridCol w="2214578"/>
                <a:gridCol w="857256"/>
                <a:gridCol w="1871675"/>
                <a:gridCol w="128589"/>
                <a:gridCol w="1428759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Год</a:t>
                      </a: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Фамилия, </a:t>
                      </a: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имя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ученика</a:t>
                      </a: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Класс</a:t>
                      </a:r>
                    </a:p>
                  </a:txBody>
                  <a:tcPr marL="67105" marR="67105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Предмет</a:t>
                      </a:r>
                    </a:p>
                  </a:txBody>
                  <a:tcPr marL="67105" marR="67105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Результат</a:t>
                      </a:r>
                    </a:p>
                  </a:txBody>
                  <a:tcPr marL="67105" marR="67105" marT="0" marB="0"/>
                </a:tc>
              </a:tr>
              <a:tr h="37084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Муниципальный этап</a:t>
                      </a:r>
                    </a:p>
                  </a:txBody>
                  <a:tcPr marL="67105" marR="671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2008/2009</a:t>
                      </a: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Ковалев Максим</a:t>
                      </a: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Политехническая олимпиада</a:t>
                      </a:r>
                    </a:p>
                  </a:txBody>
                  <a:tcPr marL="67105" marR="67105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 место</a:t>
                      </a:r>
                    </a:p>
                  </a:txBody>
                  <a:tcPr marL="67105" marR="671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2009/2010</a:t>
                      </a: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Селиверстов Сергей</a:t>
                      </a: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7105" marR="671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Политехническая олимпиада</a:t>
                      </a:r>
                    </a:p>
                  </a:txBody>
                  <a:tcPr marL="67105" marR="67105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3 место</a:t>
                      </a:r>
                    </a:p>
                  </a:txBody>
                  <a:tcPr marL="67105" marR="671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9" name="Picture 3" descr="J:\Грамоты\risunok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149" y="285728"/>
            <a:ext cx="2521339" cy="2143140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Марченко Т.Г. МОУ СОШ №10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164307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2428860" y="500043"/>
            <a:ext cx="5429288" cy="785817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Международный</a:t>
            </a: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конкурс – игра  «Кенгуру»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0298" y="1397000"/>
          <a:ext cx="511970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851"/>
                <a:gridCol w="25598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участников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2008-2007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2008-2009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2009-2010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9" y="3286125"/>
          <a:ext cx="7358115" cy="2750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9"/>
                <a:gridCol w="2143140"/>
                <a:gridCol w="928694"/>
                <a:gridCol w="1500198"/>
                <a:gridCol w="1643074"/>
              </a:tblGrid>
              <a:tr h="511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</a:rPr>
                        <a:t>Фамилия, имя ученика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</a:rPr>
                        <a:t>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</a:rPr>
                        <a:t>Предмет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</a:rPr>
                        <a:t>Результат</a:t>
                      </a:r>
                    </a:p>
                  </a:txBody>
                  <a:tcPr marL="68580" marR="68580" marT="0" marB="0"/>
                </a:tc>
              </a:tr>
              <a:tr h="511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</a:rPr>
                        <a:t>2006/2007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</a:rPr>
                        <a:t>Ковалева Анастасия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</a:rPr>
                        <a:t>математика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</a:rPr>
                        <a:t>3место в школе</a:t>
                      </a:r>
                      <a:endParaRPr lang="ru-RU" sz="1600" i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1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</a:rPr>
                        <a:t>2007/2008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</a:rPr>
                        <a:t>Ковалев Максим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</a:rPr>
                        <a:t>математика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</a:rPr>
                        <a:t>4место в школе</a:t>
                      </a:r>
                      <a:endParaRPr lang="ru-RU" sz="1600" i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7756">
                <a:tc>
                  <a:txBody>
                    <a:bodyPr/>
                    <a:lstStyle/>
                    <a:p>
                      <a:pPr algn="ctr"/>
                      <a:r>
                        <a:rPr lang="ru-RU" sz="16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</a:rPr>
                        <a:t>2009/2010</a:t>
                      </a:r>
                      <a:endParaRPr lang="ru-RU" sz="1600" i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</a:rPr>
                        <a:t>Томилова Анастасия</a:t>
                      </a:r>
                      <a:endParaRPr lang="ru-RU" sz="1600" i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</a:rPr>
                        <a:t>6</a:t>
                      </a:r>
                      <a:endParaRPr lang="ru-RU" sz="1600" i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</a:rPr>
                        <a:t>математика</a:t>
                      </a:r>
                      <a:endParaRPr lang="ru-RU" sz="1600" i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</a:rPr>
                        <a:t>1 место в школе</a:t>
                      </a:r>
                      <a:endParaRPr lang="ru-RU" sz="1600" i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607756">
                <a:tc>
                  <a:txBody>
                    <a:bodyPr/>
                    <a:lstStyle/>
                    <a:p>
                      <a:pPr algn="ctr"/>
                      <a:r>
                        <a:rPr lang="ru-RU" sz="16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</a:rPr>
                        <a:t>2009/2010</a:t>
                      </a:r>
                      <a:endParaRPr lang="ru-RU" sz="1600" i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</a:rPr>
                        <a:t>Мисиянцев</a:t>
                      </a:r>
                      <a:r>
                        <a:rPr lang="ru-RU" sz="16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</a:rPr>
                        <a:t> Александр</a:t>
                      </a:r>
                      <a:endParaRPr lang="ru-RU" sz="1600" i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i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</a:rPr>
                        <a:t>математика</a:t>
                      </a:r>
                      <a:endParaRPr lang="ru-RU" sz="1600" i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</a:rPr>
                        <a:t>1 место в школе</a:t>
                      </a:r>
                      <a:endParaRPr lang="ru-RU" sz="1600" i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Марченко Т.Г. МОУ СОШ №10</a:t>
            </a: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502</TotalTime>
  <Words>793</Words>
  <Application>Microsoft Office PowerPoint</Application>
  <PresentationFormat>Экран (4:3)</PresentationFormat>
  <Paragraphs>194</Paragraphs>
  <Slides>18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Изящная</vt:lpstr>
      <vt:lpstr>Worksheet</vt:lpstr>
      <vt:lpstr>Портфолио  учителя математики </vt:lpstr>
      <vt:lpstr>Содержание:</vt:lpstr>
      <vt:lpstr>Слайд 3</vt:lpstr>
      <vt:lpstr>Слайд 4</vt:lpstr>
      <vt:lpstr>    Результаты педагогической деятельности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 учителя математики </dc:title>
  <dc:creator>XaXoL</dc:creator>
  <cp:lastModifiedBy>XaXoL</cp:lastModifiedBy>
  <cp:revision>62</cp:revision>
  <dcterms:created xsi:type="dcterms:W3CDTF">2010-07-26T15:56:51Z</dcterms:created>
  <dcterms:modified xsi:type="dcterms:W3CDTF">2010-07-30T17:10:16Z</dcterms:modified>
</cp:coreProperties>
</file>