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5" r:id="rId2"/>
    <p:sldMasterId id="2147483687" r:id="rId3"/>
    <p:sldMasterId id="2147483699" r:id="rId4"/>
  </p:sldMasterIdLst>
  <p:sldIdLst>
    <p:sldId id="256" r:id="rId5"/>
    <p:sldId id="269" r:id="rId6"/>
    <p:sldId id="257" r:id="rId7"/>
    <p:sldId id="261" r:id="rId8"/>
    <p:sldId id="262" r:id="rId9"/>
    <p:sldId id="263" r:id="rId10"/>
    <p:sldId id="266" r:id="rId11"/>
    <p:sldId id="267" r:id="rId12"/>
    <p:sldId id="265" r:id="rId13"/>
    <p:sldId id="272" r:id="rId14"/>
    <p:sldId id="273" r:id="rId15"/>
    <p:sldId id="271" r:id="rId16"/>
    <p:sldId id="268" r:id="rId17"/>
    <p:sldId id="274" r:id="rId18"/>
    <p:sldId id="270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8.wmf"/><Relationship Id="rId2" Type="http://schemas.openxmlformats.org/officeDocument/2006/relationships/image" Target="../media/image5.wmf"/><Relationship Id="rId1" Type="http://schemas.openxmlformats.org/officeDocument/2006/relationships/image" Target="../media/image8.wmf"/><Relationship Id="rId6" Type="http://schemas.openxmlformats.org/officeDocument/2006/relationships/image" Target="../media/image20.wmf"/><Relationship Id="rId5" Type="http://schemas.openxmlformats.org/officeDocument/2006/relationships/image" Target="../media/image26.wmf"/><Relationship Id="rId4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B3E15-912C-4ADF-AB0D-468A61C95B41}" type="datetimeFigureOut">
              <a:rPr lang="ru-RU"/>
              <a:pPr>
                <a:defRPr/>
              </a:pPr>
              <a:t>12.07.2011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73E61-C4BE-476E-BB6B-8D5995B913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C2DA6-E9DB-4021-918F-97C576FAD948}" type="datetimeFigureOut">
              <a:rPr lang="ru-RU"/>
              <a:pPr>
                <a:defRPr/>
              </a:pPr>
              <a:t>12.07.2011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C175B-0A0A-4F7C-BC8A-6D7A035F27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DF9E5-9067-4C4C-8A31-F88799CA45B8}" type="datetimeFigureOut">
              <a:rPr lang="ru-RU"/>
              <a:pPr>
                <a:defRPr/>
              </a:pPr>
              <a:t>12.07.2011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D229F-9939-4DA8-9D70-4C9741258A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25888"/>
            <a:ext cx="4194175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0F2B4-4948-44F4-BE38-1F182DF52D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25888"/>
            <a:ext cx="4194175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6073A-1E1E-4999-A19E-1AAD1A4763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C8911-7CD5-4F03-ADA6-80BA76F78E1E}" type="datetimeFigureOut">
              <a:rPr lang="ru-RU"/>
              <a:pPr>
                <a:defRPr/>
              </a:pPr>
              <a:t>12.07.2011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5728A-5FA2-4969-A1DF-1E04FF6677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6DE8C-3948-4890-BC21-23D9D1FE0D46}" type="datetimeFigureOut">
              <a:rPr lang="ru-RU"/>
              <a:pPr>
                <a:defRPr/>
              </a:pPr>
              <a:t>12.07.2011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680DE-91F7-4042-B080-947AF28FDF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DD249-AC0C-4CE1-B7FB-38D2A7DA018A}" type="datetimeFigureOut">
              <a:rPr lang="ru-RU"/>
              <a:pPr>
                <a:defRPr/>
              </a:pPr>
              <a:t>12.07.2011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F649F-86FC-43C7-8706-87D3829462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0CFD7-B8FA-4493-A435-589A7272AA73}" type="datetimeFigureOut">
              <a:rPr lang="ru-RU"/>
              <a:pPr>
                <a:defRPr/>
              </a:pPr>
              <a:t>12.07.2011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B42DE-8CE4-4F67-BFF9-9EF9F2E94A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9F204-006F-4CC4-B595-68F371E38561}" type="datetimeFigureOut">
              <a:rPr lang="ru-RU"/>
              <a:pPr>
                <a:defRPr/>
              </a:pPr>
              <a:t>12.07.2011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2C400-9DE7-449C-A11F-B47782821D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99CB2-EE85-4D90-ABFB-C3DE89150101}" type="datetimeFigureOut">
              <a:rPr lang="ru-RU"/>
              <a:pPr>
                <a:defRPr/>
              </a:pPr>
              <a:t>12.07.2011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44977-0431-4523-9A8B-6ADC957DA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FEA09-908D-48A4-8751-C41AC1A15B61}" type="datetimeFigureOut">
              <a:rPr lang="ru-RU"/>
              <a:pPr>
                <a:defRPr/>
              </a:pPr>
              <a:t>12.07.2011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7EFE6-50E9-44C8-AE1B-22D0633C14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68AEE-782F-4E7D-9BBB-935D3108CC87}" type="datetimeFigureOut">
              <a:rPr lang="ru-RU"/>
              <a:pPr>
                <a:defRPr/>
              </a:pPr>
              <a:t>12.07.2011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460A8-3666-4EBD-A28B-3F5F00726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75BCD-943D-49E4-8961-3E6C1BD3CA23}" type="datetimeFigureOut">
              <a:rPr lang="ru-RU"/>
              <a:pPr>
                <a:defRPr/>
              </a:pPr>
              <a:t>12.07.2011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A6C7B-8B8B-40D6-837C-9588379757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AEEBD-DD73-42E7-AAF2-A5071AE83D11}" type="datetimeFigureOut">
              <a:rPr lang="ru-RU"/>
              <a:pPr>
                <a:defRPr/>
              </a:pPr>
              <a:t>12.07.2011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133FA-19B2-43CA-88E7-ECC5F8A448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F984F-74ED-4CA5-A709-43039AD49444}" type="datetimeFigureOut">
              <a:rPr lang="ru-RU"/>
              <a:pPr>
                <a:defRPr/>
              </a:pPr>
              <a:t>12.07.2011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6B2C9-1488-4B8D-93DE-60E5D1B98A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A1A5E-9D7E-4C5A-92D2-83B42D4BB187}" type="datetimeFigureOut">
              <a:rPr lang="ru-RU"/>
              <a:pPr>
                <a:defRPr/>
              </a:pPr>
              <a:t>12.07.2011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87833-41C0-42B2-B878-A1E2800E80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6B04E0-6F78-4246-AAC7-13CCE9D468DB}" type="datetimeFigureOut">
              <a:rPr lang="ru-RU"/>
              <a:pPr>
                <a:defRPr/>
              </a:pPr>
              <a:t>12.07.2011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F51180-CD5C-4E88-85FE-837E9E65BF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75425-5B73-49B7-80E1-3EA0D84ED2C3}" type="datetimeFigureOut">
              <a:rPr lang="ru-RU"/>
              <a:pPr>
                <a:defRPr/>
              </a:pPr>
              <a:t>12.07.2011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6CF1D-AB93-40D9-9935-788C06F7BB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A44FE4-EC5C-43F4-A4B4-4FB60BCEF06C}" type="datetimeFigureOut">
              <a:rPr lang="ru-RU"/>
              <a:pPr>
                <a:defRPr/>
              </a:pPr>
              <a:t>12.07.2011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AD2E30-7307-4DC0-B100-6120D95D00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ABA7B-19EF-40A8-BC66-0B8561498BFA}" type="datetimeFigureOut">
              <a:rPr lang="ru-RU"/>
              <a:pPr>
                <a:defRPr/>
              </a:pPr>
              <a:t>12.07.2011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F69ED-D969-4F87-B0D1-B971A68630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1F0A8-E613-422B-9D1A-DC57F96A5CFD}" type="datetimeFigureOut">
              <a:rPr lang="ru-RU"/>
              <a:pPr>
                <a:defRPr/>
              </a:pPr>
              <a:t>12.07.2011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B8784-9856-4658-9EDF-0705146E51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0545F-706F-4228-B04C-A4CAF459AB63}" type="datetimeFigureOut">
              <a:rPr lang="ru-RU"/>
              <a:pPr>
                <a:defRPr/>
              </a:pPr>
              <a:t>12.07.2011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34BED-96FA-46E4-A78B-C54B2701B4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8F5DA-5735-4C01-BB9A-C5D09F490D72}" type="datetimeFigureOut">
              <a:rPr lang="ru-RU"/>
              <a:pPr>
                <a:defRPr/>
              </a:pPr>
              <a:t>12.07.2011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A782D-1392-42A3-B0F8-31E8404AA7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8A8696-FBB0-46CE-9038-9CF8899BED7D}" type="datetimeFigureOut">
              <a:rPr lang="ru-RU"/>
              <a:pPr>
                <a:defRPr/>
              </a:pPr>
              <a:t>12.07.2011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E56A16-5CE2-430E-AF0C-414A1462F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373D4-9B28-4C20-9A17-C93952A6395B}" type="datetimeFigureOut">
              <a:rPr lang="ru-RU"/>
              <a:pPr>
                <a:defRPr/>
              </a:pPr>
              <a:t>12.07.2011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5FAA8-CFF5-461E-AC61-A13994F123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EF58CB-6D3A-4A91-BA03-71FC10BB8338}" type="datetimeFigureOut">
              <a:rPr lang="ru-RU"/>
              <a:pPr>
                <a:defRPr/>
              </a:pPr>
              <a:t>12.07.2011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8DE4FD-1037-4EDC-BAC2-74AF015B6A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4B7C6-BF90-4986-9572-9E12FF4C0EC5}" type="datetimeFigureOut">
              <a:rPr lang="ru-RU"/>
              <a:pPr>
                <a:defRPr/>
              </a:pPr>
              <a:t>12.07.2011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0215F-3F66-4443-A17C-B19422E0B8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FA006-1043-4E6E-A903-DB76E043244B}" type="datetimeFigureOut">
              <a:rPr lang="ru-RU"/>
              <a:pPr>
                <a:defRPr/>
              </a:pPr>
              <a:t>12.07.2011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1AD1D-E4EC-46B3-B490-98772C0E8D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7C23A-2313-4199-962D-8753F6AF5E8F}" type="datetimeFigureOut">
              <a:rPr lang="ru-RU"/>
              <a:pPr>
                <a:defRPr/>
              </a:pPr>
              <a:t>12.07.2011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A2BA3-6337-4E26-89DE-23C48E7743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653E736-9C32-4464-BEC5-C59FE4AEC0EE}" type="datetimeFigureOut">
              <a:rPr lang="ru-RU"/>
              <a:pPr>
                <a:defRPr/>
              </a:pPr>
              <a:t>12.07.2011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8DC1C09-FE7B-43FA-A73A-A85BCD4C34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25EDB-E4C0-4BEB-847B-9AC26D15E08F}" type="datetimeFigureOut">
              <a:rPr lang="ru-RU"/>
              <a:pPr>
                <a:defRPr/>
              </a:pPr>
              <a:t>12.07.2011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65BF8-A603-4F46-8F51-4444C1DA6A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1816C-3441-4BD1-95D0-FADB3CEA3E41}" type="datetimeFigureOut">
              <a:rPr lang="ru-RU"/>
              <a:pPr>
                <a:defRPr/>
              </a:pPr>
              <a:t>12.07.2011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A8D85-514B-4E3A-BDEB-4F49A70626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46EF5-F47C-4E9A-84B0-C80754D0C955}" type="datetimeFigureOut">
              <a:rPr lang="ru-RU"/>
              <a:pPr>
                <a:defRPr/>
              </a:pPr>
              <a:t>12.07.2011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C0A9C-87D5-4C6D-B2B5-66949FFA71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F60B6-796B-43E1-94A9-CE9028F97796}" type="datetimeFigureOut">
              <a:rPr lang="ru-RU"/>
              <a:pPr>
                <a:defRPr/>
              </a:pPr>
              <a:t>12.07.2011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CAE31-95BD-46E1-A3A3-03F90581A8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DB7513A-237E-4EB8-BF23-EB6E52FC82F4}" type="datetimeFigureOut">
              <a:rPr lang="ru-RU"/>
              <a:pPr>
                <a:defRPr/>
              </a:pPr>
              <a:t>12.07.2011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5F37FD3-16B1-40CE-8B7E-AF296A7A64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F60EA-20BB-427F-8EA9-1389E39AB85B}" type="datetimeFigureOut">
              <a:rPr lang="ru-RU"/>
              <a:pPr>
                <a:defRPr/>
              </a:pPr>
              <a:t>12.07.2011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83883-9085-49E1-AC33-54E3B6BC9C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B2E95E2-CA22-41DA-8BBA-F48A85F5EBFD}" type="datetimeFigureOut">
              <a:rPr lang="ru-RU"/>
              <a:pPr>
                <a:defRPr/>
              </a:pPr>
              <a:t>12.07.2011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46CBB7E-1B39-40BD-89C7-B08951DEAA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9D423E9-469F-467D-8A1F-602D8642E2A2}" type="datetimeFigureOut">
              <a:rPr lang="ru-RU"/>
              <a:pPr>
                <a:defRPr/>
              </a:pPr>
              <a:t>12.07.2011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13BE16A-112A-4BEA-9221-5902047ADC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5D271-9703-498A-89C4-740AC0F60B0E}" type="datetimeFigureOut">
              <a:rPr lang="ru-RU"/>
              <a:pPr>
                <a:defRPr/>
              </a:pPr>
              <a:t>12.07.2011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5386D-3EC5-4248-8654-6C3688B8C7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F0C79-A5D3-4E8E-B977-FF928C9C8D9F}" type="datetimeFigureOut">
              <a:rPr lang="ru-RU"/>
              <a:pPr>
                <a:defRPr/>
              </a:pPr>
              <a:t>12.07.2011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63CAB-CF55-4BCB-9361-760DD2E365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AAE78-457D-45E4-96F7-79CC0A756FC5}" type="datetimeFigureOut">
              <a:rPr lang="ru-RU"/>
              <a:pPr>
                <a:defRPr/>
              </a:pPr>
              <a:t>12.07.2011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C5FB7-6889-4D4D-9147-5528920C7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8D02D-0F84-4E09-A42C-81E00F05FF54}" type="datetimeFigureOut">
              <a:rPr lang="ru-RU"/>
              <a:pPr>
                <a:defRPr/>
              </a:pPr>
              <a:t>12.07.2011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2B18A-E464-4356-A17E-EC3BBC91F4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76507-474B-4AB6-B35B-09BEE33B0650}" type="datetimeFigureOut">
              <a:rPr lang="ru-RU"/>
              <a:pPr>
                <a:defRPr/>
              </a:pPr>
              <a:t>12.07.2011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8ED0B-8921-4433-AD0A-C1AD656545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8869E-AEB5-4B40-BCE2-A09321ECDD42}" type="datetimeFigureOut">
              <a:rPr lang="ru-RU"/>
              <a:pPr>
                <a:defRPr/>
              </a:pPr>
              <a:t>12.07.2011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F47BB-3110-4C38-A9E8-F7065884DA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C2FF0-FEEC-4DE8-8723-53CE02C49E68}" type="datetimeFigureOut">
              <a:rPr lang="ru-RU"/>
              <a:pPr>
                <a:defRPr/>
              </a:pPr>
              <a:t>12.07.2011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4A2E-FB66-45AD-B41E-92018F4B8B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40715C-B808-4EC7-9F09-634A1EA85725}" type="datetimeFigureOut">
              <a:rPr lang="ru-RU"/>
              <a:pPr>
                <a:defRPr/>
              </a:pPr>
              <a:t>12.07.2011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8E21E8-E6D8-4A1A-9A33-9D25D9E587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1" r:id="rId2"/>
    <p:sldLayoutId id="2147483720" r:id="rId3"/>
    <p:sldLayoutId id="2147483719" r:id="rId4"/>
    <p:sldLayoutId id="2147483718" r:id="rId5"/>
    <p:sldLayoutId id="2147483717" r:id="rId6"/>
    <p:sldLayoutId id="2147483716" r:id="rId7"/>
    <p:sldLayoutId id="2147483715" r:id="rId8"/>
    <p:sldLayoutId id="2147483714" r:id="rId9"/>
    <p:sldLayoutId id="2147483713" r:id="rId10"/>
    <p:sldLayoutId id="2147483712" r:id="rId11"/>
    <p:sldLayoutId id="2147483746" r:id="rId12"/>
    <p:sldLayoutId id="2147483747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36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2119F2-3EDF-4268-B557-C86645201C7A}" type="datetimeFigureOut">
              <a:rPr lang="ru-RU"/>
              <a:pPr>
                <a:defRPr/>
              </a:pPr>
              <a:t>12.07.2011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EAA2B4-93F2-4D83-AFB6-4B64D72BA4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2" r:id="rId2"/>
    <p:sldLayoutId id="2147483731" r:id="rId3"/>
    <p:sldLayoutId id="2147483730" r:id="rId4"/>
    <p:sldLayoutId id="2147483729" r:id="rId5"/>
    <p:sldLayoutId id="2147483728" r:id="rId6"/>
    <p:sldLayoutId id="2147483727" r:id="rId7"/>
    <p:sldLayoutId id="2147483726" r:id="rId8"/>
    <p:sldLayoutId id="2147483725" r:id="rId9"/>
    <p:sldLayoutId id="2147483724" r:id="rId10"/>
    <p:sldLayoutId id="214748372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655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60C14D2-7D2D-41FE-9B1B-80B64EB4B79C}" type="datetimeFigureOut">
              <a:rPr lang="ru-RU"/>
              <a:pPr>
                <a:defRPr/>
              </a:pPr>
              <a:t>12.07.2011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5978AFA-F92A-4B10-BE1C-D409C40161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0" r:id="rId2"/>
    <p:sldLayoutId id="2147483749" r:id="rId3"/>
    <p:sldLayoutId id="2147483739" r:id="rId4"/>
    <p:sldLayoutId id="2147483738" r:id="rId5"/>
    <p:sldLayoutId id="2147483737" r:id="rId6"/>
    <p:sldLayoutId id="2147483750" r:id="rId7"/>
    <p:sldLayoutId id="2147483736" r:id="rId8"/>
    <p:sldLayoutId id="2147483751" r:id="rId9"/>
    <p:sldLayoutId id="2147483735" r:id="rId10"/>
    <p:sldLayoutId id="214748373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99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C48FCC52-1BE3-4C09-9DE3-759329161BAB}" type="datetimeFigureOut">
              <a:rPr lang="ru-RU"/>
              <a:pPr>
                <a:defRPr/>
              </a:pPr>
              <a:t>12.07.2011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AD05FA4D-B9F0-4635-A911-C65CAF6A4E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45" r:id="rId4"/>
    <p:sldLayoutId id="2147483744" r:id="rId5"/>
    <p:sldLayoutId id="2147483755" r:id="rId6"/>
    <p:sldLayoutId id="2147483743" r:id="rId7"/>
    <p:sldLayoutId id="2147483756" r:id="rId8"/>
    <p:sldLayoutId id="2147483757" r:id="rId9"/>
    <p:sldLayoutId id="2147483742" r:id="rId10"/>
    <p:sldLayoutId id="214748374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5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9.jpeg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ОПРЕДЕЛЕНИЕ ПРОИЗВОДНОЙ</a:t>
            </a:r>
            <a:r>
              <a:rPr lang="ru-RU" i="1" dirty="0" smtClean="0">
                <a:solidFill>
                  <a:srgbClr val="FF0000"/>
                </a:solidFill>
              </a:rPr>
              <a:t/>
            </a:r>
            <a:br>
              <a:rPr lang="ru-RU" i="1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2226" name="Подзаголовок 2"/>
          <p:cNvSpPr>
            <a:spLocks noGrp="1"/>
          </p:cNvSpPr>
          <p:nvPr>
            <p:ph type="subTitle" idx="1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ru-RU" b="1" i="1" smtClean="0">
                <a:solidFill>
                  <a:srgbClr val="7030A0"/>
                </a:solidFill>
              </a:rPr>
              <a:t>1. Задачи, приводящие к понятию производной</a:t>
            </a:r>
            <a:r>
              <a:rPr lang="ru-RU" i="1" smtClean="0">
                <a:solidFill>
                  <a:srgbClr val="7030A0"/>
                </a:solidFill>
              </a:rPr>
              <a:t/>
            </a:r>
            <a:br>
              <a:rPr lang="ru-RU" i="1" smtClean="0">
                <a:solidFill>
                  <a:srgbClr val="7030A0"/>
                </a:solidFill>
              </a:rPr>
            </a:br>
            <a:endParaRPr lang="ru-RU" smtClean="0">
              <a:solidFill>
                <a:srgbClr val="7030A0"/>
              </a:solidFill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816100" y="5681663"/>
            <a:ext cx="41021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Составила учитель математики</a:t>
            </a:r>
          </a:p>
          <a:p>
            <a:r>
              <a:rPr lang="ru-RU"/>
              <a:t> МОУ «Гимназия им. Горького А.М.»:</a:t>
            </a:r>
          </a:p>
          <a:p>
            <a:r>
              <a:rPr lang="ru-RU"/>
              <a:t>Фабер Г.Н.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-26988"/>
            <a:ext cx="8540750" cy="752476"/>
          </a:xfrm>
          <a:solidFill>
            <a:srgbClr val="00B0F0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i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Задача о мгновенной величине тока</a:t>
            </a:r>
          </a:p>
        </p:txBody>
      </p:sp>
      <p:sp>
        <p:nvSpPr>
          <p:cNvPr id="696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908175" y="692150"/>
            <a:ext cx="7127875" cy="5041900"/>
          </a:xfrm>
          <a:solidFill>
            <a:schemeClr val="tx2">
              <a:lumMod val="20000"/>
              <a:lumOff val="80000"/>
            </a:schemeClr>
          </a:solidFill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500" dirty="0">
                <a:latin typeface="Times New Roman" pitchFamily="18" charset="0"/>
              </a:rPr>
              <a:t>Обозначим через </a:t>
            </a:r>
            <a:r>
              <a:rPr lang="en-US" sz="2500" i="1" dirty="0">
                <a:latin typeface="Times New Roman" pitchFamily="18" charset="0"/>
              </a:rPr>
              <a:t>q = q(t) </a:t>
            </a:r>
            <a:r>
              <a:rPr lang="ru-RU" sz="2500" dirty="0">
                <a:latin typeface="Times New Roman" pitchFamily="18" charset="0"/>
              </a:rPr>
              <a:t>количество электричества, протекающее через поперечное сечение проводника за время </a:t>
            </a:r>
            <a:r>
              <a:rPr lang="en-US" sz="2500" i="1" dirty="0">
                <a:latin typeface="Times New Roman" pitchFamily="18" charset="0"/>
              </a:rPr>
              <a:t>t</a:t>
            </a:r>
            <a:r>
              <a:rPr lang="ru-RU" sz="2500" dirty="0">
                <a:latin typeface="Times New Roman" pitchFamily="18" charset="0"/>
              </a:rPr>
              <a:t>.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500" dirty="0">
                <a:latin typeface="Times New Roman" pitchFamily="18" charset="0"/>
              </a:rPr>
              <a:t>Пусть </a:t>
            </a:r>
            <a:r>
              <a:rPr lang="el-GR" sz="2500" i="1" dirty="0">
                <a:latin typeface="Times New Roman" pitchFamily="18" charset="0"/>
              </a:rPr>
              <a:t>Δ</a:t>
            </a:r>
            <a:r>
              <a:rPr lang="en-US" sz="2500" i="1" dirty="0">
                <a:latin typeface="Times New Roman" pitchFamily="18" charset="0"/>
              </a:rPr>
              <a:t>t</a:t>
            </a:r>
            <a:r>
              <a:rPr lang="ru-RU" sz="2500" dirty="0">
                <a:latin typeface="Times New Roman" pitchFamily="18" charset="0"/>
              </a:rPr>
              <a:t> – некоторый промежуток времени, </a:t>
            </a:r>
            <a:r>
              <a:rPr lang="el-GR" sz="2500" i="1" dirty="0">
                <a:latin typeface="Times New Roman" pitchFamily="18" charset="0"/>
              </a:rPr>
              <a:t>Δ</a:t>
            </a:r>
            <a:r>
              <a:rPr lang="en-US" sz="2500" i="1" dirty="0">
                <a:latin typeface="Times New Roman" pitchFamily="18" charset="0"/>
              </a:rPr>
              <a:t>q = q(t+</a:t>
            </a:r>
            <a:r>
              <a:rPr lang="el-GR" sz="2500" i="1" dirty="0">
                <a:latin typeface="Times New Roman" pitchFamily="18" charset="0"/>
              </a:rPr>
              <a:t>Δ</a:t>
            </a:r>
            <a:r>
              <a:rPr lang="en-US" sz="2500" i="1" dirty="0">
                <a:latin typeface="Times New Roman" pitchFamily="18" charset="0"/>
              </a:rPr>
              <a:t>t) – q(t) – </a:t>
            </a:r>
            <a:r>
              <a:rPr lang="ru-RU" sz="2500" dirty="0">
                <a:latin typeface="Times New Roman" pitchFamily="18" charset="0"/>
              </a:rPr>
              <a:t>количество электричества, протекающее через указанное сечение за промежуток времени от момента </a:t>
            </a:r>
            <a:r>
              <a:rPr lang="en-US" sz="2500" i="1" dirty="0">
                <a:latin typeface="Times New Roman" pitchFamily="18" charset="0"/>
              </a:rPr>
              <a:t>t</a:t>
            </a:r>
            <a:r>
              <a:rPr lang="en-US" sz="2500" dirty="0">
                <a:latin typeface="Times New Roman" pitchFamily="18" charset="0"/>
              </a:rPr>
              <a:t> </a:t>
            </a:r>
            <a:r>
              <a:rPr lang="ru-RU" sz="2500" dirty="0">
                <a:latin typeface="Times New Roman" pitchFamily="18" charset="0"/>
              </a:rPr>
              <a:t>до момента </a:t>
            </a:r>
            <a:r>
              <a:rPr lang="en-US" sz="2500" dirty="0">
                <a:latin typeface="Times New Roman" pitchFamily="18" charset="0"/>
              </a:rPr>
              <a:t>t + </a:t>
            </a:r>
            <a:r>
              <a:rPr lang="el-GR" sz="2500" i="1" dirty="0">
                <a:latin typeface="Times New Roman" pitchFamily="18" charset="0"/>
              </a:rPr>
              <a:t>Δ</a:t>
            </a:r>
            <a:r>
              <a:rPr lang="en-US" sz="2500" i="1" dirty="0">
                <a:latin typeface="Times New Roman" pitchFamily="18" charset="0"/>
              </a:rPr>
              <a:t>t</a:t>
            </a:r>
            <a:r>
              <a:rPr lang="ru-RU" sz="2500" i="1" dirty="0">
                <a:latin typeface="Times New Roman" pitchFamily="18" charset="0"/>
              </a:rPr>
              <a:t>. </a:t>
            </a:r>
            <a:r>
              <a:rPr lang="ru-RU" sz="2500" dirty="0">
                <a:latin typeface="Times New Roman" pitchFamily="18" charset="0"/>
              </a:rPr>
              <a:t>Тогда отношение</a:t>
            </a:r>
            <a:r>
              <a:rPr lang="ru-RU" sz="2500" i="1" dirty="0">
                <a:latin typeface="Times New Roman" pitchFamily="18" charset="0"/>
              </a:rPr>
              <a:t>       </a:t>
            </a:r>
            <a:r>
              <a:rPr lang="ru-RU" sz="2500" dirty="0">
                <a:latin typeface="Times New Roman" pitchFamily="18" charset="0"/>
              </a:rPr>
              <a:t>называют средней силой  тока.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500" dirty="0">
                <a:latin typeface="Times New Roman" pitchFamily="18" charset="0"/>
              </a:rPr>
              <a:t>Мгновенной силой тока в момент времени </a:t>
            </a:r>
            <a:r>
              <a:rPr lang="en-US" sz="2500" dirty="0">
                <a:latin typeface="Times New Roman" pitchFamily="18" charset="0"/>
              </a:rPr>
              <a:t>t</a:t>
            </a:r>
            <a:r>
              <a:rPr lang="ru-RU" sz="2500" dirty="0">
                <a:latin typeface="Times New Roman" pitchFamily="18" charset="0"/>
              </a:rPr>
              <a:t> называется предел отношения приращения количества электричества </a:t>
            </a:r>
            <a:r>
              <a:rPr lang="el-GR" sz="2500" i="1" dirty="0">
                <a:latin typeface="Times New Roman" pitchFamily="18" charset="0"/>
              </a:rPr>
              <a:t>Δ</a:t>
            </a:r>
            <a:r>
              <a:rPr lang="en-US" sz="2500" i="1" dirty="0">
                <a:latin typeface="Times New Roman" pitchFamily="18" charset="0"/>
              </a:rPr>
              <a:t>q</a:t>
            </a:r>
            <a:r>
              <a:rPr lang="ru-RU" sz="2500" dirty="0">
                <a:latin typeface="Times New Roman" pitchFamily="18" charset="0"/>
              </a:rPr>
              <a:t> ко времени </a:t>
            </a:r>
            <a:r>
              <a:rPr lang="el-GR" sz="2500" i="1" dirty="0">
                <a:latin typeface="Times New Roman" pitchFamily="18" charset="0"/>
              </a:rPr>
              <a:t>Δ</a:t>
            </a:r>
            <a:r>
              <a:rPr lang="en-US" sz="2500" i="1" dirty="0">
                <a:latin typeface="Times New Roman" pitchFamily="18" charset="0"/>
              </a:rPr>
              <a:t>t</a:t>
            </a:r>
            <a:r>
              <a:rPr lang="ru-RU" sz="2500" dirty="0">
                <a:latin typeface="Times New Roman" pitchFamily="18" charset="0"/>
              </a:rPr>
              <a:t>, при условии, что </a:t>
            </a:r>
            <a:r>
              <a:rPr lang="el-GR" sz="2500" i="1" dirty="0">
                <a:latin typeface="Times New Roman" pitchFamily="18" charset="0"/>
              </a:rPr>
              <a:t>Δ</a:t>
            </a:r>
            <a:r>
              <a:rPr lang="en-US" sz="2500" i="1" dirty="0">
                <a:latin typeface="Times New Roman" pitchFamily="18" charset="0"/>
              </a:rPr>
              <a:t>t</a:t>
            </a:r>
            <a:r>
              <a:rPr lang="ru-RU" sz="2500" i="1" dirty="0">
                <a:latin typeface="Times New Roman" pitchFamily="18" charset="0"/>
              </a:rPr>
              <a:t>→</a:t>
            </a:r>
            <a:r>
              <a:rPr lang="en-US" sz="2500" i="1" dirty="0">
                <a:latin typeface="Times New Roman" pitchFamily="18" charset="0"/>
              </a:rPr>
              <a:t>0</a:t>
            </a:r>
            <a:r>
              <a:rPr lang="ru-RU" sz="2500" dirty="0">
                <a:latin typeface="Times New Roman" pitchFamily="18" charset="0"/>
              </a:rPr>
              <a:t>.</a:t>
            </a:r>
            <a:r>
              <a:rPr lang="ru-RU" sz="2600" dirty="0">
                <a:latin typeface="Times New Roman" pitchFamily="18" charset="0"/>
              </a:rPr>
              <a:t> </a:t>
            </a:r>
            <a:endParaRPr lang="ru-RU" sz="2600" i="1" dirty="0">
              <a:latin typeface="Times New Roman" pitchFamily="18" charset="0"/>
            </a:endParaRPr>
          </a:p>
        </p:txBody>
      </p:sp>
      <p:pic>
        <p:nvPicPr>
          <p:cNvPr id="66563" name="Picture 8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8538" y="3357563"/>
            <a:ext cx="484187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4" name="Picture 9" descr="Рисунок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5870575"/>
            <a:ext cx="3178175" cy="871538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69642" name="Picture 10" descr="4д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950" y="1125538"/>
            <a:ext cx="1655763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-26988"/>
            <a:ext cx="8540750" cy="679451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</a:rPr>
              <a:t>Выводы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395288" y="692150"/>
            <a:ext cx="8353425" cy="48387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Различные задачи привели в процессе решения к одной и той же математической модели – пределу отношения приращения функции к приращению аргумента при условии, что приращение аргумента стремится к нулю. Значит, эту математическую модель надо специально изучить, т.е.: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2400" dirty="0">
                <a:latin typeface="+mn-lt"/>
              </a:rPr>
              <a:t> Присвоить ей новый термин.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2400" dirty="0">
                <a:latin typeface="+mn-lt"/>
              </a:rPr>
              <a:t> Ввести для неё обозначение.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2400" dirty="0">
                <a:latin typeface="+mn-lt"/>
              </a:rPr>
              <a:t> Исследовать свойства новой модели.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2400" dirty="0">
                <a:latin typeface="+mn-lt"/>
              </a:rPr>
              <a:t> Определить возможности применения нового понятия - производная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323850" y="2565400"/>
          <a:ext cx="5616575" cy="1631950"/>
        </p:xfrm>
        <a:graphic>
          <a:graphicData uri="http://schemas.openxmlformats.org/presentationml/2006/ole">
            <p:oleObj spid="_x0000_s24578" name="Формула" r:id="rId3" imgW="1485720" imgH="431640" progId="Equation.3">
              <p:embed/>
            </p:oleObj>
          </a:graphicData>
        </a:graphic>
      </p:graphicFrame>
      <p:grpSp>
        <p:nvGrpSpPr>
          <p:cNvPr id="24582" name="Group 2"/>
          <p:cNvGrpSpPr>
            <a:grpSpLocks/>
          </p:cNvGrpSpPr>
          <p:nvPr/>
        </p:nvGrpSpPr>
        <p:grpSpPr bwMode="auto">
          <a:xfrm>
            <a:off x="5827713" y="3487738"/>
            <a:ext cx="2992437" cy="3109912"/>
            <a:chOff x="3490" y="1653"/>
            <a:chExt cx="1885" cy="1959"/>
          </a:xfrm>
        </p:grpSpPr>
        <p:sp>
          <p:nvSpPr>
            <p:cNvPr id="24589" name="AutoShape 3"/>
            <p:cNvSpPr>
              <a:spLocks noChangeAspect="1" noChangeArrowheads="1" noTextEdit="1"/>
            </p:cNvSpPr>
            <p:nvPr/>
          </p:nvSpPr>
          <p:spPr bwMode="auto">
            <a:xfrm>
              <a:off x="3490" y="1653"/>
              <a:ext cx="1885" cy="1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0" name="Freeform 4"/>
            <p:cNvSpPr>
              <a:spLocks/>
            </p:cNvSpPr>
            <p:nvPr/>
          </p:nvSpPr>
          <p:spPr bwMode="auto">
            <a:xfrm>
              <a:off x="3500" y="1685"/>
              <a:ext cx="1369" cy="1786"/>
            </a:xfrm>
            <a:custGeom>
              <a:avLst/>
              <a:gdLst>
                <a:gd name="T0" fmla="*/ 495 w 2738"/>
                <a:gd name="T1" fmla="*/ 542 h 3574"/>
                <a:gd name="T2" fmla="*/ 1299 w 2738"/>
                <a:gd name="T3" fmla="*/ 542 h 3574"/>
                <a:gd name="T4" fmla="*/ 1299 w 2738"/>
                <a:gd name="T5" fmla="*/ 721 h 3574"/>
                <a:gd name="T6" fmla="*/ 1130 w 2738"/>
                <a:gd name="T7" fmla="*/ 898 h 3574"/>
                <a:gd name="T8" fmla="*/ 1168 w 2738"/>
                <a:gd name="T9" fmla="*/ 1938 h 3574"/>
                <a:gd name="T10" fmla="*/ 1355 w 2738"/>
                <a:gd name="T11" fmla="*/ 2038 h 3574"/>
                <a:gd name="T12" fmla="*/ 1747 w 2738"/>
                <a:gd name="T13" fmla="*/ 712 h 3574"/>
                <a:gd name="T14" fmla="*/ 1756 w 2738"/>
                <a:gd name="T15" fmla="*/ 252 h 3574"/>
                <a:gd name="T16" fmla="*/ 1635 w 2738"/>
                <a:gd name="T17" fmla="*/ 0 h 3574"/>
                <a:gd name="T18" fmla="*/ 2325 w 2738"/>
                <a:gd name="T19" fmla="*/ 0 h 3574"/>
                <a:gd name="T20" fmla="*/ 2225 w 2738"/>
                <a:gd name="T21" fmla="*/ 234 h 3574"/>
                <a:gd name="T22" fmla="*/ 2214 w 2738"/>
                <a:gd name="T23" fmla="*/ 627 h 3574"/>
                <a:gd name="T24" fmla="*/ 2738 w 2738"/>
                <a:gd name="T25" fmla="*/ 2319 h 3574"/>
                <a:gd name="T26" fmla="*/ 2644 w 2738"/>
                <a:gd name="T27" fmla="*/ 2517 h 3574"/>
                <a:gd name="T28" fmla="*/ 1708 w 2738"/>
                <a:gd name="T29" fmla="*/ 2565 h 3574"/>
                <a:gd name="T30" fmla="*/ 1655 w 2738"/>
                <a:gd name="T31" fmla="*/ 3069 h 3574"/>
                <a:gd name="T32" fmla="*/ 1383 w 2738"/>
                <a:gd name="T33" fmla="*/ 3415 h 3574"/>
                <a:gd name="T34" fmla="*/ 1057 w 2738"/>
                <a:gd name="T35" fmla="*/ 3555 h 3574"/>
                <a:gd name="T36" fmla="*/ 682 w 2738"/>
                <a:gd name="T37" fmla="*/ 3574 h 3574"/>
                <a:gd name="T38" fmla="*/ 280 w 2738"/>
                <a:gd name="T39" fmla="*/ 3311 h 3574"/>
                <a:gd name="T40" fmla="*/ 94 w 2738"/>
                <a:gd name="T41" fmla="*/ 2993 h 3574"/>
                <a:gd name="T42" fmla="*/ 0 w 2738"/>
                <a:gd name="T43" fmla="*/ 2638 h 3574"/>
                <a:gd name="T44" fmla="*/ 205 w 2738"/>
                <a:gd name="T45" fmla="*/ 2275 h 3574"/>
                <a:gd name="T46" fmla="*/ 524 w 2738"/>
                <a:gd name="T47" fmla="*/ 2013 h 3574"/>
                <a:gd name="T48" fmla="*/ 692 w 2738"/>
                <a:gd name="T49" fmla="*/ 1909 h 3574"/>
                <a:gd name="T50" fmla="*/ 692 w 2738"/>
                <a:gd name="T51" fmla="*/ 917 h 3574"/>
                <a:gd name="T52" fmla="*/ 476 w 2738"/>
                <a:gd name="T53" fmla="*/ 712 h 3574"/>
                <a:gd name="T54" fmla="*/ 495 w 2738"/>
                <a:gd name="T55" fmla="*/ 542 h 3574"/>
                <a:gd name="T56" fmla="*/ 495 w 2738"/>
                <a:gd name="T57" fmla="*/ 542 h 357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738"/>
                <a:gd name="T88" fmla="*/ 0 h 3574"/>
                <a:gd name="T89" fmla="*/ 2738 w 2738"/>
                <a:gd name="T90" fmla="*/ 3574 h 357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738" h="3574">
                  <a:moveTo>
                    <a:pt x="495" y="542"/>
                  </a:moveTo>
                  <a:lnTo>
                    <a:pt x="1299" y="542"/>
                  </a:lnTo>
                  <a:lnTo>
                    <a:pt x="1299" y="721"/>
                  </a:lnTo>
                  <a:lnTo>
                    <a:pt x="1130" y="898"/>
                  </a:lnTo>
                  <a:lnTo>
                    <a:pt x="1168" y="1938"/>
                  </a:lnTo>
                  <a:lnTo>
                    <a:pt x="1355" y="2038"/>
                  </a:lnTo>
                  <a:lnTo>
                    <a:pt x="1747" y="712"/>
                  </a:lnTo>
                  <a:lnTo>
                    <a:pt x="1756" y="252"/>
                  </a:lnTo>
                  <a:lnTo>
                    <a:pt x="1635" y="0"/>
                  </a:lnTo>
                  <a:lnTo>
                    <a:pt x="2325" y="0"/>
                  </a:lnTo>
                  <a:lnTo>
                    <a:pt x="2225" y="234"/>
                  </a:lnTo>
                  <a:lnTo>
                    <a:pt x="2214" y="627"/>
                  </a:lnTo>
                  <a:lnTo>
                    <a:pt x="2738" y="2319"/>
                  </a:lnTo>
                  <a:lnTo>
                    <a:pt x="2644" y="2517"/>
                  </a:lnTo>
                  <a:lnTo>
                    <a:pt x="1708" y="2565"/>
                  </a:lnTo>
                  <a:lnTo>
                    <a:pt x="1655" y="3069"/>
                  </a:lnTo>
                  <a:lnTo>
                    <a:pt x="1383" y="3415"/>
                  </a:lnTo>
                  <a:lnTo>
                    <a:pt x="1057" y="3555"/>
                  </a:lnTo>
                  <a:lnTo>
                    <a:pt x="682" y="3574"/>
                  </a:lnTo>
                  <a:lnTo>
                    <a:pt x="280" y="3311"/>
                  </a:lnTo>
                  <a:lnTo>
                    <a:pt x="94" y="2993"/>
                  </a:lnTo>
                  <a:lnTo>
                    <a:pt x="0" y="2638"/>
                  </a:lnTo>
                  <a:lnTo>
                    <a:pt x="205" y="2275"/>
                  </a:lnTo>
                  <a:lnTo>
                    <a:pt x="524" y="2013"/>
                  </a:lnTo>
                  <a:lnTo>
                    <a:pt x="692" y="1909"/>
                  </a:lnTo>
                  <a:lnTo>
                    <a:pt x="692" y="917"/>
                  </a:lnTo>
                  <a:lnTo>
                    <a:pt x="476" y="712"/>
                  </a:lnTo>
                  <a:lnTo>
                    <a:pt x="495" y="542"/>
                  </a:lnTo>
                  <a:close/>
                </a:path>
              </a:pathLst>
            </a:custGeom>
            <a:solidFill>
              <a:srgbClr val="FFE5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591" name="Freeform 5"/>
            <p:cNvSpPr>
              <a:spLocks/>
            </p:cNvSpPr>
            <p:nvPr/>
          </p:nvSpPr>
          <p:spPr bwMode="auto">
            <a:xfrm>
              <a:off x="3515" y="1979"/>
              <a:ext cx="644" cy="1207"/>
            </a:xfrm>
            <a:custGeom>
              <a:avLst/>
              <a:gdLst>
                <a:gd name="T0" fmla="*/ 1289 w 1289"/>
                <a:gd name="T1" fmla="*/ 10 h 2413"/>
                <a:gd name="T2" fmla="*/ 1251 w 1289"/>
                <a:gd name="T3" fmla="*/ 160 h 2413"/>
                <a:gd name="T4" fmla="*/ 755 w 1289"/>
                <a:gd name="T5" fmla="*/ 160 h 2413"/>
                <a:gd name="T6" fmla="*/ 841 w 1289"/>
                <a:gd name="T7" fmla="*/ 242 h 2413"/>
                <a:gd name="T8" fmla="*/ 841 w 1289"/>
                <a:gd name="T9" fmla="*/ 1534 h 2413"/>
                <a:gd name="T10" fmla="*/ 672 w 1289"/>
                <a:gd name="T11" fmla="*/ 1562 h 2413"/>
                <a:gd name="T12" fmla="*/ 559 w 1289"/>
                <a:gd name="T13" fmla="*/ 1608 h 2413"/>
                <a:gd name="T14" fmla="*/ 447 w 1289"/>
                <a:gd name="T15" fmla="*/ 1694 h 2413"/>
                <a:gd name="T16" fmla="*/ 374 w 1289"/>
                <a:gd name="T17" fmla="*/ 1796 h 2413"/>
                <a:gd name="T18" fmla="*/ 299 w 1289"/>
                <a:gd name="T19" fmla="*/ 1908 h 2413"/>
                <a:gd name="T20" fmla="*/ 242 w 1289"/>
                <a:gd name="T21" fmla="*/ 2021 h 2413"/>
                <a:gd name="T22" fmla="*/ 224 w 1289"/>
                <a:gd name="T23" fmla="*/ 2169 h 2413"/>
                <a:gd name="T24" fmla="*/ 242 w 1289"/>
                <a:gd name="T25" fmla="*/ 2329 h 2413"/>
                <a:gd name="T26" fmla="*/ 121 w 1289"/>
                <a:gd name="T27" fmla="*/ 2413 h 2413"/>
                <a:gd name="T28" fmla="*/ 0 w 1289"/>
                <a:gd name="T29" fmla="*/ 2012 h 2413"/>
                <a:gd name="T30" fmla="*/ 270 w 1289"/>
                <a:gd name="T31" fmla="*/ 1515 h 2413"/>
                <a:gd name="T32" fmla="*/ 645 w 1289"/>
                <a:gd name="T33" fmla="*/ 1281 h 2413"/>
                <a:gd name="T34" fmla="*/ 663 w 1289"/>
                <a:gd name="T35" fmla="*/ 262 h 2413"/>
                <a:gd name="T36" fmla="*/ 466 w 1289"/>
                <a:gd name="T37" fmla="*/ 47 h 2413"/>
                <a:gd name="T38" fmla="*/ 663 w 1289"/>
                <a:gd name="T39" fmla="*/ 0 h 2413"/>
                <a:gd name="T40" fmla="*/ 1289 w 1289"/>
                <a:gd name="T41" fmla="*/ 10 h 2413"/>
                <a:gd name="T42" fmla="*/ 1289 w 1289"/>
                <a:gd name="T43" fmla="*/ 10 h 241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289"/>
                <a:gd name="T67" fmla="*/ 0 h 2413"/>
                <a:gd name="T68" fmla="*/ 1289 w 1289"/>
                <a:gd name="T69" fmla="*/ 2413 h 241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289" h="2413">
                  <a:moveTo>
                    <a:pt x="1289" y="10"/>
                  </a:moveTo>
                  <a:lnTo>
                    <a:pt x="1251" y="160"/>
                  </a:lnTo>
                  <a:lnTo>
                    <a:pt x="755" y="160"/>
                  </a:lnTo>
                  <a:lnTo>
                    <a:pt x="841" y="242"/>
                  </a:lnTo>
                  <a:lnTo>
                    <a:pt x="841" y="1534"/>
                  </a:lnTo>
                  <a:lnTo>
                    <a:pt x="672" y="1562"/>
                  </a:lnTo>
                  <a:lnTo>
                    <a:pt x="559" y="1608"/>
                  </a:lnTo>
                  <a:lnTo>
                    <a:pt x="447" y="1694"/>
                  </a:lnTo>
                  <a:lnTo>
                    <a:pt x="374" y="1796"/>
                  </a:lnTo>
                  <a:lnTo>
                    <a:pt x="299" y="1908"/>
                  </a:lnTo>
                  <a:lnTo>
                    <a:pt x="242" y="2021"/>
                  </a:lnTo>
                  <a:lnTo>
                    <a:pt x="224" y="2169"/>
                  </a:lnTo>
                  <a:lnTo>
                    <a:pt x="242" y="2329"/>
                  </a:lnTo>
                  <a:lnTo>
                    <a:pt x="121" y="2413"/>
                  </a:lnTo>
                  <a:lnTo>
                    <a:pt x="0" y="2012"/>
                  </a:lnTo>
                  <a:lnTo>
                    <a:pt x="270" y="1515"/>
                  </a:lnTo>
                  <a:lnTo>
                    <a:pt x="645" y="1281"/>
                  </a:lnTo>
                  <a:lnTo>
                    <a:pt x="663" y="262"/>
                  </a:lnTo>
                  <a:lnTo>
                    <a:pt x="466" y="47"/>
                  </a:lnTo>
                  <a:lnTo>
                    <a:pt x="663" y="0"/>
                  </a:lnTo>
                  <a:lnTo>
                    <a:pt x="1289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592" name="Freeform 6"/>
            <p:cNvSpPr>
              <a:spLocks/>
            </p:cNvSpPr>
            <p:nvPr/>
          </p:nvSpPr>
          <p:spPr bwMode="auto">
            <a:xfrm>
              <a:off x="4178" y="1703"/>
              <a:ext cx="480" cy="1043"/>
            </a:xfrm>
            <a:custGeom>
              <a:avLst/>
              <a:gdLst>
                <a:gd name="T0" fmla="*/ 907 w 962"/>
                <a:gd name="T1" fmla="*/ 132 h 2086"/>
                <a:gd name="T2" fmla="*/ 551 w 962"/>
                <a:gd name="T3" fmla="*/ 132 h 2086"/>
                <a:gd name="T4" fmla="*/ 616 w 962"/>
                <a:gd name="T5" fmla="*/ 233 h 2086"/>
                <a:gd name="T6" fmla="*/ 616 w 962"/>
                <a:gd name="T7" fmla="*/ 627 h 2086"/>
                <a:gd name="T8" fmla="*/ 205 w 962"/>
                <a:gd name="T9" fmla="*/ 2086 h 2086"/>
                <a:gd name="T10" fmla="*/ 0 w 962"/>
                <a:gd name="T11" fmla="*/ 2011 h 2086"/>
                <a:gd name="T12" fmla="*/ 382 w 962"/>
                <a:gd name="T13" fmla="*/ 570 h 2086"/>
                <a:gd name="T14" fmla="*/ 280 w 962"/>
                <a:gd name="T15" fmla="*/ 10 h 2086"/>
                <a:gd name="T16" fmla="*/ 962 w 962"/>
                <a:gd name="T17" fmla="*/ 0 h 2086"/>
                <a:gd name="T18" fmla="*/ 907 w 962"/>
                <a:gd name="T19" fmla="*/ 132 h 2086"/>
                <a:gd name="T20" fmla="*/ 907 w 962"/>
                <a:gd name="T21" fmla="*/ 132 h 20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62"/>
                <a:gd name="T34" fmla="*/ 0 h 2086"/>
                <a:gd name="T35" fmla="*/ 962 w 962"/>
                <a:gd name="T36" fmla="*/ 2086 h 208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62" h="2086">
                  <a:moveTo>
                    <a:pt x="907" y="132"/>
                  </a:moveTo>
                  <a:lnTo>
                    <a:pt x="551" y="132"/>
                  </a:lnTo>
                  <a:lnTo>
                    <a:pt x="616" y="233"/>
                  </a:lnTo>
                  <a:lnTo>
                    <a:pt x="616" y="627"/>
                  </a:lnTo>
                  <a:lnTo>
                    <a:pt x="205" y="2086"/>
                  </a:lnTo>
                  <a:lnTo>
                    <a:pt x="0" y="2011"/>
                  </a:lnTo>
                  <a:lnTo>
                    <a:pt x="382" y="570"/>
                  </a:lnTo>
                  <a:lnTo>
                    <a:pt x="280" y="10"/>
                  </a:lnTo>
                  <a:lnTo>
                    <a:pt x="962" y="0"/>
                  </a:lnTo>
                  <a:lnTo>
                    <a:pt x="907" y="1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593" name="Freeform 7"/>
            <p:cNvSpPr>
              <a:spLocks/>
            </p:cNvSpPr>
            <p:nvPr/>
          </p:nvSpPr>
          <p:spPr bwMode="auto">
            <a:xfrm>
              <a:off x="3708" y="1934"/>
              <a:ext cx="481" cy="759"/>
            </a:xfrm>
            <a:custGeom>
              <a:avLst/>
              <a:gdLst>
                <a:gd name="T0" fmla="*/ 166 w 962"/>
                <a:gd name="T1" fmla="*/ 1437 h 1519"/>
                <a:gd name="T2" fmla="*/ 166 w 962"/>
                <a:gd name="T3" fmla="*/ 421 h 1519"/>
                <a:gd name="T4" fmla="*/ 0 w 962"/>
                <a:gd name="T5" fmla="*/ 256 h 1519"/>
                <a:gd name="T6" fmla="*/ 0 w 962"/>
                <a:gd name="T7" fmla="*/ 0 h 1519"/>
                <a:gd name="T8" fmla="*/ 962 w 962"/>
                <a:gd name="T9" fmla="*/ 0 h 1519"/>
                <a:gd name="T10" fmla="*/ 962 w 962"/>
                <a:gd name="T11" fmla="*/ 266 h 1519"/>
                <a:gd name="T12" fmla="*/ 803 w 962"/>
                <a:gd name="T13" fmla="*/ 426 h 1519"/>
                <a:gd name="T14" fmla="*/ 803 w 962"/>
                <a:gd name="T15" fmla="*/ 1422 h 1519"/>
                <a:gd name="T16" fmla="*/ 646 w 962"/>
                <a:gd name="T17" fmla="*/ 1514 h 1519"/>
                <a:gd name="T18" fmla="*/ 646 w 962"/>
                <a:gd name="T19" fmla="*/ 358 h 1519"/>
                <a:gd name="T20" fmla="*/ 825 w 962"/>
                <a:gd name="T21" fmla="*/ 179 h 1519"/>
                <a:gd name="T22" fmla="*/ 169 w 962"/>
                <a:gd name="T23" fmla="*/ 179 h 1519"/>
                <a:gd name="T24" fmla="*/ 348 w 962"/>
                <a:gd name="T25" fmla="*/ 358 h 1519"/>
                <a:gd name="T26" fmla="*/ 348 w 962"/>
                <a:gd name="T27" fmla="*/ 1519 h 1519"/>
                <a:gd name="T28" fmla="*/ 166 w 962"/>
                <a:gd name="T29" fmla="*/ 1437 h 1519"/>
                <a:gd name="T30" fmla="*/ 166 w 962"/>
                <a:gd name="T31" fmla="*/ 1437 h 151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962"/>
                <a:gd name="T49" fmla="*/ 0 h 1519"/>
                <a:gd name="T50" fmla="*/ 962 w 962"/>
                <a:gd name="T51" fmla="*/ 1519 h 151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962" h="1519">
                  <a:moveTo>
                    <a:pt x="166" y="1437"/>
                  </a:moveTo>
                  <a:lnTo>
                    <a:pt x="166" y="421"/>
                  </a:lnTo>
                  <a:lnTo>
                    <a:pt x="0" y="256"/>
                  </a:lnTo>
                  <a:lnTo>
                    <a:pt x="0" y="0"/>
                  </a:lnTo>
                  <a:lnTo>
                    <a:pt x="962" y="0"/>
                  </a:lnTo>
                  <a:lnTo>
                    <a:pt x="962" y="266"/>
                  </a:lnTo>
                  <a:lnTo>
                    <a:pt x="803" y="426"/>
                  </a:lnTo>
                  <a:lnTo>
                    <a:pt x="803" y="1422"/>
                  </a:lnTo>
                  <a:lnTo>
                    <a:pt x="646" y="1514"/>
                  </a:lnTo>
                  <a:lnTo>
                    <a:pt x="646" y="358"/>
                  </a:lnTo>
                  <a:lnTo>
                    <a:pt x="825" y="179"/>
                  </a:lnTo>
                  <a:lnTo>
                    <a:pt x="169" y="179"/>
                  </a:lnTo>
                  <a:lnTo>
                    <a:pt x="348" y="358"/>
                  </a:lnTo>
                  <a:lnTo>
                    <a:pt x="348" y="1519"/>
                  </a:lnTo>
                  <a:lnTo>
                    <a:pt x="166" y="14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594" name="Freeform 8"/>
            <p:cNvSpPr>
              <a:spLocks/>
            </p:cNvSpPr>
            <p:nvPr/>
          </p:nvSpPr>
          <p:spPr bwMode="auto">
            <a:xfrm>
              <a:off x="3490" y="2598"/>
              <a:ext cx="922" cy="921"/>
            </a:xfrm>
            <a:custGeom>
              <a:avLst/>
              <a:gdLst>
                <a:gd name="T0" fmla="*/ 1294 w 1844"/>
                <a:gd name="T1" fmla="*/ 61 h 1842"/>
                <a:gd name="T2" fmla="*/ 1493 w 1844"/>
                <a:gd name="T3" fmla="*/ 182 h 1842"/>
                <a:gd name="T4" fmla="*/ 1653 w 1844"/>
                <a:gd name="T5" fmla="*/ 349 h 1842"/>
                <a:gd name="T6" fmla="*/ 1771 w 1844"/>
                <a:gd name="T7" fmla="*/ 550 h 1842"/>
                <a:gd name="T8" fmla="*/ 1832 w 1844"/>
                <a:gd name="T9" fmla="*/ 777 h 1842"/>
                <a:gd name="T10" fmla="*/ 1837 w 1844"/>
                <a:gd name="T11" fmla="*/ 1011 h 1842"/>
                <a:gd name="T12" fmla="*/ 1783 w 1844"/>
                <a:gd name="T13" fmla="*/ 1237 h 1842"/>
                <a:gd name="T14" fmla="*/ 1677 w 1844"/>
                <a:gd name="T15" fmla="*/ 1443 h 1842"/>
                <a:gd name="T16" fmla="*/ 1520 w 1844"/>
                <a:gd name="T17" fmla="*/ 1619 h 1842"/>
                <a:gd name="T18" fmla="*/ 1324 w 1844"/>
                <a:gd name="T19" fmla="*/ 1747 h 1842"/>
                <a:gd name="T20" fmla="*/ 1104 w 1844"/>
                <a:gd name="T21" fmla="*/ 1823 h 1842"/>
                <a:gd name="T22" fmla="*/ 873 w 1844"/>
                <a:gd name="T23" fmla="*/ 1842 h 1842"/>
                <a:gd name="T24" fmla="*/ 643 w 1844"/>
                <a:gd name="T25" fmla="*/ 1803 h 1842"/>
                <a:gd name="T26" fmla="*/ 429 w 1844"/>
                <a:gd name="T27" fmla="*/ 1708 h 1842"/>
                <a:gd name="T28" fmla="*/ 247 w 1844"/>
                <a:gd name="T29" fmla="*/ 1561 h 1842"/>
                <a:gd name="T30" fmla="*/ 107 w 1844"/>
                <a:gd name="T31" fmla="*/ 1375 h 1842"/>
                <a:gd name="T32" fmla="*/ 17 w 1844"/>
                <a:gd name="T33" fmla="*/ 1161 h 1842"/>
                <a:gd name="T34" fmla="*/ 0 w 1844"/>
                <a:gd name="T35" fmla="*/ 929 h 1842"/>
                <a:gd name="T36" fmla="*/ 7 w 1844"/>
                <a:gd name="T37" fmla="*/ 697 h 1842"/>
                <a:gd name="T38" fmla="*/ 89 w 1844"/>
                <a:gd name="T39" fmla="*/ 479 h 1842"/>
                <a:gd name="T40" fmla="*/ 222 w 1844"/>
                <a:gd name="T41" fmla="*/ 288 h 1842"/>
                <a:gd name="T42" fmla="*/ 399 w 1844"/>
                <a:gd name="T43" fmla="*/ 135 h 1842"/>
                <a:gd name="T44" fmla="*/ 607 w 1844"/>
                <a:gd name="T45" fmla="*/ 31 h 1842"/>
                <a:gd name="T46" fmla="*/ 784 w 1844"/>
                <a:gd name="T47" fmla="*/ 182 h 1842"/>
                <a:gd name="T48" fmla="*/ 605 w 1844"/>
                <a:gd name="T49" fmla="*/ 239 h 1842"/>
                <a:gd name="T50" fmla="*/ 448 w 1844"/>
                <a:gd name="T51" fmla="*/ 336 h 1842"/>
                <a:gd name="T52" fmla="*/ 319 w 1844"/>
                <a:gd name="T53" fmla="*/ 470 h 1842"/>
                <a:gd name="T54" fmla="*/ 228 w 1844"/>
                <a:gd name="T55" fmla="*/ 631 h 1842"/>
                <a:gd name="T56" fmla="*/ 181 w 1844"/>
                <a:gd name="T57" fmla="*/ 811 h 1842"/>
                <a:gd name="T58" fmla="*/ 179 w 1844"/>
                <a:gd name="T59" fmla="*/ 995 h 1842"/>
                <a:gd name="T60" fmla="*/ 222 w 1844"/>
                <a:gd name="T61" fmla="*/ 1176 h 1842"/>
                <a:gd name="T62" fmla="*/ 310 w 1844"/>
                <a:gd name="T63" fmla="*/ 1339 h 1842"/>
                <a:gd name="T64" fmla="*/ 435 w 1844"/>
                <a:gd name="T65" fmla="*/ 1478 h 1842"/>
                <a:gd name="T66" fmla="*/ 590 w 1844"/>
                <a:gd name="T67" fmla="*/ 1576 h 1842"/>
                <a:gd name="T68" fmla="*/ 765 w 1844"/>
                <a:gd name="T69" fmla="*/ 1638 h 1842"/>
                <a:gd name="T70" fmla="*/ 951 w 1844"/>
                <a:gd name="T71" fmla="*/ 1650 h 1842"/>
                <a:gd name="T72" fmla="*/ 1133 w 1844"/>
                <a:gd name="T73" fmla="*/ 1619 h 1842"/>
                <a:gd name="T74" fmla="*/ 1302 w 1844"/>
                <a:gd name="T75" fmla="*/ 1541 h 1842"/>
                <a:gd name="T76" fmla="*/ 1445 w 1844"/>
                <a:gd name="T77" fmla="*/ 1425 h 1842"/>
                <a:gd name="T78" fmla="*/ 1556 w 1844"/>
                <a:gd name="T79" fmla="*/ 1275 h 1842"/>
                <a:gd name="T80" fmla="*/ 1626 w 1844"/>
                <a:gd name="T81" fmla="*/ 1104 h 1842"/>
                <a:gd name="T82" fmla="*/ 1652 w 1844"/>
                <a:gd name="T83" fmla="*/ 920 h 1842"/>
                <a:gd name="T84" fmla="*/ 1631 w 1844"/>
                <a:gd name="T85" fmla="*/ 736 h 1842"/>
                <a:gd name="T86" fmla="*/ 1563 w 1844"/>
                <a:gd name="T87" fmla="*/ 562 h 1842"/>
                <a:gd name="T88" fmla="*/ 1457 w 1844"/>
                <a:gd name="T89" fmla="*/ 411 h 1842"/>
                <a:gd name="T90" fmla="*/ 1316 w 1844"/>
                <a:gd name="T91" fmla="*/ 291 h 1842"/>
                <a:gd name="T92" fmla="*/ 1150 w 1844"/>
                <a:gd name="T93" fmla="*/ 210 h 1842"/>
                <a:gd name="T94" fmla="*/ 1183 w 1844"/>
                <a:gd name="T95" fmla="*/ 20 h 184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844"/>
                <a:gd name="T145" fmla="*/ 0 h 1842"/>
                <a:gd name="T146" fmla="*/ 1844 w 1844"/>
                <a:gd name="T147" fmla="*/ 1842 h 184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844" h="1842">
                  <a:moveTo>
                    <a:pt x="1183" y="20"/>
                  </a:moveTo>
                  <a:lnTo>
                    <a:pt x="1294" y="61"/>
                  </a:lnTo>
                  <a:lnTo>
                    <a:pt x="1396" y="114"/>
                  </a:lnTo>
                  <a:lnTo>
                    <a:pt x="1493" y="182"/>
                  </a:lnTo>
                  <a:lnTo>
                    <a:pt x="1578" y="261"/>
                  </a:lnTo>
                  <a:lnTo>
                    <a:pt x="1653" y="349"/>
                  </a:lnTo>
                  <a:lnTo>
                    <a:pt x="1720" y="448"/>
                  </a:lnTo>
                  <a:lnTo>
                    <a:pt x="1771" y="550"/>
                  </a:lnTo>
                  <a:lnTo>
                    <a:pt x="1810" y="661"/>
                  </a:lnTo>
                  <a:lnTo>
                    <a:pt x="1832" y="777"/>
                  </a:lnTo>
                  <a:lnTo>
                    <a:pt x="1844" y="893"/>
                  </a:lnTo>
                  <a:lnTo>
                    <a:pt x="1837" y="1011"/>
                  </a:lnTo>
                  <a:lnTo>
                    <a:pt x="1817" y="1125"/>
                  </a:lnTo>
                  <a:lnTo>
                    <a:pt x="1783" y="1237"/>
                  </a:lnTo>
                  <a:lnTo>
                    <a:pt x="1737" y="1343"/>
                  </a:lnTo>
                  <a:lnTo>
                    <a:pt x="1677" y="1443"/>
                  </a:lnTo>
                  <a:lnTo>
                    <a:pt x="1604" y="1535"/>
                  </a:lnTo>
                  <a:lnTo>
                    <a:pt x="1520" y="1619"/>
                  </a:lnTo>
                  <a:lnTo>
                    <a:pt x="1427" y="1687"/>
                  </a:lnTo>
                  <a:lnTo>
                    <a:pt x="1324" y="1747"/>
                  </a:lnTo>
                  <a:lnTo>
                    <a:pt x="1219" y="1791"/>
                  </a:lnTo>
                  <a:lnTo>
                    <a:pt x="1104" y="1823"/>
                  </a:lnTo>
                  <a:lnTo>
                    <a:pt x="989" y="1841"/>
                  </a:lnTo>
                  <a:lnTo>
                    <a:pt x="873" y="1842"/>
                  </a:lnTo>
                  <a:lnTo>
                    <a:pt x="755" y="1830"/>
                  </a:lnTo>
                  <a:lnTo>
                    <a:pt x="643" y="1803"/>
                  </a:lnTo>
                  <a:lnTo>
                    <a:pt x="533" y="1764"/>
                  </a:lnTo>
                  <a:lnTo>
                    <a:pt x="429" y="1708"/>
                  </a:lnTo>
                  <a:lnTo>
                    <a:pt x="334" y="1641"/>
                  </a:lnTo>
                  <a:lnTo>
                    <a:pt x="247" y="1561"/>
                  </a:lnTo>
                  <a:lnTo>
                    <a:pt x="170" y="1472"/>
                  </a:lnTo>
                  <a:lnTo>
                    <a:pt x="107" y="1375"/>
                  </a:lnTo>
                  <a:lnTo>
                    <a:pt x="55" y="1271"/>
                  </a:lnTo>
                  <a:lnTo>
                    <a:pt x="17" y="1161"/>
                  </a:lnTo>
                  <a:lnTo>
                    <a:pt x="0" y="1046"/>
                  </a:lnTo>
                  <a:lnTo>
                    <a:pt x="0" y="929"/>
                  </a:lnTo>
                  <a:lnTo>
                    <a:pt x="0" y="813"/>
                  </a:lnTo>
                  <a:lnTo>
                    <a:pt x="7" y="697"/>
                  </a:lnTo>
                  <a:lnTo>
                    <a:pt x="41" y="585"/>
                  </a:lnTo>
                  <a:lnTo>
                    <a:pt x="89" y="479"/>
                  </a:lnTo>
                  <a:lnTo>
                    <a:pt x="150" y="380"/>
                  </a:lnTo>
                  <a:lnTo>
                    <a:pt x="222" y="288"/>
                  </a:lnTo>
                  <a:lnTo>
                    <a:pt x="307" y="204"/>
                  </a:lnTo>
                  <a:lnTo>
                    <a:pt x="399" y="135"/>
                  </a:lnTo>
                  <a:lnTo>
                    <a:pt x="499" y="77"/>
                  </a:lnTo>
                  <a:lnTo>
                    <a:pt x="607" y="31"/>
                  </a:lnTo>
                  <a:lnTo>
                    <a:pt x="719" y="0"/>
                  </a:lnTo>
                  <a:lnTo>
                    <a:pt x="784" y="182"/>
                  </a:lnTo>
                  <a:lnTo>
                    <a:pt x="694" y="204"/>
                  </a:lnTo>
                  <a:lnTo>
                    <a:pt x="605" y="239"/>
                  </a:lnTo>
                  <a:lnTo>
                    <a:pt x="525" y="281"/>
                  </a:lnTo>
                  <a:lnTo>
                    <a:pt x="448" y="336"/>
                  </a:lnTo>
                  <a:lnTo>
                    <a:pt x="380" y="399"/>
                  </a:lnTo>
                  <a:lnTo>
                    <a:pt x="319" y="470"/>
                  </a:lnTo>
                  <a:lnTo>
                    <a:pt x="269" y="547"/>
                  </a:lnTo>
                  <a:lnTo>
                    <a:pt x="228" y="631"/>
                  </a:lnTo>
                  <a:lnTo>
                    <a:pt x="199" y="719"/>
                  </a:lnTo>
                  <a:lnTo>
                    <a:pt x="181" y="811"/>
                  </a:lnTo>
                  <a:lnTo>
                    <a:pt x="172" y="903"/>
                  </a:lnTo>
                  <a:lnTo>
                    <a:pt x="179" y="995"/>
                  </a:lnTo>
                  <a:lnTo>
                    <a:pt x="196" y="1087"/>
                  </a:lnTo>
                  <a:lnTo>
                    <a:pt x="222" y="1176"/>
                  </a:lnTo>
                  <a:lnTo>
                    <a:pt x="261" y="1261"/>
                  </a:lnTo>
                  <a:lnTo>
                    <a:pt x="310" y="1339"/>
                  </a:lnTo>
                  <a:lnTo>
                    <a:pt x="368" y="1411"/>
                  </a:lnTo>
                  <a:lnTo>
                    <a:pt x="435" y="1478"/>
                  </a:lnTo>
                  <a:lnTo>
                    <a:pt x="510" y="1532"/>
                  </a:lnTo>
                  <a:lnTo>
                    <a:pt x="590" y="1576"/>
                  </a:lnTo>
                  <a:lnTo>
                    <a:pt x="677" y="1612"/>
                  </a:lnTo>
                  <a:lnTo>
                    <a:pt x="765" y="1638"/>
                  </a:lnTo>
                  <a:lnTo>
                    <a:pt x="857" y="1650"/>
                  </a:lnTo>
                  <a:lnTo>
                    <a:pt x="951" y="1650"/>
                  </a:lnTo>
                  <a:lnTo>
                    <a:pt x="1043" y="1641"/>
                  </a:lnTo>
                  <a:lnTo>
                    <a:pt x="1133" y="1619"/>
                  </a:lnTo>
                  <a:lnTo>
                    <a:pt x="1220" y="1585"/>
                  </a:lnTo>
                  <a:lnTo>
                    <a:pt x="1302" y="1541"/>
                  </a:lnTo>
                  <a:lnTo>
                    <a:pt x="1377" y="1486"/>
                  </a:lnTo>
                  <a:lnTo>
                    <a:pt x="1445" y="1425"/>
                  </a:lnTo>
                  <a:lnTo>
                    <a:pt x="1505" y="1353"/>
                  </a:lnTo>
                  <a:lnTo>
                    <a:pt x="1556" y="1275"/>
                  </a:lnTo>
                  <a:lnTo>
                    <a:pt x="1597" y="1193"/>
                  </a:lnTo>
                  <a:lnTo>
                    <a:pt x="1626" y="1104"/>
                  </a:lnTo>
                  <a:lnTo>
                    <a:pt x="1645" y="1012"/>
                  </a:lnTo>
                  <a:lnTo>
                    <a:pt x="1652" y="920"/>
                  </a:lnTo>
                  <a:lnTo>
                    <a:pt x="1646" y="828"/>
                  </a:lnTo>
                  <a:lnTo>
                    <a:pt x="1631" y="736"/>
                  </a:lnTo>
                  <a:lnTo>
                    <a:pt x="1604" y="648"/>
                  </a:lnTo>
                  <a:lnTo>
                    <a:pt x="1563" y="562"/>
                  </a:lnTo>
                  <a:lnTo>
                    <a:pt x="1515" y="482"/>
                  </a:lnTo>
                  <a:lnTo>
                    <a:pt x="1457" y="411"/>
                  </a:lnTo>
                  <a:lnTo>
                    <a:pt x="1391" y="346"/>
                  </a:lnTo>
                  <a:lnTo>
                    <a:pt x="1316" y="291"/>
                  </a:lnTo>
                  <a:lnTo>
                    <a:pt x="1234" y="245"/>
                  </a:lnTo>
                  <a:lnTo>
                    <a:pt x="1150" y="210"/>
                  </a:lnTo>
                  <a:lnTo>
                    <a:pt x="1077" y="191"/>
                  </a:lnTo>
                  <a:lnTo>
                    <a:pt x="1183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595" name="Freeform 9"/>
            <p:cNvSpPr>
              <a:spLocks/>
            </p:cNvSpPr>
            <p:nvPr/>
          </p:nvSpPr>
          <p:spPr bwMode="auto">
            <a:xfrm>
              <a:off x="4066" y="2767"/>
              <a:ext cx="202" cy="223"/>
            </a:xfrm>
            <a:custGeom>
              <a:avLst/>
              <a:gdLst>
                <a:gd name="T0" fmla="*/ 89 w 404"/>
                <a:gd name="T1" fmla="*/ 0 h 447"/>
                <a:gd name="T2" fmla="*/ 225 w 404"/>
                <a:gd name="T3" fmla="*/ 89 h 447"/>
                <a:gd name="T4" fmla="*/ 191 w 404"/>
                <a:gd name="T5" fmla="*/ 188 h 447"/>
                <a:gd name="T6" fmla="*/ 179 w 404"/>
                <a:gd name="T7" fmla="*/ 222 h 447"/>
                <a:gd name="T8" fmla="*/ 200 w 404"/>
                <a:gd name="T9" fmla="*/ 271 h 447"/>
                <a:gd name="T10" fmla="*/ 244 w 404"/>
                <a:gd name="T11" fmla="*/ 283 h 447"/>
                <a:gd name="T12" fmla="*/ 351 w 404"/>
                <a:gd name="T13" fmla="*/ 287 h 447"/>
                <a:gd name="T14" fmla="*/ 404 w 404"/>
                <a:gd name="T15" fmla="*/ 444 h 447"/>
                <a:gd name="T16" fmla="*/ 130 w 404"/>
                <a:gd name="T17" fmla="*/ 447 h 447"/>
                <a:gd name="T18" fmla="*/ 85 w 404"/>
                <a:gd name="T19" fmla="*/ 432 h 447"/>
                <a:gd name="T20" fmla="*/ 48 w 404"/>
                <a:gd name="T21" fmla="*/ 406 h 447"/>
                <a:gd name="T22" fmla="*/ 12 w 404"/>
                <a:gd name="T23" fmla="*/ 351 h 447"/>
                <a:gd name="T24" fmla="*/ 0 w 404"/>
                <a:gd name="T25" fmla="*/ 292 h 447"/>
                <a:gd name="T26" fmla="*/ 15 w 404"/>
                <a:gd name="T27" fmla="*/ 219 h 447"/>
                <a:gd name="T28" fmla="*/ 89 w 404"/>
                <a:gd name="T29" fmla="*/ 0 h 447"/>
                <a:gd name="T30" fmla="*/ 89 w 404"/>
                <a:gd name="T31" fmla="*/ 0 h 44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04"/>
                <a:gd name="T49" fmla="*/ 0 h 447"/>
                <a:gd name="T50" fmla="*/ 404 w 404"/>
                <a:gd name="T51" fmla="*/ 447 h 44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04" h="447">
                  <a:moveTo>
                    <a:pt x="89" y="0"/>
                  </a:moveTo>
                  <a:lnTo>
                    <a:pt x="225" y="89"/>
                  </a:lnTo>
                  <a:lnTo>
                    <a:pt x="191" y="188"/>
                  </a:lnTo>
                  <a:lnTo>
                    <a:pt x="179" y="222"/>
                  </a:lnTo>
                  <a:lnTo>
                    <a:pt x="200" y="271"/>
                  </a:lnTo>
                  <a:lnTo>
                    <a:pt x="244" y="283"/>
                  </a:lnTo>
                  <a:lnTo>
                    <a:pt x="351" y="287"/>
                  </a:lnTo>
                  <a:lnTo>
                    <a:pt x="404" y="444"/>
                  </a:lnTo>
                  <a:lnTo>
                    <a:pt x="130" y="447"/>
                  </a:lnTo>
                  <a:lnTo>
                    <a:pt x="85" y="432"/>
                  </a:lnTo>
                  <a:lnTo>
                    <a:pt x="48" y="406"/>
                  </a:lnTo>
                  <a:lnTo>
                    <a:pt x="12" y="351"/>
                  </a:lnTo>
                  <a:lnTo>
                    <a:pt x="0" y="292"/>
                  </a:lnTo>
                  <a:lnTo>
                    <a:pt x="15" y="219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596" name="Freeform 10"/>
            <p:cNvSpPr>
              <a:spLocks/>
            </p:cNvSpPr>
            <p:nvPr/>
          </p:nvSpPr>
          <p:spPr bwMode="auto">
            <a:xfrm>
              <a:off x="4134" y="1658"/>
              <a:ext cx="781" cy="1334"/>
            </a:xfrm>
            <a:custGeom>
              <a:avLst/>
              <a:gdLst>
                <a:gd name="T0" fmla="*/ 401 w 1562"/>
                <a:gd name="T1" fmla="*/ 2470 h 2667"/>
                <a:gd name="T2" fmla="*/ 413 w 1562"/>
                <a:gd name="T3" fmla="*/ 2667 h 2667"/>
                <a:gd name="T4" fmla="*/ 1439 w 1562"/>
                <a:gd name="T5" fmla="*/ 2667 h 2667"/>
                <a:gd name="T6" fmla="*/ 1478 w 1562"/>
                <a:gd name="T7" fmla="*/ 2638 h 2667"/>
                <a:gd name="T8" fmla="*/ 1522 w 1562"/>
                <a:gd name="T9" fmla="*/ 2604 h 2667"/>
                <a:gd name="T10" fmla="*/ 1553 w 1562"/>
                <a:gd name="T11" fmla="*/ 2548 h 2667"/>
                <a:gd name="T12" fmla="*/ 1562 w 1562"/>
                <a:gd name="T13" fmla="*/ 2468 h 2667"/>
                <a:gd name="T14" fmla="*/ 1555 w 1562"/>
                <a:gd name="T15" fmla="*/ 2299 h 2667"/>
                <a:gd name="T16" fmla="*/ 1050 w 1562"/>
                <a:gd name="T17" fmla="*/ 668 h 2667"/>
                <a:gd name="T18" fmla="*/ 1050 w 1562"/>
                <a:gd name="T19" fmla="*/ 336 h 2667"/>
                <a:gd name="T20" fmla="*/ 1202 w 1562"/>
                <a:gd name="T21" fmla="*/ 0 h 2667"/>
                <a:gd name="T22" fmla="*/ 231 w 1562"/>
                <a:gd name="T23" fmla="*/ 0 h 2667"/>
                <a:gd name="T24" fmla="*/ 394 w 1562"/>
                <a:gd name="T25" fmla="*/ 317 h 2667"/>
                <a:gd name="T26" fmla="*/ 394 w 1562"/>
                <a:gd name="T27" fmla="*/ 690 h 2667"/>
                <a:gd name="T28" fmla="*/ 0 w 1562"/>
                <a:gd name="T29" fmla="*/ 2062 h 2667"/>
                <a:gd name="T30" fmla="*/ 195 w 1562"/>
                <a:gd name="T31" fmla="*/ 2182 h 2667"/>
                <a:gd name="T32" fmla="*/ 594 w 1562"/>
                <a:gd name="T33" fmla="*/ 728 h 2667"/>
                <a:gd name="T34" fmla="*/ 594 w 1562"/>
                <a:gd name="T35" fmla="*/ 344 h 2667"/>
                <a:gd name="T36" fmla="*/ 519 w 1562"/>
                <a:gd name="T37" fmla="*/ 179 h 2667"/>
                <a:gd name="T38" fmla="*/ 919 w 1562"/>
                <a:gd name="T39" fmla="*/ 179 h 2667"/>
                <a:gd name="T40" fmla="*/ 854 w 1562"/>
                <a:gd name="T41" fmla="*/ 317 h 2667"/>
                <a:gd name="T42" fmla="*/ 854 w 1562"/>
                <a:gd name="T43" fmla="*/ 682 h 2667"/>
                <a:gd name="T44" fmla="*/ 1357 w 1562"/>
                <a:gd name="T45" fmla="*/ 2367 h 2667"/>
                <a:gd name="T46" fmla="*/ 1361 w 1562"/>
                <a:gd name="T47" fmla="*/ 2427 h 2667"/>
                <a:gd name="T48" fmla="*/ 1326 w 1562"/>
                <a:gd name="T49" fmla="*/ 2459 h 2667"/>
                <a:gd name="T50" fmla="*/ 1287 w 1562"/>
                <a:gd name="T51" fmla="*/ 2470 h 2667"/>
                <a:gd name="T52" fmla="*/ 401 w 1562"/>
                <a:gd name="T53" fmla="*/ 2470 h 2667"/>
                <a:gd name="T54" fmla="*/ 401 w 1562"/>
                <a:gd name="T55" fmla="*/ 2470 h 2667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562"/>
                <a:gd name="T85" fmla="*/ 0 h 2667"/>
                <a:gd name="T86" fmla="*/ 1562 w 1562"/>
                <a:gd name="T87" fmla="*/ 2667 h 2667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562" h="2667">
                  <a:moveTo>
                    <a:pt x="401" y="2470"/>
                  </a:moveTo>
                  <a:lnTo>
                    <a:pt x="413" y="2667"/>
                  </a:lnTo>
                  <a:lnTo>
                    <a:pt x="1439" y="2667"/>
                  </a:lnTo>
                  <a:lnTo>
                    <a:pt x="1478" y="2638"/>
                  </a:lnTo>
                  <a:lnTo>
                    <a:pt x="1522" y="2604"/>
                  </a:lnTo>
                  <a:lnTo>
                    <a:pt x="1553" y="2548"/>
                  </a:lnTo>
                  <a:lnTo>
                    <a:pt x="1562" y="2468"/>
                  </a:lnTo>
                  <a:lnTo>
                    <a:pt x="1555" y="2299"/>
                  </a:lnTo>
                  <a:lnTo>
                    <a:pt x="1050" y="668"/>
                  </a:lnTo>
                  <a:lnTo>
                    <a:pt x="1050" y="336"/>
                  </a:lnTo>
                  <a:lnTo>
                    <a:pt x="1202" y="0"/>
                  </a:lnTo>
                  <a:lnTo>
                    <a:pt x="231" y="0"/>
                  </a:lnTo>
                  <a:lnTo>
                    <a:pt x="394" y="317"/>
                  </a:lnTo>
                  <a:lnTo>
                    <a:pt x="394" y="690"/>
                  </a:lnTo>
                  <a:lnTo>
                    <a:pt x="0" y="2062"/>
                  </a:lnTo>
                  <a:lnTo>
                    <a:pt x="195" y="2182"/>
                  </a:lnTo>
                  <a:lnTo>
                    <a:pt x="594" y="728"/>
                  </a:lnTo>
                  <a:lnTo>
                    <a:pt x="594" y="344"/>
                  </a:lnTo>
                  <a:lnTo>
                    <a:pt x="519" y="179"/>
                  </a:lnTo>
                  <a:lnTo>
                    <a:pt x="919" y="179"/>
                  </a:lnTo>
                  <a:lnTo>
                    <a:pt x="854" y="317"/>
                  </a:lnTo>
                  <a:lnTo>
                    <a:pt x="854" y="682"/>
                  </a:lnTo>
                  <a:lnTo>
                    <a:pt x="1357" y="2367"/>
                  </a:lnTo>
                  <a:lnTo>
                    <a:pt x="1361" y="2427"/>
                  </a:lnTo>
                  <a:lnTo>
                    <a:pt x="1326" y="2459"/>
                  </a:lnTo>
                  <a:lnTo>
                    <a:pt x="1287" y="2470"/>
                  </a:lnTo>
                  <a:lnTo>
                    <a:pt x="401" y="24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597" name="Freeform 11"/>
            <p:cNvSpPr>
              <a:spLocks/>
            </p:cNvSpPr>
            <p:nvPr/>
          </p:nvSpPr>
          <p:spPr bwMode="auto">
            <a:xfrm>
              <a:off x="4931" y="1977"/>
              <a:ext cx="313" cy="1586"/>
            </a:xfrm>
            <a:custGeom>
              <a:avLst/>
              <a:gdLst>
                <a:gd name="T0" fmla="*/ 0 w 626"/>
                <a:gd name="T1" fmla="*/ 0 h 3171"/>
                <a:gd name="T2" fmla="*/ 0 w 626"/>
                <a:gd name="T3" fmla="*/ 2944 h 3171"/>
                <a:gd name="T4" fmla="*/ 148 w 626"/>
                <a:gd name="T5" fmla="*/ 3115 h 3171"/>
                <a:gd name="T6" fmla="*/ 344 w 626"/>
                <a:gd name="T7" fmla="*/ 3171 h 3171"/>
                <a:gd name="T8" fmla="*/ 503 w 626"/>
                <a:gd name="T9" fmla="*/ 3096 h 3171"/>
                <a:gd name="T10" fmla="*/ 626 w 626"/>
                <a:gd name="T11" fmla="*/ 2973 h 3171"/>
                <a:gd name="T12" fmla="*/ 626 w 626"/>
                <a:gd name="T13" fmla="*/ 18 h 3171"/>
                <a:gd name="T14" fmla="*/ 0 w 626"/>
                <a:gd name="T15" fmla="*/ 0 h 3171"/>
                <a:gd name="T16" fmla="*/ 0 w 626"/>
                <a:gd name="T17" fmla="*/ 0 h 317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26"/>
                <a:gd name="T28" fmla="*/ 0 h 3171"/>
                <a:gd name="T29" fmla="*/ 626 w 626"/>
                <a:gd name="T30" fmla="*/ 3171 h 317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26" h="3171">
                  <a:moveTo>
                    <a:pt x="0" y="0"/>
                  </a:moveTo>
                  <a:lnTo>
                    <a:pt x="0" y="2944"/>
                  </a:lnTo>
                  <a:lnTo>
                    <a:pt x="148" y="3115"/>
                  </a:lnTo>
                  <a:lnTo>
                    <a:pt x="344" y="3171"/>
                  </a:lnTo>
                  <a:lnTo>
                    <a:pt x="503" y="3096"/>
                  </a:lnTo>
                  <a:lnTo>
                    <a:pt x="626" y="2973"/>
                  </a:lnTo>
                  <a:lnTo>
                    <a:pt x="626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5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598" name="Freeform 12"/>
            <p:cNvSpPr>
              <a:spLocks/>
            </p:cNvSpPr>
            <p:nvPr/>
          </p:nvSpPr>
          <p:spPr bwMode="auto">
            <a:xfrm>
              <a:off x="4926" y="1981"/>
              <a:ext cx="322" cy="1563"/>
            </a:xfrm>
            <a:custGeom>
              <a:avLst/>
              <a:gdLst>
                <a:gd name="T0" fmla="*/ 177 w 644"/>
                <a:gd name="T1" fmla="*/ 177 h 3126"/>
                <a:gd name="T2" fmla="*/ 177 w 644"/>
                <a:gd name="T3" fmla="*/ 2890 h 3126"/>
                <a:gd name="T4" fmla="*/ 233 w 644"/>
                <a:gd name="T5" fmla="*/ 2993 h 3126"/>
                <a:gd name="T6" fmla="*/ 371 w 644"/>
                <a:gd name="T7" fmla="*/ 3107 h 3126"/>
                <a:gd name="T8" fmla="*/ 83 w 644"/>
                <a:gd name="T9" fmla="*/ 3126 h 3126"/>
                <a:gd name="T10" fmla="*/ 19 w 644"/>
                <a:gd name="T11" fmla="*/ 2872 h 3126"/>
                <a:gd name="T12" fmla="*/ 0 w 644"/>
                <a:gd name="T13" fmla="*/ 0 h 3126"/>
                <a:gd name="T14" fmla="*/ 644 w 644"/>
                <a:gd name="T15" fmla="*/ 10 h 3126"/>
                <a:gd name="T16" fmla="*/ 636 w 644"/>
                <a:gd name="T17" fmla="*/ 188 h 3126"/>
                <a:gd name="T18" fmla="*/ 177 w 644"/>
                <a:gd name="T19" fmla="*/ 177 h 3126"/>
                <a:gd name="T20" fmla="*/ 177 w 644"/>
                <a:gd name="T21" fmla="*/ 177 h 312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44"/>
                <a:gd name="T34" fmla="*/ 0 h 3126"/>
                <a:gd name="T35" fmla="*/ 644 w 644"/>
                <a:gd name="T36" fmla="*/ 3126 h 312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44" h="3126">
                  <a:moveTo>
                    <a:pt x="177" y="177"/>
                  </a:moveTo>
                  <a:lnTo>
                    <a:pt x="177" y="2890"/>
                  </a:lnTo>
                  <a:lnTo>
                    <a:pt x="233" y="2993"/>
                  </a:lnTo>
                  <a:lnTo>
                    <a:pt x="371" y="3107"/>
                  </a:lnTo>
                  <a:lnTo>
                    <a:pt x="83" y="3126"/>
                  </a:lnTo>
                  <a:lnTo>
                    <a:pt x="19" y="2872"/>
                  </a:lnTo>
                  <a:lnTo>
                    <a:pt x="0" y="0"/>
                  </a:lnTo>
                  <a:lnTo>
                    <a:pt x="644" y="10"/>
                  </a:lnTo>
                  <a:lnTo>
                    <a:pt x="636" y="188"/>
                  </a:lnTo>
                  <a:lnTo>
                    <a:pt x="177" y="17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599" name="Freeform 13"/>
            <p:cNvSpPr>
              <a:spLocks/>
            </p:cNvSpPr>
            <p:nvPr/>
          </p:nvSpPr>
          <p:spPr bwMode="auto">
            <a:xfrm>
              <a:off x="5207" y="2018"/>
              <a:ext cx="82" cy="1414"/>
            </a:xfrm>
            <a:custGeom>
              <a:avLst/>
              <a:gdLst>
                <a:gd name="T0" fmla="*/ 0 w 164"/>
                <a:gd name="T1" fmla="*/ 2829 h 2829"/>
                <a:gd name="T2" fmla="*/ 164 w 164"/>
                <a:gd name="T3" fmla="*/ 2829 h 2829"/>
                <a:gd name="T4" fmla="*/ 164 w 164"/>
                <a:gd name="T5" fmla="*/ 0 h 2829"/>
                <a:gd name="T6" fmla="*/ 0 w 164"/>
                <a:gd name="T7" fmla="*/ 0 h 2829"/>
                <a:gd name="T8" fmla="*/ 0 w 164"/>
                <a:gd name="T9" fmla="*/ 2829 h 2829"/>
                <a:gd name="T10" fmla="*/ 0 w 164"/>
                <a:gd name="T11" fmla="*/ 2829 h 28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4"/>
                <a:gd name="T19" fmla="*/ 0 h 2829"/>
                <a:gd name="T20" fmla="*/ 164 w 164"/>
                <a:gd name="T21" fmla="*/ 2829 h 282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4" h="2829">
                  <a:moveTo>
                    <a:pt x="0" y="2829"/>
                  </a:moveTo>
                  <a:lnTo>
                    <a:pt x="164" y="2829"/>
                  </a:lnTo>
                  <a:lnTo>
                    <a:pt x="164" y="0"/>
                  </a:lnTo>
                  <a:lnTo>
                    <a:pt x="0" y="0"/>
                  </a:lnTo>
                  <a:lnTo>
                    <a:pt x="0" y="28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600" name="Freeform 14"/>
            <p:cNvSpPr>
              <a:spLocks/>
            </p:cNvSpPr>
            <p:nvPr/>
          </p:nvSpPr>
          <p:spPr bwMode="auto">
            <a:xfrm>
              <a:off x="4891" y="3400"/>
              <a:ext cx="397" cy="195"/>
            </a:xfrm>
            <a:custGeom>
              <a:avLst/>
              <a:gdLst>
                <a:gd name="T0" fmla="*/ 654 w 794"/>
                <a:gd name="T1" fmla="*/ 12 h 390"/>
                <a:gd name="T2" fmla="*/ 636 w 794"/>
                <a:gd name="T3" fmla="*/ 54 h 390"/>
                <a:gd name="T4" fmla="*/ 619 w 794"/>
                <a:gd name="T5" fmla="*/ 117 h 390"/>
                <a:gd name="T6" fmla="*/ 598 w 794"/>
                <a:gd name="T7" fmla="*/ 143 h 390"/>
                <a:gd name="T8" fmla="*/ 576 w 794"/>
                <a:gd name="T9" fmla="*/ 165 h 390"/>
                <a:gd name="T10" fmla="*/ 549 w 794"/>
                <a:gd name="T11" fmla="*/ 184 h 390"/>
                <a:gd name="T12" fmla="*/ 521 w 794"/>
                <a:gd name="T13" fmla="*/ 201 h 390"/>
                <a:gd name="T14" fmla="*/ 491 w 794"/>
                <a:gd name="T15" fmla="*/ 211 h 390"/>
                <a:gd name="T16" fmla="*/ 458 w 794"/>
                <a:gd name="T17" fmla="*/ 221 h 390"/>
                <a:gd name="T18" fmla="*/ 426 w 794"/>
                <a:gd name="T19" fmla="*/ 225 h 390"/>
                <a:gd name="T20" fmla="*/ 395 w 794"/>
                <a:gd name="T21" fmla="*/ 225 h 390"/>
                <a:gd name="T22" fmla="*/ 361 w 794"/>
                <a:gd name="T23" fmla="*/ 221 h 390"/>
                <a:gd name="T24" fmla="*/ 331 w 794"/>
                <a:gd name="T25" fmla="*/ 214 h 390"/>
                <a:gd name="T26" fmla="*/ 300 w 794"/>
                <a:gd name="T27" fmla="*/ 202 h 390"/>
                <a:gd name="T28" fmla="*/ 271 w 794"/>
                <a:gd name="T29" fmla="*/ 187 h 390"/>
                <a:gd name="T30" fmla="*/ 245 w 794"/>
                <a:gd name="T31" fmla="*/ 168 h 390"/>
                <a:gd name="T32" fmla="*/ 220 w 794"/>
                <a:gd name="T33" fmla="*/ 146 h 390"/>
                <a:gd name="T34" fmla="*/ 199 w 794"/>
                <a:gd name="T35" fmla="*/ 121 h 390"/>
                <a:gd name="T36" fmla="*/ 182 w 794"/>
                <a:gd name="T37" fmla="*/ 93 h 390"/>
                <a:gd name="T38" fmla="*/ 174 w 794"/>
                <a:gd name="T39" fmla="*/ 58 h 390"/>
                <a:gd name="T40" fmla="*/ 143 w 794"/>
                <a:gd name="T41" fmla="*/ 0 h 390"/>
                <a:gd name="T42" fmla="*/ 3 w 794"/>
                <a:gd name="T43" fmla="*/ 29 h 390"/>
                <a:gd name="T44" fmla="*/ 0 w 794"/>
                <a:gd name="T45" fmla="*/ 64 h 390"/>
                <a:gd name="T46" fmla="*/ 15 w 794"/>
                <a:gd name="T47" fmla="*/ 126 h 390"/>
                <a:gd name="T48" fmla="*/ 39 w 794"/>
                <a:gd name="T49" fmla="*/ 179 h 390"/>
                <a:gd name="T50" fmla="*/ 68 w 794"/>
                <a:gd name="T51" fmla="*/ 218 h 390"/>
                <a:gd name="T52" fmla="*/ 99 w 794"/>
                <a:gd name="T53" fmla="*/ 257 h 390"/>
                <a:gd name="T54" fmla="*/ 133 w 794"/>
                <a:gd name="T55" fmla="*/ 294 h 390"/>
                <a:gd name="T56" fmla="*/ 172 w 794"/>
                <a:gd name="T57" fmla="*/ 325 h 390"/>
                <a:gd name="T58" fmla="*/ 215 w 794"/>
                <a:gd name="T59" fmla="*/ 351 h 390"/>
                <a:gd name="T60" fmla="*/ 259 w 794"/>
                <a:gd name="T61" fmla="*/ 371 h 390"/>
                <a:gd name="T62" fmla="*/ 308 w 794"/>
                <a:gd name="T63" fmla="*/ 387 h 390"/>
                <a:gd name="T64" fmla="*/ 358 w 794"/>
                <a:gd name="T65" fmla="*/ 390 h 390"/>
                <a:gd name="T66" fmla="*/ 407 w 794"/>
                <a:gd name="T67" fmla="*/ 390 h 390"/>
                <a:gd name="T68" fmla="*/ 457 w 794"/>
                <a:gd name="T69" fmla="*/ 390 h 390"/>
                <a:gd name="T70" fmla="*/ 506 w 794"/>
                <a:gd name="T71" fmla="*/ 385 h 390"/>
                <a:gd name="T72" fmla="*/ 556 w 794"/>
                <a:gd name="T73" fmla="*/ 368 h 390"/>
                <a:gd name="T74" fmla="*/ 600 w 794"/>
                <a:gd name="T75" fmla="*/ 346 h 390"/>
                <a:gd name="T76" fmla="*/ 641 w 794"/>
                <a:gd name="T77" fmla="*/ 318 h 390"/>
                <a:gd name="T78" fmla="*/ 678 w 794"/>
                <a:gd name="T79" fmla="*/ 288 h 390"/>
                <a:gd name="T80" fmla="*/ 712 w 794"/>
                <a:gd name="T81" fmla="*/ 250 h 390"/>
                <a:gd name="T82" fmla="*/ 743 w 794"/>
                <a:gd name="T83" fmla="*/ 208 h 390"/>
                <a:gd name="T84" fmla="*/ 765 w 794"/>
                <a:gd name="T85" fmla="*/ 163 h 390"/>
                <a:gd name="T86" fmla="*/ 784 w 794"/>
                <a:gd name="T87" fmla="*/ 117 h 390"/>
                <a:gd name="T88" fmla="*/ 794 w 794"/>
                <a:gd name="T89" fmla="*/ 56 h 390"/>
                <a:gd name="T90" fmla="*/ 654 w 794"/>
                <a:gd name="T91" fmla="*/ 12 h 390"/>
                <a:gd name="T92" fmla="*/ 654 w 794"/>
                <a:gd name="T93" fmla="*/ 12 h 39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94"/>
                <a:gd name="T142" fmla="*/ 0 h 390"/>
                <a:gd name="T143" fmla="*/ 794 w 794"/>
                <a:gd name="T144" fmla="*/ 390 h 39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94" h="390">
                  <a:moveTo>
                    <a:pt x="654" y="12"/>
                  </a:moveTo>
                  <a:lnTo>
                    <a:pt x="636" y="54"/>
                  </a:lnTo>
                  <a:lnTo>
                    <a:pt x="619" y="117"/>
                  </a:lnTo>
                  <a:lnTo>
                    <a:pt x="598" y="143"/>
                  </a:lnTo>
                  <a:lnTo>
                    <a:pt x="576" y="165"/>
                  </a:lnTo>
                  <a:lnTo>
                    <a:pt x="549" y="184"/>
                  </a:lnTo>
                  <a:lnTo>
                    <a:pt x="521" y="201"/>
                  </a:lnTo>
                  <a:lnTo>
                    <a:pt x="491" y="211"/>
                  </a:lnTo>
                  <a:lnTo>
                    <a:pt x="458" y="221"/>
                  </a:lnTo>
                  <a:lnTo>
                    <a:pt x="426" y="225"/>
                  </a:lnTo>
                  <a:lnTo>
                    <a:pt x="395" y="225"/>
                  </a:lnTo>
                  <a:lnTo>
                    <a:pt x="361" y="221"/>
                  </a:lnTo>
                  <a:lnTo>
                    <a:pt x="331" y="214"/>
                  </a:lnTo>
                  <a:lnTo>
                    <a:pt x="300" y="202"/>
                  </a:lnTo>
                  <a:lnTo>
                    <a:pt x="271" y="187"/>
                  </a:lnTo>
                  <a:lnTo>
                    <a:pt x="245" y="168"/>
                  </a:lnTo>
                  <a:lnTo>
                    <a:pt x="220" y="146"/>
                  </a:lnTo>
                  <a:lnTo>
                    <a:pt x="199" y="121"/>
                  </a:lnTo>
                  <a:lnTo>
                    <a:pt x="182" y="93"/>
                  </a:lnTo>
                  <a:lnTo>
                    <a:pt x="174" y="58"/>
                  </a:lnTo>
                  <a:lnTo>
                    <a:pt x="143" y="0"/>
                  </a:lnTo>
                  <a:lnTo>
                    <a:pt x="3" y="29"/>
                  </a:lnTo>
                  <a:lnTo>
                    <a:pt x="0" y="64"/>
                  </a:lnTo>
                  <a:lnTo>
                    <a:pt x="15" y="126"/>
                  </a:lnTo>
                  <a:lnTo>
                    <a:pt x="39" y="179"/>
                  </a:lnTo>
                  <a:lnTo>
                    <a:pt x="68" y="218"/>
                  </a:lnTo>
                  <a:lnTo>
                    <a:pt x="99" y="257"/>
                  </a:lnTo>
                  <a:lnTo>
                    <a:pt x="133" y="294"/>
                  </a:lnTo>
                  <a:lnTo>
                    <a:pt x="172" y="325"/>
                  </a:lnTo>
                  <a:lnTo>
                    <a:pt x="215" y="351"/>
                  </a:lnTo>
                  <a:lnTo>
                    <a:pt x="259" y="371"/>
                  </a:lnTo>
                  <a:lnTo>
                    <a:pt x="308" y="387"/>
                  </a:lnTo>
                  <a:lnTo>
                    <a:pt x="358" y="390"/>
                  </a:lnTo>
                  <a:lnTo>
                    <a:pt x="407" y="390"/>
                  </a:lnTo>
                  <a:lnTo>
                    <a:pt x="457" y="390"/>
                  </a:lnTo>
                  <a:lnTo>
                    <a:pt x="506" y="385"/>
                  </a:lnTo>
                  <a:lnTo>
                    <a:pt x="556" y="368"/>
                  </a:lnTo>
                  <a:lnTo>
                    <a:pt x="600" y="346"/>
                  </a:lnTo>
                  <a:lnTo>
                    <a:pt x="641" y="318"/>
                  </a:lnTo>
                  <a:lnTo>
                    <a:pt x="678" y="288"/>
                  </a:lnTo>
                  <a:lnTo>
                    <a:pt x="712" y="250"/>
                  </a:lnTo>
                  <a:lnTo>
                    <a:pt x="743" y="208"/>
                  </a:lnTo>
                  <a:lnTo>
                    <a:pt x="765" y="163"/>
                  </a:lnTo>
                  <a:lnTo>
                    <a:pt x="784" y="117"/>
                  </a:lnTo>
                  <a:lnTo>
                    <a:pt x="794" y="56"/>
                  </a:lnTo>
                  <a:lnTo>
                    <a:pt x="654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601" name="Freeform 15"/>
            <p:cNvSpPr>
              <a:spLocks/>
            </p:cNvSpPr>
            <p:nvPr/>
          </p:nvSpPr>
          <p:spPr bwMode="auto">
            <a:xfrm>
              <a:off x="4846" y="1936"/>
              <a:ext cx="512" cy="94"/>
            </a:xfrm>
            <a:custGeom>
              <a:avLst/>
              <a:gdLst>
                <a:gd name="T0" fmla="*/ 0 w 1024"/>
                <a:gd name="T1" fmla="*/ 189 h 189"/>
                <a:gd name="T2" fmla="*/ 1024 w 1024"/>
                <a:gd name="T3" fmla="*/ 189 h 189"/>
                <a:gd name="T4" fmla="*/ 1024 w 1024"/>
                <a:gd name="T5" fmla="*/ 0 h 189"/>
                <a:gd name="T6" fmla="*/ 0 w 1024"/>
                <a:gd name="T7" fmla="*/ 0 h 189"/>
                <a:gd name="T8" fmla="*/ 0 w 1024"/>
                <a:gd name="T9" fmla="*/ 189 h 189"/>
                <a:gd name="T10" fmla="*/ 0 w 1024"/>
                <a:gd name="T11" fmla="*/ 189 h 1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24"/>
                <a:gd name="T19" fmla="*/ 0 h 189"/>
                <a:gd name="T20" fmla="*/ 1024 w 1024"/>
                <a:gd name="T21" fmla="*/ 189 h 18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24" h="189">
                  <a:moveTo>
                    <a:pt x="0" y="189"/>
                  </a:moveTo>
                  <a:lnTo>
                    <a:pt x="1024" y="189"/>
                  </a:lnTo>
                  <a:lnTo>
                    <a:pt x="1024" y="0"/>
                  </a:lnTo>
                  <a:lnTo>
                    <a:pt x="0" y="0"/>
                  </a:lnTo>
                  <a:lnTo>
                    <a:pt x="0" y="1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602" name="Freeform 16"/>
            <p:cNvSpPr>
              <a:spLocks/>
            </p:cNvSpPr>
            <p:nvPr/>
          </p:nvSpPr>
          <p:spPr bwMode="auto">
            <a:xfrm>
              <a:off x="4891" y="2014"/>
              <a:ext cx="81" cy="1415"/>
            </a:xfrm>
            <a:custGeom>
              <a:avLst/>
              <a:gdLst>
                <a:gd name="T0" fmla="*/ 0 w 162"/>
                <a:gd name="T1" fmla="*/ 2829 h 2829"/>
                <a:gd name="T2" fmla="*/ 162 w 162"/>
                <a:gd name="T3" fmla="*/ 2829 h 2829"/>
                <a:gd name="T4" fmla="*/ 162 w 162"/>
                <a:gd name="T5" fmla="*/ 0 h 2829"/>
                <a:gd name="T6" fmla="*/ 0 w 162"/>
                <a:gd name="T7" fmla="*/ 0 h 2829"/>
                <a:gd name="T8" fmla="*/ 0 w 162"/>
                <a:gd name="T9" fmla="*/ 2829 h 2829"/>
                <a:gd name="T10" fmla="*/ 0 w 162"/>
                <a:gd name="T11" fmla="*/ 2829 h 28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2"/>
                <a:gd name="T19" fmla="*/ 0 h 2829"/>
                <a:gd name="T20" fmla="*/ 162 w 162"/>
                <a:gd name="T21" fmla="*/ 2829 h 282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2" h="2829">
                  <a:moveTo>
                    <a:pt x="0" y="2829"/>
                  </a:moveTo>
                  <a:lnTo>
                    <a:pt x="162" y="2829"/>
                  </a:lnTo>
                  <a:lnTo>
                    <a:pt x="162" y="0"/>
                  </a:lnTo>
                  <a:lnTo>
                    <a:pt x="0" y="0"/>
                  </a:lnTo>
                  <a:lnTo>
                    <a:pt x="0" y="28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603" name="Freeform 17"/>
            <p:cNvSpPr>
              <a:spLocks/>
            </p:cNvSpPr>
            <p:nvPr/>
          </p:nvSpPr>
          <p:spPr bwMode="auto">
            <a:xfrm>
              <a:off x="5053" y="2135"/>
              <a:ext cx="202" cy="87"/>
            </a:xfrm>
            <a:custGeom>
              <a:avLst/>
              <a:gdLst>
                <a:gd name="T0" fmla="*/ 0 w 404"/>
                <a:gd name="T1" fmla="*/ 173 h 173"/>
                <a:gd name="T2" fmla="*/ 404 w 404"/>
                <a:gd name="T3" fmla="*/ 173 h 173"/>
                <a:gd name="T4" fmla="*/ 404 w 404"/>
                <a:gd name="T5" fmla="*/ 0 h 173"/>
                <a:gd name="T6" fmla="*/ 0 w 404"/>
                <a:gd name="T7" fmla="*/ 0 h 173"/>
                <a:gd name="T8" fmla="*/ 0 w 404"/>
                <a:gd name="T9" fmla="*/ 173 h 173"/>
                <a:gd name="T10" fmla="*/ 0 w 404"/>
                <a:gd name="T11" fmla="*/ 173 h 1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4"/>
                <a:gd name="T19" fmla="*/ 0 h 173"/>
                <a:gd name="T20" fmla="*/ 404 w 404"/>
                <a:gd name="T21" fmla="*/ 173 h 1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4" h="173">
                  <a:moveTo>
                    <a:pt x="0" y="173"/>
                  </a:moveTo>
                  <a:lnTo>
                    <a:pt x="404" y="173"/>
                  </a:lnTo>
                  <a:lnTo>
                    <a:pt x="404" y="0"/>
                  </a:lnTo>
                  <a:lnTo>
                    <a:pt x="0" y="0"/>
                  </a:lnTo>
                  <a:lnTo>
                    <a:pt x="0" y="17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604" name="Freeform 18"/>
            <p:cNvSpPr>
              <a:spLocks/>
            </p:cNvSpPr>
            <p:nvPr/>
          </p:nvSpPr>
          <p:spPr bwMode="auto">
            <a:xfrm>
              <a:off x="5053" y="2318"/>
              <a:ext cx="202" cy="86"/>
            </a:xfrm>
            <a:custGeom>
              <a:avLst/>
              <a:gdLst>
                <a:gd name="T0" fmla="*/ 0 w 404"/>
                <a:gd name="T1" fmla="*/ 172 h 172"/>
                <a:gd name="T2" fmla="*/ 404 w 404"/>
                <a:gd name="T3" fmla="*/ 172 h 172"/>
                <a:gd name="T4" fmla="*/ 404 w 404"/>
                <a:gd name="T5" fmla="*/ 0 h 172"/>
                <a:gd name="T6" fmla="*/ 0 w 404"/>
                <a:gd name="T7" fmla="*/ 0 h 172"/>
                <a:gd name="T8" fmla="*/ 0 w 404"/>
                <a:gd name="T9" fmla="*/ 172 h 172"/>
                <a:gd name="T10" fmla="*/ 0 w 404"/>
                <a:gd name="T11" fmla="*/ 172 h 1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4"/>
                <a:gd name="T19" fmla="*/ 0 h 172"/>
                <a:gd name="T20" fmla="*/ 404 w 404"/>
                <a:gd name="T21" fmla="*/ 172 h 1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4" h="172">
                  <a:moveTo>
                    <a:pt x="0" y="172"/>
                  </a:moveTo>
                  <a:lnTo>
                    <a:pt x="404" y="172"/>
                  </a:lnTo>
                  <a:lnTo>
                    <a:pt x="404" y="0"/>
                  </a:lnTo>
                  <a:lnTo>
                    <a:pt x="0" y="0"/>
                  </a:lnTo>
                  <a:lnTo>
                    <a:pt x="0" y="1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605" name="Freeform 19"/>
            <p:cNvSpPr>
              <a:spLocks/>
            </p:cNvSpPr>
            <p:nvPr/>
          </p:nvSpPr>
          <p:spPr bwMode="auto">
            <a:xfrm>
              <a:off x="5052" y="2499"/>
              <a:ext cx="202" cy="86"/>
            </a:xfrm>
            <a:custGeom>
              <a:avLst/>
              <a:gdLst>
                <a:gd name="T0" fmla="*/ 0 w 404"/>
                <a:gd name="T1" fmla="*/ 172 h 172"/>
                <a:gd name="T2" fmla="*/ 404 w 404"/>
                <a:gd name="T3" fmla="*/ 172 h 172"/>
                <a:gd name="T4" fmla="*/ 404 w 404"/>
                <a:gd name="T5" fmla="*/ 0 h 172"/>
                <a:gd name="T6" fmla="*/ 0 w 404"/>
                <a:gd name="T7" fmla="*/ 0 h 172"/>
                <a:gd name="T8" fmla="*/ 0 w 404"/>
                <a:gd name="T9" fmla="*/ 172 h 172"/>
                <a:gd name="T10" fmla="*/ 0 w 404"/>
                <a:gd name="T11" fmla="*/ 172 h 1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4"/>
                <a:gd name="T19" fmla="*/ 0 h 172"/>
                <a:gd name="T20" fmla="*/ 404 w 404"/>
                <a:gd name="T21" fmla="*/ 172 h 1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4" h="172">
                  <a:moveTo>
                    <a:pt x="0" y="172"/>
                  </a:moveTo>
                  <a:lnTo>
                    <a:pt x="404" y="172"/>
                  </a:lnTo>
                  <a:lnTo>
                    <a:pt x="404" y="0"/>
                  </a:lnTo>
                  <a:lnTo>
                    <a:pt x="0" y="0"/>
                  </a:lnTo>
                  <a:lnTo>
                    <a:pt x="0" y="1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606" name="Freeform 20"/>
            <p:cNvSpPr>
              <a:spLocks/>
            </p:cNvSpPr>
            <p:nvPr/>
          </p:nvSpPr>
          <p:spPr bwMode="auto">
            <a:xfrm>
              <a:off x="5052" y="2681"/>
              <a:ext cx="202" cy="86"/>
            </a:xfrm>
            <a:custGeom>
              <a:avLst/>
              <a:gdLst>
                <a:gd name="T0" fmla="*/ 0 w 404"/>
                <a:gd name="T1" fmla="*/ 172 h 172"/>
                <a:gd name="T2" fmla="*/ 404 w 404"/>
                <a:gd name="T3" fmla="*/ 172 h 172"/>
                <a:gd name="T4" fmla="*/ 404 w 404"/>
                <a:gd name="T5" fmla="*/ 0 h 172"/>
                <a:gd name="T6" fmla="*/ 0 w 404"/>
                <a:gd name="T7" fmla="*/ 0 h 172"/>
                <a:gd name="T8" fmla="*/ 0 w 404"/>
                <a:gd name="T9" fmla="*/ 172 h 172"/>
                <a:gd name="T10" fmla="*/ 0 w 404"/>
                <a:gd name="T11" fmla="*/ 172 h 1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4"/>
                <a:gd name="T19" fmla="*/ 0 h 172"/>
                <a:gd name="T20" fmla="*/ 404 w 404"/>
                <a:gd name="T21" fmla="*/ 172 h 1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4" h="172">
                  <a:moveTo>
                    <a:pt x="0" y="172"/>
                  </a:moveTo>
                  <a:lnTo>
                    <a:pt x="404" y="172"/>
                  </a:lnTo>
                  <a:lnTo>
                    <a:pt x="404" y="0"/>
                  </a:lnTo>
                  <a:lnTo>
                    <a:pt x="0" y="0"/>
                  </a:lnTo>
                  <a:lnTo>
                    <a:pt x="0" y="1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607" name="Freeform 21"/>
            <p:cNvSpPr>
              <a:spLocks/>
            </p:cNvSpPr>
            <p:nvPr/>
          </p:nvSpPr>
          <p:spPr bwMode="auto">
            <a:xfrm>
              <a:off x="5052" y="2862"/>
              <a:ext cx="202" cy="87"/>
            </a:xfrm>
            <a:custGeom>
              <a:avLst/>
              <a:gdLst>
                <a:gd name="T0" fmla="*/ 0 w 404"/>
                <a:gd name="T1" fmla="*/ 174 h 174"/>
                <a:gd name="T2" fmla="*/ 404 w 404"/>
                <a:gd name="T3" fmla="*/ 174 h 174"/>
                <a:gd name="T4" fmla="*/ 404 w 404"/>
                <a:gd name="T5" fmla="*/ 0 h 174"/>
                <a:gd name="T6" fmla="*/ 0 w 404"/>
                <a:gd name="T7" fmla="*/ 0 h 174"/>
                <a:gd name="T8" fmla="*/ 0 w 404"/>
                <a:gd name="T9" fmla="*/ 174 h 174"/>
                <a:gd name="T10" fmla="*/ 0 w 404"/>
                <a:gd name="T11" fmla="*/ 174 h 1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4"/>
                <a:gd name="T19" fmla="*/ 0 h 174"/>
                <a:gd name="T20" fmla="*/ 404 w 404"/>
                <a:gd name="T21" fmla="*/ 174 h 17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4" h="174">
                  <a:moveTo>
                    <a:pt x="0" y="174"/>
                  </a:moveTo>
                  <a:lnTo>
                    <a:pt x="404" y="174"/>
                  </a:lnTo>
                  <a:lnTo>
                    <a:pt x="404" y="0"/>
                  </a:lnTo>
                  <a:lnTo>
                    <a:pt x="0" y="0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608" name="Freeform 22"/>
            <p:cNvSpPr>
              <a:spLocks/>
            </p:cNvSpPr>
            <p:nvPr/>
          </p:nvSpPr>
          <p:spPr bwMode="auto">
            <a:xfrm>
              <a:off x="5051" y="3044"/>
              <a:ext cx="202" cy="87"/>
            </a:xfrm>
            <a:custGeom>
              <a:avLst/>
              <a:gdLst>
                <a:gd name="T0" fmla="*/ 0 w 404"/>
                <a:gd name="T1" fmla="*/ 174 h 174"/>
                <a:gd name="T2" fmla="*/ 404 w 404"/>
                <a:gd name="T3" fmla="*/ 174 h 174"/>
                <a:gd name="T4" fmla="*/ 404 w 404"/>
                <a:gd name="T5" fmla="*/ 0 h 174"/>
                <a:gd name="T6" fmla="*/ 0 w 404"/>
                <a:gd name="T7" fmla="*/ 0 h 174"/>
                <a:gd name="T8" fmla="*/ 0 w 404"/>
                <a:gd name="T9" fmla="*/ 174 h 174"/>
                <a:gd name="T10" fmla="*/ 0 w 404"/>
                <a:gd name="T11" fmla="*/ 174 h 1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4"/>
                <a:gd name="T19" fmla="*/ 0 h 174"/>
                <a:gd name="T20" fmla="*/ 404 w 404"/>
                <a:gd name="T21" fmla="*/ 174 h 17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4" h="174">
                  <a:moveTo>
                    <a:pt x="0" y="174"/>
                  </a:moveTo>
                  <a:lnTo>
                    <a:pt x="404" y="174"/>
                  </a:lnTo>
                  <a:lnTo>
                    <a:pt x="404" y="0"/>
                  </a:lnTo>
                  <a:lnTo>
                    <a:pt x="0" y="0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609" name="Freeform 23"/>
            <p:cNvSpPr>
              <a:spLocks/>
            </p:cNvSpPr>
            <p:nvPr/>
          </p:nvSpPr>
          <p:spPr bwMode="auto">
            <a:xfrm>
              <a:off x="5051" y="3225"/>
              <a:ext cx="202" cy="87"/>
            </a:xfrm>
            <a:custGeom>
              <a:avLst/>
              <a:gdLst>
                <a:gd name="T0" fmla="*/ 0 w 404"/>
                <a:gd name="T1" fmla="*/ 174 h 174"/>
                <a:gd name="T2" fmla="*/ 404 w 404"/>
                <a:gd name="T3" fmla="*/ 174 h 174"/>
                <a:gd name="T4" fmla="*/ 404 w 404"/>
                <a:gd name="T5" fmla="*/ 0 h 174"/>
                <a:gd name="T6" fmla="*/ 0 w 404"/>
                <a:gd name="T7" fmla="*/ 0 h 174"/>
                <a:gd name="T8" fmla="*/ 0 w 404"/>
                <a:gd name="T9" fmla="*/ 174 h 174"/>
                <a:gd name="T10" fmla="*/ 0 w 404"/>
                <a:gd name="T11" fmla="*/ 174 h 1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4"/>
                <a:gd name="T19" fmla="*/ 0 h 174"/>
                <a:gd name="T20" fmla="*/ 404 w 404"/>
                <a:gd name="T21" fmla="*/ 174 h 17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4" h="174">
                  <a:moveTo>
                    <a:pt x="0" y="174"/>
                  </a:moveTo>
                  <a:lnTo>
                    <a:pt x="404" y="174"/>
                  </a:lnTo>
                  <a:lnTo>
                    <a:pt x="404" y="0"/>
                  </a:lnTo>
                  <a:lnTo>
                    <a:pt x="0" y="0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</p:grpSp>
      <p:sp>
        <p:nvSpPr>
          <p:cNvPr id="26649" name="Freeform 25"/>
          <p:cNvSpPr>
            <a:spLocks/>
          </p:cNvSpPr>
          <p:nvPr/>
        </p:nvSpPr>
        <p:spPr bwMode="auto">
          <a:xfrm>
            <a:off x="6038850" y="5740400"/>
            <a:ext cx="1025525" cy="496888"/>
          </a:xfrm>
          <a:custGeom>
            <a:avLst/>
            <a:gdLst>
              <a:gd name="T0" fmla="*/ 0 w 1292"/>
              <a:gd name="T1" fmla="*/ 0 h 628"/>
              <a:gd name="T2" fmla="*/ 4 w 1292"/>
              <a:gd name="T3" fmla="*/ 60 h 628"/>
              <a:gd name="T4" fmla="*/ 14 w 1292"/>
              <a:gd name="T5" fmla="*/ 116 h 628"/>
              <a:gd name="T6" fmla="*/ 26 w 1292"/>
              <a:gd name="T7" fmla="*/ 171 h 628"/>
              <a:gd name="T8" fmla="*/ 45 w 1292"/>
              <a:gd name="T9" fmla="*/ 225 h 628"/>
              <a:gd name="T10" fmla="*/ 72 w 1292"/>
              <a:gd name="T11" fmla="*/ 277 h 628"/>
              <a:gd name="T12" fmla="*/ 96 w 1292"/>
              <a:gd name="T13" fmla="*/ 324 h 628"/>
              <a:gd name="T14" fmla="*/ 130 w 1292"/>
              <a:gd name="T15" fmla="*/ 374 h 628"/>
              <a:gd name="T16" fmla="*/ 167 w 1292"/>
              <a:gd name="T17" fmla="*/ 418 h 628"/>
              <a:gd name="T18" fmla="*/ 207 w 1292"/>
              <a:gd name="T19" fmla="*/ 455 h 628"/>
              <a:gd name="T20" fmla="*/ 253 w 1292"/>
              <a:gd name="T21" fmla="*/ 495 h 628"/>
              <a:gd name="T22" fmla="*/ 299 w 1292"/>
              <a:gd name="T23" fmla="*/ 527 h 628"/>
              <a:gd name="T24" fmla="*/ 348 w 1292"/>
              <a:gd name="T25" fmla="*/ 554 h 628"/>
              <a:gd name="T26" fmla="*/ 401 w 1292"/>
              <a:gd name="T27" fmla="*/ 580 h 628"/>
              <a:gd name="T28" fmla="*/ 455 w 1292"/>
              <a:gd name="T29" fmla="*/ 595 h 628"/>
              <a:gd name="T30" fmla="*/ 510 w 1292"/>
              <a:gd name="T31" fmla="*/ 611 h 628"/>
              <a:gd name="T32" fmla="*/ 566 w 1292"/>
              <a:gd name="T33" fmla="*/ 621 h 628"/>
              <a:gd name="T34" fmla="*/ 622 w 1292"/>
              <a:gd name="T35" fmla="*/ 628 h 628"/>
              <a:gd name="T36" fmla="*/ 682 w 1292"/>
              <a:gd name="T37" fmla="*/ 628 h 628"/>
              <a:gd name="T38" fmla="*/ 738 w 1292"/>
              <a:gd name="T39" fmla="*/ 621 h 628"/>
              <a:gd name="T40" fmla="*/ 795 w 1292"/>
              <a:gd name="T41" fmla="*/ 611 h 628"/>
              <a:gd name="T42" fmla="*/ 849 w 1292"/>
              <a:gd name="T43" fmla="*/ 595 h 628"/>
              <a:gd name="T44" fmla="*/ 904 w 1292"/>
              <a:gd name="T45" fmla="*/ 573 h 628"/>
              <a:gd name="T46" fmla="*/ 957 w 1292"/>
              <a:gd name="T47" fmla="*/ 549 h 628"/>
              <a:gd name="T48" fmla="*/ 1004 w 1292"/>
              <a:gd name="T49" fmla="*/ 520 h 628"/>
              <a:gd name="T50" fmla="*/ 1050 w 1292"/>
              <a:gd name="T51" fmla="*/ 486 h 628"/>
              <a:gd name="T52" fmla="*/ 1095 w 1292"/>
              <a:gd name="T53" fmla="*/ 450 h 628"/>
              <a:gd name="T54" fmla="*/ 1134 w 1292"/>
              <a:gd name="T55" fmla="*/ 408 h 628"/>
              <a:gd name="T56" fmla="*/ 1170 w 1292"/>
              <a:gd name="T57" fmla="*/ 362 h 628"/>
              <a:gd name="T58" fmla="*/ 1204 w 1292"/>
              <a:gd name="T59" fmla="*/ 316 h 628"/>
              <a:gd name="T60" fmla="*/ 1229 w 1292"/>
              <a:gd name="T61" fmla="*/ 266 h 628"/>
              <a:gd name="T62" fmla="*/ 1251 w 1292"/>
              <a:gd name="T63" fmla="*/ 213 h 628"/>
              <a:gd name="T64" fmla="*/ 1267 w 1292"/>
              <a:gd name="T65" fmla="*/ 157 h 628"/>
              <a:gd name="T66" fmla="*/ 1282 w 1292"/>
              <a:gd name="T67" fmla="*/ 103 h 628"/>
              <a:gd name="T68" fmla="*/ 1289 w 1292"/>
              <a:gd name="T69" fmla="*/ 46 h 628"/>
              <a:gd name="T70" fmla="*/ 1292 w 1292"/>
              <a:gd name="T71" fmla="*/ 0 h 628"/>
              <a:gd name="T72" fmla="*/ 0 w 1292"/>
              <a:gd name="T73" fmla="*/ 0 h 628"/>
              <a:gd name="T74" fmla="*/ 0 w 1292"/>
              <a:gd name="T75" fmla="*/ 0 h 62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292"/>
              <a:gd name="T115" fmla="*/ 0 h 628"/>
              <a:gd name="T116" fmla="*/ 1292 w 1292"/>
              <a:gd name="T117" fmla="*/ 628 h 628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292" h="628">
                <a:moveTo>
                  <a:pt x="0" y="0"/>
                </a:moveTo>
                <a:lnTo>
                  <a:pt x="4" y="60"/>
                </a:lnTo>
                <a:lnTo>
                  <a:pt x="14" y="116"/>
                </a:lnTo>
                <a:lnTo>
                  <a:pt x="26" y="171"/>
                </a:lnTo>
                <a:lnTo>
                  <a:pt x="45" y="225"/>
                </a:lnTo>
                <a:lnTo>
                  <a:pt x="72" y="277"/>
                </a:lnTo>
                <a:lnTo>
                  <a:pt x="96" y="324"/>
                </a:lnTo>
                <a:lnTo>
                  <a:pt x="130" y="374"/>
                </a:lnTo>
                <a:lnTo>
                  <a:pt x="167" y="418"/>
                </a:lnTo>
                <a:lnTo>
                  <a:pt x="207" y="455"/>
                </a:lnTo>
                <a:lnTo>
                  <a:pt x="253" y="495"/>
                </a:lnTo>
                <a:lnTo>
                  <a:pt x="299" y="527"/>
                </a:lnTo>
                <a:lnTo>
                  <a:pt x="348" y="554"/>
                </a:lnTo>
                <a:lnTo>
                  <a:pt x="401" y="580"/>
                </a:lnTo>
                <a:lnTo>
                  <a:pt x="455" y="595"/>
                </a:lnTo>
                <a:lnTo>
                  <a:pt x="510" y="611"/>
                </a:lnTo>
                <a:lnTo>
                  <a:pt x="566" y="621"/>
                </a:lnTo>
                <a:lnTo>
                  <a:pt x="622" y="628"/>
                </a:lnTo>
                <a:lnTo>
                  <a:pt x="682" y="628"/>
                </a:lnTo>
                <a:lnTo>
                  <a:pt x="738" y="621"/>
                </a:lnTo>
                <a:lnTo>
                  <a:pt x="795" y="611"/>
                </a:lnTo>
                <a:lnTo>
                  <a:pt x="849" y="595"/>
                </a:lnTo>
                <a:lnTo>
                  <a:pt x="904" y="573"/>
                </a:lnTo>
                <a:lnTo>
                  <a:pt x="957" y="549"/>
                </a:lnTo>
                <a:lnTo>
                  <a:pt x="1004" y="520"/>
                </a:lnTo>
                <a:lnTo>
                  <a:pt x="1050" y="486"/>
                </a:lnTo>
                <a:lnTo>
                  <a:pt x="1095" y="450"/>
                </a:lnTo>
                <a:lnTo>
                  <a:pt x="1134" y="408"/>
                </a:lnTo>
                <a:lnTo>
                  <a:pt x="1170" y="362"/>
                </a:lnTo>
                <a:lnTo>
                  <a:pt x="1204" y="316"/>
                </a:lnTo>
                <a:lnTo>
                  <a:pt x="1229" y="266"/>
                </a:lnTo>
                <a:lnTo>
                  <a:pt x="1251" y="213"/>
                </a:lnTo>
                <a:lnTo>
                  <a:pt x="1267" y="157"/>
                </a:lnTo>
                <a:lnTo>
                  <a:pt x="1282" y="103"/>
                </a:lnTo>
                <a:lnTo>
                  <a:pt x="1289" y="46"/>
                </a:lnTo>
                <a:lnTo>
                  <a:pt x="1292" y="0"/>
                </a:lnTo>
                <a:lnTo>
                  <a:pt x="0" y="0"/>
                </a:lnTo>
                <a:close/>
              </a:path>
            </a:pathLst>
          </a:custGeom>
          <a:solidFill>
            <a:srgbClr val="E5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6650" name="AutoShape 26"/>
          <p:cNvSpPr>
            <a:spLocks noChangeArrowheads="1"/>
          </p:cNvSpPr>
          <p:nvPr/>
        </p:nvSpPr>
        <p:spPr bwMode="auto">
          <a:xfrm rot="10800000">
            <a:off x="7019925" y="4897438"/>
            <a:ext cx="863600" cy="503237"/>
          </a:xfrm>
          <a:custGeom>
            <a:avLst/>
            <a:gdLst>
              <a:gd name="T0" fmla="*/ 784237 w 21600"/>
              <a:gd name="T1" fmla="*/ 251619 h 21600"/>
              <a:gd name="T2" fmla="*/ 431800 w 21600"/>
              <a:gd name="T3" fmla="*/ 503237 h 21600"/>
              <a:gd name="T4" fmla="*/ 79363 w 21600"/>
              <a:gd name="T5" fmla="*/ 251619 h 21600"/>
              <a:gd name="T6" fmla="*/ 4318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785 w 21600"/>
              <a:gd name="T13" fmla="*/ 3785 h 21600"/>
              <a:gd name="T14" fmla="*/ 17815 w 21600"/>
              <a:gd name="T15" fmla="*/ 1781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970" y="21600"/>
                </a:lnTo>
                <a:lnTo>
                  <a:pt x="1763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4585" name="Line 27"/>
          <p:cNvSpPr>
            <a:spLocks noChangeShapeType="1"/>
          </p:cNvSpPr>
          <p:nvPr/>
        </p:nvSpPr>
        <p:spPr bwMode="auto">
          <a:xfrm>
            <a:off x="7019925" y="5300663"/>
            <a:ext cx="71438" cy="1444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6" name="Line 28"/>
          <p:cNvSpPr>
            <a:spLocks noChangeShapeType="1"/>
          </p:cNvSpPr>
          <p:nvPr/>
        </p:nvSpPr>
        <p:spPr bwMode="auto">
          <a:xfrm>
            <a:off x="7048500" y="5229225"/>
            <a:ext cx="144463" cy="2159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771" name="Text Box 147"/>
          <p:cNvSpPr txBox="1">
            <a:spLocks noChangeArrowheads="1"/>
          </p:cNvSpPr>
          <p:nvPr/>
        </p:nvSpPr>
        <p:spPr bwMode="auto">
          <a:xfrm>
            <a:off x="0" y="0"/>
            <a:ext cx="91440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3800" i="1" u="sng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Задача о скорости химической реакции</a:t>
            </a:r>
          </a:p>
        </p:txBody>
      </p:sp>
      <p:sp>
        <p:nvSpPr>
          <p:cNvPr id="24588" name="Text Box 148"/>
          <p:cNvSpPr txBox="1">
            <a:spLocks noChangeArrowheads="1"/>
          </p:cNvSpPr>
          <p:nvPr/>
        </p:nvSpPr>
        <p:spPr bwMode="auto">
          <a:xfrm>
            <a:off x="179388" y="692150"/>
            <a:ext cx="8964612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latin typeface="Calibri" pitchFamily="34" charset="0"/>
              </a:rPr>
              <a:t>Средняя скорость растворения соли в воде за промежуток времени </a:t>
            </a:r>
            <a:r>
              <a:rPr lang="en-US" sz="3200" i="1">
                <a:latin typeface="Calibri" pitchFamily="34" charset="0"/>
              </a:rPr>
              <a:t>[t</a:t>
            </a:r>
            <a:r>
              <a:rPr lang="en-US" sz="3200" i="1" baseline="-25000">
                <a:latin typeface="Calibri" pitchFamily="34" charset="0"/>
              </a:rPr>
              <a:t>0</a:t>
            </a:r>
            <a:r>
              <a:rPr lang="ru-RU" sz="3200" i="1">
                <a:latin typeface="Calibri" pitchFamily="34" charset="0"/>
              </a:rPr>
              <a:t>;</a:t>
            </a:r>
            <a:r>
              <a:rPr lang="en-US" sz="3200" i="1">
                <a:latin typeface="Calibri" pitchFamily="34" charset="0"/>
              </a:rPr>
              <a:t>t</a:t>
            </a:r>
            <a:r>
              <a:rPr lang="en-US" sz="3200" i="1" baseline="-25000">
                <a:latin typeface="Calibri" pitchFamily="34" charset="0"/>
              </a:rPr>
              <a:t>1</a:t>
            </a:r>
            <a:r>
              <a:rPr lang="en-US" sz="3200" i="1">
                <a:latin typeface="Calibri" pitchFamily="34" charset="0"/>
              </a:rPr>
              <a:t>]</a:t>
            </a:r>
            <a:r>
              <a:rPr lang="en-US" sz="3200">
                <a:latin typeface="Calibri" pitchFamily="34" charset="0"/>
              </a:rPr>
              <a:t> (</a:t>
            </a:r>
            <a:r>
              <a:rPr lang="ru-RU" sz="3200">
                <a:latin typeface="Calibri" pitchFamily="34" charset="0"/>
              </a:rPr>
              <a:t>масса соли, растворившейся в воде изменяется по закону    </a:t>
            </a:r>
            <a:r>
              <a:rPr lang="ru-RU" sz="3200" i="1">
                <a:latin typeface="Calibri" pitchFamily="34" charset="0"/>
              </a:rPr>
              <a:t>х = </a:t>
            </a:r>
            <a:r>
              <a:rPr lang="en-US" sz="3200" i="1">
                <a:latin typeface="Calibri" pitchFamily="34" charset="0"/>
              </a:rPr>
              <a:t>f(t))</a:t>
            </a:r>
            <a:r>
              <a:rPr lang="ru-RU" sz="3200">
                <a:latin typeface="Calibri" pitchFamily="34" charset="0"/>
              </a:rPr>
              <a:t> определяется по формуле                           .</a:t>
            </a:r>
          </a:p>
          <a:p>
            <a:pPr>
              <a:spcBef>
                <a:spcPct val="50000"/>
              </a:spcBef>
            </a:pPr>
            <a:endParaRPr lang="ru-RU" sz="320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ru-RU" sz="3200">
                <a:latin typeface="Calibri" pitchFamily="34" charset="0"/>
              </a:rPr>
              <a:t>Скорость растворения в данный                 момент времени</a:t>
            </a:r>
          </a:p>
        </p:txBody>
      </p:sp>
      <p:graphicFrame>
        <p:nvGraphicFramePr>
          <p:cNvPr id="24579" name="Rectangle 3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4579" name="Формула" r:id="rId4" imgW="0" imgH="0" progId="Equation.3">
              <p:embed/>
            </p:oleObj>
          </a:graphicData>
        </a:graphic>
      </p:graphicFrame>
      <p:graphicFrame>
        <p:nvGraphicFramePr>
          <p:cNvPr id="24580" name="Rectangle 4"/>
          <p:cNvGraphicFramePr>
            <a:graphicFrameLocks/>
          </p:cNvGraphicFramePr>
          <p:nvPr/>
        </p:nvGraphicFramePr>
        <p:xfrm>
          <a:off x="1524000" y="2708275"/>
          <a:ext cx="6096000" cy="4064000"/>
        </p:xfrm>
        <a:graphic>
          <a:graphicData uri="http://schemas.openxmlformats.org/presentationml/2006/ole">
            <p:oleObj spid="_x0000_s24580" name="Формула" r:id="rId5" imgW="0" imgH="0" progId="Equation.3">
              <p:embed/>
            </p:oleObj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395288" y="5216525"/>
          <a:ext cx="4464050" cy="1236663"/>
        </p:xfrm>
        <a:graphic>
          <a:graphicData uri="http://schemas.openxmlformats.org/presentationml/2006/ole">
            <p:oleObj spid="_x0000_s24581" name="Формула" r:id="rId6" imgW="8254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9" grpId="0" animBg="1"/>
      <p:bldP spid="2665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DDCD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>
                <a:solidFill>
                  <a:srgbClr val="FF0000"/>
                </a:solidFill>
              </a:rPr>
              <a:t>Определение производной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31150" cy="1900238"/>
          </a:xfrm>
        </p:spPr>
        <p:txBody>
          <a:bodyPr/>
          <a:lstStyle/>
          <a:p>
            <a:pPr>
              <a:buFontTx/>
              <a:buNone/>
            </a:pPr>
            <a:endParaRPr lang="en-US" sz="2000" i="1" smtClean="0"/>
          </a:p>
          <a:p>
            <a:pPr>
              <a:buFontTx/>
              <a:buNone/>
            </a:pPr>
            <a:r>
              <a:rPr lang="ru-RU" sz="2400" b="1" i="1" smtClean="0">
                <a:solidFill>
                  <a:srgbClr val="F74754"/>
                </a:solidFill>
              </a:rPr>
              <a:t>Производной функции </a:t>
            </a:r>
            <a:r>
              <a:rPr lang="en-US" sz="2400" b="1" i="1" smtClean="0">
                <a:solidFill>
                  <a:srgbClr val="F74754"/>
                </a:solidFill>
              </a:rPr>
              <a:t>f</a:t>
            </a:r>
            <a:r>
              <a:rPr lang="ru-RU" sz="2400" b="1" i="1" smtClean="0">
                <a:solidFill>
                  <a:srgbClr val="F74754"/>
                </a:solidFill>
              </a:rPr>
              <a:t> в точке х</a:t>
            </a:r>
            <a:r>
              <a:rPr lang="ru-RU" sz="1600" b="1" i="1" smtClean="0">
                <a:solidFill>
                  <a:srgbClr val="F74754"/>
                </a:solidFill>
              </a:rPr>
              <a:t>0</a:t>
            </a:r>
            <a:r>
              <a:rPr lang="ru-RU" sz="2400" b="1" i="1" smtClean="0">
                <a:solidFill>
                  <a:srgbClr val="F74754"/>
                </a:solidFill>
              </a:rPr>
              <a:t> называется предел отношения приращения функции к приращению аргумента при последнем стремящимся к нулю:</a:t>
            </a:r>
          </a:p>
        </p:txBody>
      </p:sp>
      <p:graphicFrame>
        <p:nvGraphicFramePr>
          <p:cNvPr id="4101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0" y="4000500"/>
          <a:ext cx="6840538" cy="1416050"/>
        </p:xfrm>
        <a:graphic>
          <a:graphicData uri="http://schemas.openxmlformats.org/presentationml/2006/ole">
            <p:oleObj spid="_x0000_s22530" name="Формула" r:id="rId3" imgW="19429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66675"/>
            <a:ext cx="8662988" cy="6099175"/>
          </a:xfrm>
          <a:solidFill>
            <a:schemeClr val="bg2"/>
          </a:solidFill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600" b="1" smtClean="0">
                <a:latin typeface="Times New Roman" pitchFamily="18" charset="0"/>
              </a:rPr>
              <a:t>Возвращаясь к рассмотренным задачам, важно подчеркнуть следующее:</a:t>
            </a:r>
          </a:p>
          <a:p>
            <a:pPr>
              <a:buFont typeface="Arial" charset="0"/>
              <a:buNone/>
            </a:pPr>
            <a:r>
              <a:rPr lang="ru-RU" sz="2600" i="1" smtClean="0">
                <a:latin typeface="Times New Roman" pitchFamily="18" charset="0"/>
              </a:rPr>
              <a:t>а) </a:t>
            </a:r>
            <a:r>
              <a:rPr lang="ru-RU" sz="2600" b="1" smtClean="0">
                <a:latin typeface="Times New Roman" pitchFamily="18" charset="0"/>
              </a:rPr>
              <a:t>мгновенная скорость</a:t>
            </a:r>
            <a:r>
              <a:rPr lang="ru-RU" sz="2600" smtClean="0">
                <a:latin typeface="Times New Roman" pitchFamily="18" charset="0"/>
              </a:rPr>
              <a:t> неравномерного движения есть производная от пути по времени;</a:t>
            </a:r>
          </a:p>
          <a:p>
            <a:pPr>
              <a:buFont typeface="Arial" charset="0"/>
              <a:buNone/>
            </a:pPr>
            <a:r>
              <a:rPr lang="ru-RU" sz="2600" i="1" smtClean="0">
                <a:latin typeface="Times New Roman" pitchFamily="18" charset="0"/>
              </a:rPr>
              <a:t>б) </a:t>
            </a:r>
            <a:r>
              <a:rPr lang="ru-RU" sz="2600" b="1" smtClean="0">
                <a:latin typeface="Times New Roman" pitchFamily="18" charset="0"/>
              </a:rPr>
              <a:t>угловой</a:t>
            </a:r>
            <a:r>
              <a:rPr lang="ru-RU" sz="2600" b="1" i="1" smtClean="0">
                <a:latin typeface="Times New Roman" pitchFamily="18" charset="0"/>
              </a:rPr>
              <a:t> </a:t>
            </a:r>
            <a:r>
              <a:rPr lang="ru-RU" sz="2600" b="1" smtClean="0">
                <a:latin typeface="Times New Roman" pitchFamily="18" charset="0"/>
              </a:rPr>
              <a:t>коэффициент касательной</a:t>
            </a:r>
            <a:r>
              <a:rPr lang="ru-RU" sz="2600" smtClean="0">
                <a:latin typeface="Times New Roman" pitchFamily="18" charset="0"/>
              </a:rPr>
              <a:t> к графику функции в точке </a:t>
            </a:r>
            <a:r>
              <a:rPr lang="ru-RU" sz="2600" i="1" smtClean="0">
                <a:latin typeface="Times New Roman" pitchFamily="18" charset="0"/>
              </a:rPr>
              <a:t>(</a:t>
            </a:r>
            <a:r>
              <a:rPr lang="en-US" sz="2600" i="1" smtClean="0">
                <a:latin typeface="Times New Roman" pitchFamily="18" charset="0"/>
              </a:rPr>
              <a:t>x</a:t>
            </a:r>
            <a:r>
              <a:rPr lang="en-US" sz="2600" i="1" baseline="-25000" smtClean="0">
                <a:latin typeface="Times New Roman" pitchFamily="18" charset="0"/>
              </a:rPr>
              <a:t>0</a:t>
            </a:r>
            <a:r>
              <a:rPr lang="ru-RU" sz="2600" i="1" smtClean="0">
                <a:latin typeface="Times New Roman" pitchFamily="18" charset="0"/>
              </a:rPr>
              <a:t>; </a:t>
            </a:r>
            <a:r>
              <a:rPr lang="en-US" sz="2600" i="1" smtClean="0">
                <a:latin typeface="Times New Roman" pitchFamily="18" charset="0"/>
              </a:rPr>
              <a:t>f(x))</a:t>
            </a:r>
            <a:r>
              <a:rPr lang="ru-RU" sz="2600" smtClean="0">
                <a:latin typeface="Times New Roman" pitchFamily="18" charset="0"/>
              </a:rPr>
              <a:t> есть производная функции </a:t>
            </a:r>
            <a:r>
              <a:rPr lang="en-US" sz="2600" i="1" smtClean="0">
                <a:latin typeface="Times New Roman" pitchFamily="18" charset="0"/>
              </a:rPr>
              <a:t>f(x)</a:t>
            </a:r>
            <a:r>
              <a:rPr lang="ru-RU" sz="2600" smtClean="0">
                <a:latin typeface="Times New Roman" pitchFamily="18" charset="0"/>
              </a:rPr>
              <a:t> в точке          </a:t>
            </a:r>
            <a:r>
              <a:rPr lang="ru-RU" sz="2600" i="1" smtClean="0">
                <a:latin typeface="Times New Roman" pitchFamily="18" charset="0"/>
              </a:rPr>
              <a:t>х = х</a:t>
            </a:r>
            <a:r>
              <a:rPr lang="ru-RU" sz="2600" i="1" baseline="-25000" smtClean="0">
                <a:latin typeface="Times New Roman" pitchFamily="18" charset="0"/>
              </a:rPr>
              <a:t>0</a:t>
            </a:r>
            <a:r>
              <a:rPr lang="ru-RU" sz="2600" i="1" smtClean="0">
                <a:latin typeface="Times New Roman" pitchFamily="18" charset="0"/>
              </a:rPr>
              <a:t>;</a:t>
            </a:r>
          </a:p>
          <a:p>
            <a:pPr>
              <a:buFont typeface="Arial" charset="0"/>
              <a:buNone/>
            </a:pPr>
            <a:r>
              <a:rPr lang="ru-RU" sz="2600" i="1" smtClean="0">
                <a:latin typeface="Times New Roman" pitchFamily="18" charset="0"/>
              </a:rPr>
              <a:t>в) </a:t>
            </a:r>
            <a:r>
              <a:rPr lang="ru-RU" sz="2600" b="1" smtClean="0">
                <a:latin typeface="Times New Roman" pitchFamily="18" charset="0"/>
              </a:rPr>
              <a:t>мгновенная сила тока</a:t>
            </a:r>
            <a:r>
              <a:rPr lang="ru-RU" sz="2600" smtClean="0">
                <a:latin typeface="Times New Roman" pitchFamily="18" charset="0"/>
              </a:rPr>
              <a:t> </a:t>
            </a:r>
            <a:r>
              <a:rPr lang="en-US" sz="2600" i="1" smtClean="0">
                <a:latin typeface="Times New Roman" pitchFamily="18" charset="0"/>
              </a:rPr>
              <a:t>I</a:t>
            </a:r>
            <a:r>
              <a:rPr lang="ru-RU" sz="2600" i="1" smtClean="0">
                <a:latin typeface="Times New Roman" pitchFamily="18" charset="0"/>
              </a:rPr>
              <a:t>(</a:t>
            </a:r>
            <a:r>
              <a:rPr lang="en-US" sz="2600" i="1" smtClean="0">
                <a:latin typeface="Times New Roman" pitchFamily="18" charset="0"/>
              </a:rPr>
              <a:t>t)</a:t>
            </a:r>
            <a:r>
              <a:rPr lang="ru-RU" sz="2600" smtClean="0">
                <a:latin typeface="Times New Roman" pitchFamily="18" charset="0"/>
              </a:rPr>
              <a:t> в момент </a:t>
            </a:r>
            <a:r>
              <a:rPr lang="en-US" sz="2600" i="1" smtClean="0">
                <a:latin typeface="Times New Roman" pitchFamily="18" charset="0"/>
              </a:rPr>
              <a:t>t</a:t>
            </a:r>
            <a:r>
              <a:rPr lang="ru-RU" sz="2600" i="1" smtClean="0">
                <a:latin typeface="Times New Roman" pitchFamily="18" charset="0"/>
              </a:rPr>
              <a:t> </a:t>
            </a:r>
            <a:r>
              <a:rPr lang="ru-RU" sz="2600" smtClean="0">
                <a:latin typeface="Times New Roman" pitchFamily="18" charset="0"/>
              </a:rPr>
              <a:t>есть производная от количества электричества  </a:t>
            </a:r>
            <a:r>
              <a:rPr lang="en-US" sz="2600" i="1" smtClean="0">
                <a:latin typeface="Times New Roman" pitchFamily="18" charset="0"/>
              </a:rPr>
              <a:t>q(t)</a:t>
            </a:r>
            <a:r>
              <a:rPr lang="en-US" sz="2600" smtClean="0">
                <a:latin typeface="Times New Roman" pitchFamily="18" charset="0"/>
              </a:rPr>
              <a:t> </a:t>
            </a:r>
            <a:r>
              <a:rPr lang="ru-RU" sz="2600" smtClean="0">
                <a:latin typeface="Times New Roman" pitchFamily="18" charset="0"/>
              </a:rPr>
              <a:t>по времени;</a:t>
            </a:r>
          </a:p>
          <a:p>
            <a:pPr>
              <a:buFont typeface="Arial" charset="0"/>
              <a:buNone/>
            </a:pPr>
            <a:r>
              <a:rPr lang="ru-RU" sz="2600" i="1" smtClean="0">
                <a:latin typeface="Times New Roman" pitchFamily="18" charset="0"/>
              </a:rPr>
              <a:t>Г) </a:t>
            </a:r>
            <a:r>
              <a:rPr lang="ru-RU" sz="2600" b="1" smtClean="0">
                <a:latin typeface="Times New Roman" pitchFamily="18" charset="0"/>
              </a:rPr>
              <a:t>скорость химической реакции</a:t>
            </a:r>
            <a:r>
              <a:rPr lang="ru-RU" sz="2600" smtClean="0">
                <a:latin typeface="Times New Roman" pitchFamily="18" charset="0"/>
              </a:rPr>
              <a:t> в данный момент времени </a:t>
            </a:r>
            <a:r>
              <a:rPr lang="en-US" sz="2600" i="1" smtClean="0">
                <a:latin typeface="Times New Roman" pitchFamily="18" charset="0"/>
              </a:rPr>
              <a:t>t</a:t>
            </a:r>
            <a:r>
              <a:rPr lang="ru-RU" sz="2600" smtClean="0">
                <a:latin typeface="Times New Roman" pitchFamily="18" charset="0"/>
              </a:rPr>
              <a:t> есть производная от количества вещества </a:t>
            </a:r>
            <a:r>
              <a:rPr lang="ru-RU" sz="2600" i="1" smtClean="0">
                <a:latin typeface="Times New Roman" pitchFamily="18" charset="0"/>
              </a:rPr>
              <a:t>у(</a:t>
            </a:r>
            <a:r>
              <a:rPr lang="en-US" sz="2600" i="1" smtClean="0">
                <a:latin typeface="Times New Roman" pitchFamily="18" charset="0"/>
              </a:rPr>
              <a:t>t)</a:t>
            </a:r>
            <a:r>
              <a:rPr lang="ru-RU" sz="2600" i="1" smtClean="0">
                <a:latin typeface="Times New Roman" pitchFamily="18" charset="0"/>
              </a:rPr>
              <a:t>,</a:t>
            </a:r>
            <a:r>
              <a:rPr lang="ru-RU" sz="2600" smtClean="0">
                <a:latin typeface="Times New Roman" pitchFamily="18" charset="0"/>
              </a:rPr>
              <a:t> участвующего в реакции, по времени </a:t>
            </a:r>
            <a:r>
              <a:rPr lang="en-US" sz="2600" i="1" smtClean="0">
                <a:latin typeface="Times New Roman" pitchFamily="18" charset="0"/>
              </a:rPr>
              <a:t>t</a:t>
            </a:r>
            <a:r>
              <a:rPr lang="ru-RU" sz="2600" i="1" smtClean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6" name="Rectangle 8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608013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А л г о </a:t>
            </a:r>
            <a:r>
              <a:rPr lang="ru-RU" sz="40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р</a:t>
            </a:r>
            <a:r>
              <a:rPr lang="ru-RU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и т м</a:t>
            </a: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00200"/>
            <a:ext cx="6502400" cy="4498975"/>
          </a:xfrm>
          <a:solidFill>
            <a:schemeClr val="bg2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i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∆x = x – x</a:t>
            </a:r>
            <a:r>
              <a:rPr lang="en-US" sz="3600" b="1" i="1" baseline="-25000" dirty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i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2)         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∆f = f(x+x</a:t>
            </a:r>
            <a:r>
              <a:rPr lang="en-US" sz="3600" b="1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) – f(x</a:t>
            </a:r>
            <a:r>
              <a:rPr lang="en-US" sz="3600" b="1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fontAlgn="auto">
              <a:lnSpc>
                <a:spcPct val="20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i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3)</a:t>
            </a:r>
          </a:p>
          <a:p>
            <a:pPr fontAlgn="auto">
              <a:lnSpc>
                <a:spcPct val="20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i="1" dirty="0">
              <a:solidFill>
                <a:srgbClr val="008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20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i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4)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971550" y="3068638"/>
          <a:ext cx="4824413" cy="1144587"/>
        </p:xfrm>
        <a:graphic>
          <a:graphicData uri="http://schemas.openxmlformats.org/presentationml/2006/ole">
            <p:oleObj spid="_x0000_s23554" name="Формула" r:id="rId3" imgW="1549080" imgH="431640" progId="Equation.3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>
            <p:ph sz="quarter" idx="3"/>
          </p:nvPr>
        </p:nvGraphicFramePr>
        <p:xfrm>
          <a:off x="971550" y="4437063"/>
          <a:ext cx="4032250" cy="1428750"/>
        </p:xfrm>
        <a:graphic>
          <a:graphicData uri="http://schemas.openxmlformats.org/presentationml/2006/ole">
            <p:oleObj spid="_x0000_s23555" name="Формула" r:id="rId4" imgW="10411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44450"/>
            <a:ext cx="8540750" cy="647700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400" b="1" dirty="0">
                <a:solidFill>
                  <a:srgbClr val="FF0000"/>
                </a:solidFill>
                <a:latin typeface="Times New Roman" pitchFamily="18" charset="0"/>
              </a:rPr>
              <a:t>А это значит:</a:t>
            </a:r>
          </a:p>
        </p:txBody>
      </p:sp>
      <p:sp>
        <p:nvSpPr>
          <p:cNvPr id="75778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917700"/>
            <a:ext cx="8540750" cy="4679950"/>
          </a:xfrm>
          <a:solidFill>
            <a:schemeClr val="bg2"/>
          </a:solidFill>
        </p:spPr>
        <p:txBody>
          <a:bodyPr/>
          <a:lstStyle/>
          <a:p>
            <a:r>
              <a:rPr lang="ru-RU" sz="2800" smtClean="0">
                <a:latin typeface="Times New Roman" pitchFamily="18" charset="0"/>
              </a:rPr>
              <a:t>Аппарат производной можно использовать при решении геометрических задач, задач из естественных  и гуманитарных наук, экономических задач оптимизационного характера. </a:t>
            </a:r>
          </a:p>
          <a:p>
            <a:r>
              <a:rPr lang="ru-RU" sz="2800" smtClean="0">
                <a:latin typeface="Times New Roman" pitchFamily="18" charset="0"/>
              </a:rPr>
              <a:t> И, конечно, не обойтись без производной при исследовании функции и построении графиков, решении уравнений и неравенств</a:t>
            </a:r>
          </a:p>
          <a:p>
            <a:pPr>
              <a:buFont typeface="Arial" charset="0"/>
              <a:buNone/>
            </a:pPr>
            <a:endParaRPr lang="ru-RU" sz="2800" smtClean="0">
              <a:latin typeface="Times New Roman" pitchFamily="18" charset="0"/>
            </a:endParaRPr>
          </a:p>
        </p:txBody>
      </p:sp>
      <p:sp>
        <p:nvSpPr>
          <p:cNvPr id="75779" name="Text Box 4"/>
          <p:cNvSpPr txBox="1">
            <a:spLocks noChangeArrowheads="1"/>
          </p:cNvSpPr>
          <p:nvPr/>
        </p:nvSpPr>
        <p:spPr bwMode="auto">
          <a:xfrm>
            <a:off x="4211638" y="692150"/>
            <a:ext cx="4681537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ru-RU" i="1">
                <a:latin typeface="Calibri" pitchFamily="34" charset="0"/>
              </a:rPr>
              <a:t>«…нет ни одной области в математике, которая когда-либо не окажется применимой к явлениям действительного мира…»         Н.И. Лобачевский</a:t>
            </a:r>
          </a:p>
          <a:p>
            <a:pPr>
              <a:spcBef>
                <a:spcPct val="50000"/>
              </a:spcBef>
            </a:pP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  <a:solidFill>
            <a:schemeClr val="bg2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Основные формулы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857250"/>
            <a:ext cx="8229600" cy="6000750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FF0000"/>
                </a:solidFill>
              </a:rPr>
              <a:t>Средняя скорость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                                                 =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FF0000"/>
                </a:solidFill>
              </a:rPr>
              <a:t>Мгновенная скорость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FF0000"/>
                </a:solidFill>
              </a:rPr>
              <a:t>                            или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FF0000"/>
                </a:solidFill>
              </a:rPr>
              <a:t>Скорость изменения функции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FF0000"/>
                </a:solidFill>
              </a:rPr>
              <a:t>Значение производной в точке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FF0000"/>
                </a:solidFill>
              </a:rPr>
              <a:t>                                             =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3929063" y="1000125"/>
          <a:ext cx="857250" cy="1019175"/>
        </p:xfrm>
        <a:graphic>
          <a:graphicData uri="http://schemas.openxmlformats.org/presentationml/2006/ole">
            <p:oleObj spid="_x0000_s25604" name="Формула" r:id="rId3" imgW="203040" imgH="241200" progId="Equation.3">
              <p:embed/>
            </p:oleObj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5429250" y="928688"/>
          <a:ext cx="642938" cy="1106487"/>
        </p:xfrm>
        <a:graphic>
          <a:graphicData uri="http://schemas.openxmlformats.org/presentationml/2006/ole">
            <p:oleObj spid="_x0000_s25605" name="Формула" r:id="rId4" imgW="228600" imgH="393480" progId="Equation.3">
              <p:embed/>
            </p:oleObj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1714500" y="2571750"/>
          <a:ext cx="1665288" cy="687388"/>
        </p:xfrm>
        <a:graphic>
          <a:graphicData uri="http://schemas.openxmlformats.org/presentationml/2006/ole">
            <p:oleObj spid="_x0000_s25606" name="Формула" r:id="rId5" imgW="799920" imgH="330120" progId="Equation.3">
              <p:embed/>
            </p:oleObj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4357688" y="2357438"/>
          <a:ext cx="1711325" cy="1000125"/>
        </p:xfrm>
        <a:graphic>
          <a:graphicData uri="http://schemas.openxmlformats.org/presentationml/2006/ole">
            <p:oleObj spid="_x0000_s25607" name="Формула" r:id="rId6" imgW="825480" imgH="482400" progId="Equation.3">
              <p:embed/>
            </p:oleObj>
          </a:graphicData>
        </a:graphic>
      </p:graphicFrame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642938" y="5286375"/>
          <a:ext cx="3749675" cy="776288"/>
        </p:xfrm>
        <a:graphic>
          <a:graphicData uri="http://schemas.openxmlformats.org/presentationml/2006/ole">
            <p:oleObj spid="_x0000_s25609" name="Формула" r:id="rId7" imgW="1942920" imgH="393480" progId="Equation.3">
              <p:embed/>
            </p:oleObj>
          </a:graphicData>
        </a:graphic>
      </p:graphicFrame>
      <p:graphicFrame>
        <p:nvGraphicFramePr>
          <p:cNvPr id="25610" name="Object 10"/>
          <p:cNvGraphicFramePr>
            <a:graphicFrameLocks noChangeAspect="1"/>
          </p:cNvGraphicFramePr>
          <p:nvPr/>
        </p:nvGraphicFramePr>
        <p:xfrm>
          <a:off x="2214563" y="3643313"/>
          <a:ext cx="2771775" cy="720725"/>
        </p:xfrm>
        <a:graphic>
          <a:graphicData uri="http://schemas.openxmlformats.org/presentationml/2006/ole">
            <p:oleObj spid="_x0000_s25610" name="Формула" r:id="rId8" imgW="1434960" imgH="393480" progId="Equation.3">
              <p:embed/>
            </p:oleObj>
          </a:graphicData>
        </a:graphic>
      </p:graphicFrame>
      <p:graphicFrame>
        <p:nvGraphicFramePr>
          <p:cNvPr id="25612" name="Object 12"/>
          <p:cNvGraphicFramePr>
            <a:graphicFrameLocks noChangeAspect="1"/>
          </p:cNvGraphicFramePr>
          <p:nvPr/>
        </p:nvGraphicFramePr>
        <p:xfrm>
          <a:off x="5357813" y="5143500"/>
          <a:ext cx="2232025" cy="668338"/>
        </p:xfrm>
        <a:graphic>
          <a:graphicData uri="http://schemas.openxmlformats.org/presentationml/2006/ole">
            <p:oleObj spid="_x0000_s25612" name="Формула" r:id="rId9" imgW="1218960" imgH="330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DE3C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3250" name="Rectangle 3"/>
          <p:cNvSpPr>
            <a:spLocks noChangeArrowheads="1"/>
          </p:cNvSpPr>
          <p:nvPr/>
        </p:nvSpPr>
        <p:spPr bwMode="auto">
          <a:xfrm>
            <a:off x="5364163" y="4652963"/>
            <a:ext cx="3779837" cy="2205037"/>
          </a:xfrm>
          <a:prstGeom prst="rect">
            <a:avLst/>
          </a:prstGeom>
          <a:solidFill>
            <a:srgbClr val="DFF9FD"/>
          </a:solidFill>
          <a:ln w="9525">
            <a:solidFill>
              <a:srgbClr val="DFF9F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572000" y="4797425"/>
            <a:ext cx="2233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Calibri" pitchFamily="34" charset="0"/>
              </a:rPr>
              <a:t>=x</a:t>
            </a:r>
            <a:r>
              <a:rPr lang="en-US" sz="1000" b="1" i="1">
                <a:latin typeface="Calibri" pitchFamily="34" charset="0"/>
              </a:rPr>
              <a:t>0</a:t>
            </a:r>
            <a:r>
              <a:rPr lang="en-US" sz="1600" b="1" i="1">
                <a:latin typeface="Calibri" pitchFamily="34" charset="0"/>
              </a:rPr>
              <a:t>+</a:t>
            </a:r>
            <a:r>
              <a:rPr lang="en-US" sz="1600" i="1">
                <a:latin typeface="Calibri" pitchFamily="34" charset="0"/>
                <a:cs typeface="Arial" charset="0"/>
              </a:rPr>
              <a:t>∆</a:t>
            </a:r>
            <a:r>
              <a:rPr lang="en-US" sz="1600" i="1">
                <a:latin typeface="Calibri" pitchFamily="34" charset="0"/>
              </a:rPr>
              <a:t>x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724525" y="4076700"/>
            <a:ext cx="2160588" cy="360363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5724525" y="3357563"/>
            <a:ext cx="20875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5724525" y="1989138"/>
            <a:ext cx="12954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324975" cy="1143000"/>
          </a:xfrm>
        </p:spPr>
        <p:txBody>
          <a:bodyPr/>
          <a:lstStyle/>
          <a:p>
            <a:r>
              <a:rPr lang="ru-RU" sz="2400" b="1" i="1" smtClean="0"/>
              <a:t>Приращение функции и приращение аргумента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541338" y="4797425"/>
            <a:ext cx="4535487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 flipV="1">
            <a:off x="1476375" y="1557338"/>
            <a:ext cx="1588" cy="376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1" name="Freeform 11"/>
          <p:cNvSpPr>
            <a:spLocks/>
          </p:cNvSpPr>
          <p:nvPr/>
        </p:nvSpPr>
        <p:spPr bwMode="auto">
          <a:xfrm>
            <a:off x="1116013" y="1989138"/>
            <a:ext cx="4103687" cy="2160587"/>
          </a:xfrm>
          <a:custGeom>
            <a:avLst/>
            <a:gdLst>
              <a:gd name="T0" fmla="*/ 0 w 2586"/>
              <a:gd name="T1" fmla="*/ 1044 h 1354"/>
              <a:gd name="T2" fmla="*/ 1134 w 2586"/>
              <a:gd name="T3" fmla="*/ 1180 h 1354"/>
              <a:gd name="T4" fmla="*/ 2586 w 2586"/>
              <a:gd name="T5" fmla="*/ 0 h 1354"/>
              <a:gd name="T6" fmla="*/ 0 60000 65536"/>
              <a:gd name="T7" fmla="*/ 0 60000 65536"/>
              <a:gd name="T8" fmla="*/ 0 60000 65536"/>
              <a:gd name="T9" fmla="*/ 0 w 2586"/>
              <a:gd name="T10" fmla="*/ 0 h 1354"/>
              <a:gd name="T11" fmla="*/ 2586 w 2586"/>
              <a:gd name="T12" fmla="*/ 1354 h 13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86" h="1354">
                <a:moveTo>
                  <a:pt x="0" y="1044"/>
                </a:moveTo>
                <a:cubicBezTo>
                  <a:pt x="351" y="1199"/>
                  <a:pt x="703" y="1354"/>
                  <a:pt x="1134" y="1180"/>
                </a:cubicBezTo>
                <a:cubicBezTo>
                  <a:pt x="1565" y="1006"/>
                  <a:pt x="2075" y="503"/>
                  <a:pt x="2586" y="0"/>
                </a:cubicBezTo>
              </a:path>
            </a:pathLst>
          </a:cu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2197100" y="4005263"/>
            <a:ext cx="1588" cy="796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H="1">
            <a:off x="1476375" y="400526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4572000" y="2565400"/>
            <a:ext cx="1588" cy="22415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H="1">
            <a:off x="1547813" y="2565400"/>
            <a:ext cx="3022600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4356100" y="1412875"/>
            <a:ext cx="1441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i="1" baseline="-25000">
                <a:latin typeface="Calibri" pitchFamily="34" charset="0"/>
              </a:rPr>
              <a:t>y=f(x)</a:t>
            </a:r>
            <a:endParaRPr lang="ru-RU" sz="3600" i="1" baseline="-25000">
              <a:latin typeface="Calibri" pitchFamily="34" charset="0"/>
            </a:endParaRPr>
          </a:p>
        </p:txBody>
      </p:sp>
      <p:sp>
        <p:nvSpPr>
          <p:cNvPr id="53264" name="Text Box 17"/>
          <p:cNvSpPr txBox="1">
            <a:spLocks noChangeArrowheads="1"/>
          </p:cNvSpPr>
          <p:nvPr/>
        </p:nvSpPr>
        <p:spPr bwMode="auto">
          <a:xfrm>
            <a:off x="-828675" y="3860800"/>
            <a:ext cx="251936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600" i="1" baseline="-25000">
              <a:latin typeface="Calibri" pitchFamily="34" charset="0"/>
            </a:endParaRPr>
          </a:p>
        </p:txBody>
      </p:sp>
      <p:sp>
        <p:nvSpPr>
          <p:cNvPr id="53265" name="Text Box 18"/>
          <p:cNvSpPr txBox="1">
            <a:spLocks noChangeArrowheads="1"/>
          </p:cNvSpPr>
          <p:nvPr/>
        </p:nvSpPr>
        <p:spPr bwMode="auto">
          <a:xfrm>
            <a:off x="6659563" y="2492375"/>
            <a:ext cx="194468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600" i="1" baseline="-25000">
              <a:latin typeface="Calibri" pitchFamily="34" charset="0"/>
            </a:endParaRP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1981200" y="4797425"/>
            <a:ext cx="1441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latin typeface="Calibri" pitchFamily="34" charset="0"/>
              </a:rPr>
              <a:t>x</a:t>
            </a:r>
            <a:r>
              <a:rPr lang="en-US" sz="1000" b="1" i="1">
                <a:latin typeface="Calibri" pitchFamily="34" charset="0"/>
              </a:rPr>
              <a:t>0</a:t>
            </a:r>
            <a:endParaRPr lang="ru-RU" sz="2000" b="1" i="1">
              <a:latin typeface="Calibri" pitchFamily="34" charset="0"/>
            </a:endParaRP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0" y="2276475"/>
            <a:ext cx="1655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latin typeface="Calibri" pitchFamily="34" charset="0"/>
              </a:rPr>
              <a:t>f(x)=f(x</a:t>
            </a:r>
            <a:r>
              <a:rPr lang="en-US" sz="1200" b="1" i="1">
                <a:latin typeface="Calibri" pitchFamily="34" charset="0"/>
              </a:rPr>
              <a:t>0</a:t>
            </a:r>
            <a:r>
              <a:rPr lang="en-US" b="1" i="1">
                <a:latin typeface="Calibri" pitchFamily="34" charset="0"/>
              </a:rPr>
              <a:t>+</a:t>
            </a:r>
            <a:r>
              <a:rPr lang="en-US" b="1" i="1">
                <a:latin typeface="Calibri" pitchFamily="34" charset="0"/>
                <a:cs typeface="Arial" charset="0"/>
              </a:rPr>
              <a:t>∆x)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684213" y="3789363"/>
            <a:ext cx="6477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latin typeface="Calibri" pitchFamily="34" charset="0"/>
              </a:rPr>
              <a:t>f(x</a:t>
            </a:r>
            <a:r>
              <a:rPr lang="en-US" sz="1400" b="1" i="1">
                <a:latin typeface="Calibri" pitchFamily="34" charset="0"/>
              </a:rPr>
              <a:t>0</a:t>
            </a:r>
            <a:r>
              <a:rPr lang="en-US" b="1" i="1">
                <a:latin typeface="Calibri" pitchFamily="34" charset="0"/>
              </a:rPr>
              <a:t>)</a:t>
            </a:r>
            <a:endParaRPr lang="ru-RU" b="1" i="1">
              <a:latin typeface="Calibri" pitchFamily="34" charset="0"/>
            </a:endParaRPr>
          </a:p>
        </p:txBody>
      </p:sp>
      <p:sp>
        <p:nvSpPr>
          <p:cNvPr id="5142" name="AutoShape 22"/>
          <p:cNvSpPr>
            <a:spLocks/>
          </p:cNvSpPr>
          <p:nvPr/>
        </p:nvSpPr>
        <p:spPr bwMode="auto">
          <a:xfrm rot="5400000">
            <a:off x="3202782" y="3791743"/>
            <a:ext cx="361950" cy="2373313"/>
          </a:xfrm>
          <a:prstGeom prst="rightBrace">
            <a:avLst>
              <a:gd name="adj1" fmla="val 5464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3132138" y="5084763"/>
            <a:ext cx="7921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latin typeface="Calibri" pitchFamily="34" charset="0"/>
                <a:cs typeface="Arial" charset="0"/>
              </a:rPr>
              <a:t>∆</a:t>
            </a:r>
            <a:r>
              <a:rPr lang="en-US" b="1" i="1">
                <a:latin typeface="Calibri" pitchFamily="34" charset="0"/>
                <a:cs typeface="Arial" charset="0"/>
              </a:rPr>
              <a:t>x</a:t>
            </a:r>
            <a:endParaRPr lang="ru-RU" b="1" i="1">
              <a:latin typeface="Calibri" pitchFamily="34" charset="0"/>
              <a:cs typeface="Arial" charset="0"/>
            </a:endParaRPr>
          </a:p>
        </p:txBody>
      </p:sp>
      <p:sp>
        <p:nvSpPr>
          <p:cNvPr id="5144" name="AutoShape 24"/>
          <p:cNvSpPr>
            <a:spLocks/>
          </p:cNvSpPr>
          <p:nvPr/>
        </p:nvSpPr>
        <p:spPr bwMode="auto">
          <a:xfrm>
            <a:off x="1116013" y="2565400"/>
            <a:ext cx="360362" cy="1447800"/>
          </a:xfrm>
          <a:prstGeom prst="leftBrace">
            <a:avLst>
              <a:gd name="adj1" fmla="val 3348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684213" y="3141663"/>
            <a:ext cx="5762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latin typeface="Calibri" pitchFamily="34" charset="0"/>
                <a:cs typeface="Arial" charset="0"/>
              </a:rPr>
              <a:t>∆</a:t>
            </a:r>
            <a:r>
              <a:rPr lang="en-US" b="1" i="1">
                <a:latin typeface="Calibri" pitchFamily="34" charset="0"/>
                <a:cs typeface="Arial" charset="0"/>
              </a:rPr>
              <a:t>f</a:t>
            </a:r>
            <a:endParaRPr lang="ru-RU" b="1" i="1">
              <a:latin typeface="Calibri" pitchFamily="34" charset="0"/>
              <a:cs typeface="Arial" charset="0"/>
            </a:endParaRP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5651500" y="1412875"/>
            <a:ext cx="34925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приращение аргумента</a:t>
            </a:r>
            <a:r>
              <a:rPr lang="en-US" sz="2000">
                <a:solidFill>
                  <a:schemeClr val="tx2"/>
                </a:solidFill>
                <a:latin typeface="Calibri" pitchFamily="34" charset="0"/>
              </a:rPr>
              <a:t>:</a:t>
            </a:r>
          </a:p>
          <a:p>
            <a:pPr>
              <a:spcBef>
                <a:spcPct val="50000"/>
              </a:spcBef>
            </a:pPr>
            <a:endParaRPr lang="en-US" sz="2000">
              <a:solidFill>
                <a:schemeClr val="tx2"/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endParaRPr lang="ru-RU" sz="20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4932363" y="4437063"/>
            <a:ext cx="7191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i="1">
                <a:latin typeface="Calibri" pitchFamily="34" charset="0"/>
              </a:rPr>
              <a:t>x</a:t>
            </a:r>
            <a:endParaRPr lang="ru-RU" sz="1600" b="1" i="1">
              <a:latin typeface="Calibri" pitchFamily="34" charset="0"/>
            </a:endParaRPr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1116013" y="1196975"/>
            <a:ext cx="720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i="1">
                <a:latin typeface="Calibri" pitchFamily="34" charset="0"/>
              </a:rPr>
              <a:t>y</a:t>
            </a:r>
            <a:endParaRPr lang="ru-RU" sz="1600" b="1" i="1">
              <a:latin typeface="Calibri" pitchFamily="34" charset="0"/>
            </a:endParaRP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5651500" y="2060575"/>
            <a:ext cx="2881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i="1">
                <a:latin typeface="Calibri" pitchFamily="34" charset="0"/>
                <a:cs typeface="Arial" charset="0"/>
              </a:rPr>
              <a:t>∆</a:t>
            </a:r>
            <a:r>
              <a:rPr lang="ru-RU" b="1" i="1">
                <a:latin typeface="Times New Roman" pitchFamily="18" charset="0"/>
                <a:cs typeface="Arial" charset="0"/>
              </a:rPr>
              <a:t>х = х - х</a:t>
            </a:r>
            <a:r>
              <a:rPr lang="ru-RU" sz="1200" b="1" i="1">
                <a:latin typeface="Times New Roman" pitchFamily="18" charset="0"/>
                <a:cs typeface="Arial" charset="0"/>
              </a:rPr>
              <a:t>0</a:t>
            </a:r>
            <a:r>
              <a:rPr lang="en-US" sz="1200" b="1" i="1">
                <a:latin typeface="Times New Roman" pitchFamily="18" charset="0"/>
                <a:cs typeface="Arial" charset="0"/>
              </a:rPr>
              <a:t>           </a:t>
            </a:r>
            <a:r>
              <a:rPr lang="en-US" b="1" i="1">
                <a:latin typeface="Times New Roman" pitchFamily="18" charset="0"/>
                <a:cs typeface="Arial" charset="0"/>
              </a:rPr>
              <a:t>             </a:t>
            </a:r>
            <a:r>
              <a:rPr lang="en-US" b="1" i="1">
                <a:solidFill>
                  <a:srgbClr val="FF33CC"/>
                </a:solidFill>
                <a:latin typeface="Times New Roman" pitchFamily="18" charset="0"/>
                <a:cs typeface="Arial" charset="0"/>
              </a:rPr>
              <a:t>(1)</a:t>
            </a:r>
            <a:endParaRPr lang="ru-RU" sz="1200" b="1" i="1">
              <a:latin typeface="Calibri" pitchFamily="34" charset="0"/>
              <a:cs typeface="Arial" charset="0"/>
            </a:endParaRP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5867400" y="2781300"/>
            <a:ext cx="3024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latin typeface="Calibri" pitchFamily="34" charset="0"/>
              </a:rPr>
              <a:t>Приращение функции :</a:t>
            </a: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 rot="10800000" flipV="1">
            <a:off x="5795963" y="3357563"/>
            <a:ext cx="295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latin typeface="Calibri" pitchFamily="34" charset="0"/>
                <a:cs typeface="Arial" charset="0"/>
              </a:rPr>
              <a:t>∆</a:t>
            </a:r>
            <a:r>
              <a:rPr lang="en-US" b="1" i="1">
                <a:latin typeface="Calibri" pitchFamily="34" charset="0"/>
                <a:cs typeface="Arial" charset="0"/>
              </a:rPr>
              <a:t>f = f(x</a:t>
            </a:r>
            <a:r>
              <a:rPr lang="en-US" sz="1200" b="1" i="1">
                <a:latin typeface="Calibri" pitchFamily="34" charset="0"/>
                <a:cs typeface="Arial" charset="0"/>
              </a:rPr>
              <a:t>0 </a:t>
            </a:r>
            <a:r>
              <a:rPr lang="en-US" b="1" i="1">
                <a:latin typeface="Calibri" pitchFamily="34" charset="0"/>
                <a:cs typeface="Arial" charset="0"/>
              </a:rPr>
              <a:t>+∆x)-f(x</a:t>
            </a:r>
            <a:r>
              <a:rPr lang="en-US" sz="1200" b="1" i="1">
                <a:latin typeface="Calibri" pitchFamily="34" charset="0"/>
                <a:cs typeface="Arial" charset="0"/>
              </a:rPr>
              <a:t>0</a:t>
            </a:r>
            <a:r>
              <a:rPr lang="en-US" b="1" i="1">
                <a:latin typeface="Calibri" pitchFamily="34" charset="0"/>
                <a:cs typeface="Arial" charset="0"/>
              </a:rPr>
              <a:t>)  </a:t>
            </a:r>
            <a:r>
              <a:rPr lang="en-US" b="1" i="1">
                <a:solidFill>
                  <a:srgbClr val="FF33CC"/>
                </a:solidFill>
                <a:latin typeface="Calibri" pitchFamily="34" charset="0"/>
                <a:cs typeface="Arial" charset="0"/>
              </a:rPr>
              <a:t>(2)</a:t>
            </a:r>
            <a:endParaRPr lang="ru-RU" sz="2800" b="1" i="1">
              <a:solidFill>
                <a:srgbClr val="FF33CC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5940425" y="4076700"/>
            <a:ext cx="3419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i="1">
                <a:latin typeface="Calibri" pitchFamily="34" charset="0"/>
                <a:cs typeface="Arial" charset="0"/>
              </a:rPr>
              <a:t>∆</a:t>
            </a:r>
            <a:r>
              <a:rPr lang="en-US" sz="1600" b="1" i="1">
                <a:latin typeface="Calibri" pitchFamily="34" charset="0"/>
                <a:cs typeface="Arial" charset="0"/>
              </a:rPr>
              <a:t>f = f(x)-f(x</a:t>
            </a:r>
            <a:r>
              <a:rPr lang="en-US" sz="1000" b="1" i="1">
                <a:latin typeface="Calibri" pitchFamily="34" charset="0"/>
                <a:cs typeface="Arial" charset="0"/>
              </a:rPr>
              <a:t>0</a:t>
            </a:r>
            <a:r>
              <a:rPr lang="en-US" sz="1600" b="1" i="1">
                <a:latin typeface="Calibri" pitchFamily="34" charset="0"/>
                <a:cs typeface="Arial" charset="0"/>
              </a:rPr>
              <a:t>)             </a:t>
            </a:r>
            <a:r>
              <a:rPr lang="en-US" sz="1600" b="1" i="1">
                <a:solidFill>
                  <a:srgbClr val="FF33CC"/>
                </a:solidFill>
                <a:latin typeface="Calibri" pitchFamily="34" charset="0"/>
                <a:cs typeface="Arial" charset="0"/>
              </a:rPr>
              <a:t>(3)</a:t>
            </a:r>
            <a:endParaRPr lang="ru-RU" sz="1600" b="1" i="1">
              <a:solidFill>
                <a:srgbClr val="FF33CC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4427538" y="4797425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latin typeface="Calibri" pitchFamily="34" charset="0"/>
              </a:rPr>
              <a:t>x</a:t>
            </a:r>
            <a:endParaRPr lang="ru-RU" sz="2000" b="1" i="1">
              <a:latin typeface="Calibri" pitchFamily="34" charset="0"/>
            </a:endParaRP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5795963" y="5157788"/>
            <a:ext cx="29511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latin typeface="Calibri" pitchFamily="34" charset="0"/>
              </a:rPr>
              <a:t>В окрестности точки х</a:t>
            </a:r>
            <a:r>
              <a:rPr lang="ru-RU" sz="1200" b="1" i="1">
                <a:latin typeface="Calibri" pitchFamily="34" charset="0"/>
              </a:rPr>
              <a:t>0</a:t>
            </a:r>
            <a:r>
              <a:rPr lang="ru-RU" sz="2000" b="1" i="1">
                <a:latin typeface="Calibri" pitchFamily="34" charset="0"/>
              </a:rPr>
              <a:t> возьмём точку х</a:t>
            </a: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5580063" y="5157788"/>
            <a:ext cx="33115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latin typeface="Calibri" pitchFamily="34" charset="0"/>
              </a:rPr>
              <a:t>Пусть х</a:t>
            </a:r>
            <a:r>
              <a:rPr lang="ru-RU" sz="1200" b="1" i="1">
                <a:latin typeface="Calibri" pitchFamily="34" charset="0"/>
              </a:rPr>
              <a:t>0</a:t>
            </a:r>
            <a:r>
              <a:rPr lang="ru-RU" sz="2000" b="1" i="1">
                <a:latin typeface="Calibri" pitchFamily="34" charset="0"/>
              </a:rPr>
              <a:t>- фиксированная точка, </a:t>
            </a:r>
            <a:r>
              <a:rPr lang="en-US" sz="2000" b="1" i="1">
                <a:latin typeface="Calibri" pitchFamily="34" charset="0"/>
              </a:rPr>
              <a:t>f(</a:t>
            </a:r>
            <a:r>
              <a:rPr lang="ru-RU" sz="2000" b="1" i="1">
                <a:latin typeface="Calibri" pitchFamily="34" charset="0"/>
              </a:rPr>
              <a:t>х</a:t>
            </a:r>
            <a:r>
              <a:rPr lang="ru-RU" sz="1200" b="1" i="1">
                <a:latin typeface="Calibri" pitchFamily="34" charset="0"/>
              </a:rPr>
              <a:t>0</a:t>
            </a:r>
            <a:r>
              <a:rPr lang="en-US" sz="2000" b="1" i="1">
                <a:latin typeface="Calibri" pitchFamily="34" charset="0"/>
              </a:rPr>
              <a:t>)</a:t>
            </a:r>
            <a:r>
              <a:rPr lang="ru-RU" sz="2000" b="1" i="1">
                <a:latin typeface="Calibri" pitchFamily="34" charset="0"/>
              </a:rPr>
              <a:t>- значение функци в точке х</a:t>
            </a:r>
            <a:r>
              <a:rPr lang="ru-RU" sz="1200" b="1" i="1">
                <a:latin typeface="Calibri" pitchFamily="34" charset="0"/>
              </a:rPr>
              <a:t>0</a:t>
            </a:r>
            <a:endParaRPr lang="ru-RU" sz="2000" b="1" i="1">
              <a:latin typeface="Calibri" pitchFamily="34" charset="0"/>
            </a:endParaRP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5183188" y="5241925"/>
            <a:ext cx="3960812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latin typeface="Calibri" pitchFamily="34" charset="0"/>
              </a:rPr>
              <a:t>Расстояние между точками х и х</a:t>
            </a:r>
            <a:r>
              <a:rPr lang="ru-RU" sz="1200" b="1" i="1">
                <a:latin typeface="Calibri" pitchFamily="34" charset="0"/>
              </a:rPr>
              <a:t>0</a:t>
            </a:r>
            <a:r>
              <a:rPr lang="ru-RU" sz="2000" b="1" i="1">
                <a:latin typeface="Calibri" pitchFamily="34" charset="0"/>
              </a:rPr>
              <a:t> обозначим </a:t>
            </a:r>
            <a:r>
              <a:rPr lang="ru-RU" sz="2000" b="1" i="1">
                <a:latin typeface="Calibri" pitchFamily="34" charset="0"/>
                <a:cs typeface="Arial" charset="0"/>
              </a:rPr>
              <a:t>∆х.Оно называется приращением аргумента и равно разности между х и х</a:t>
            </a:r>
            <a:r>
              <a:rPr lang="ru-RU" sz="1200" b="1" i="1">
                <a:latin typeface="Calibri" pitchFamily="34" charset="0"/>
                <a:cs typeface="Arial" charset="0"/>
              </a:rPr>
              <a:t>0</a:t>
            </a:r>
            <a:r>
              <a:rPr lang="ru-RU" sz="2000" b="1" i="1">
                <a:latin typeface="Calibri" pitchFamily="34" charset="0"/>
                <a:cs typeface="Arial" charset="0"/>
              </a:rPr>
              <a:t>:</a:t>
            </a:r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5472113" y="5157788"/>
            <a:ext cx="367188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latin typeface="Calibri" pitchFamily="34" charset="0"/>
              </a:rPr>
              <a:t>Первоначальное значение аргумента получило приращение </a:t>
            </a:r>
            <a:r>
              <a:rPr lang="ru-RU" sz="2000" b="1" i="1">
                <a:latin typeface="Calibri" pitchFamily="34" charset="0"/>
                <a:cs typeface="Arial" charset="0"/>
              </a:rPr>
              <a:t>∆х, и новое значение х равно х</a:t>
            </a:r>
            <a:r>
              <a:rPr lang="ru-RU" sz="1200" b="1" i="1">
                <a:latin typeface="Calibri" pitchFamily="34" charset="0"/>
                <a:cs typeface="Arial" charset="0"/>
              </a:rPr>
              <a:t>0</a:t>
            </a:r>
            <a:r>
              <a:rPr lang="ru-RU" sz="2000" b="1" i="1">
                <a:latin typeface="Calibri" pitchFamily="34" charset="0"/>
                <a:cs typeface="Arial" charset="0"/>
              </a:rPr>
              <a:t>+∆х</a:t>
            </a:r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5472113" y="5373688"/>
            <a:ext cx="3671887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latin typeface="Calibri" pitchFamily="34" charset="0"/>
              </a:rPr>
              <a:t>Функция </a:t>
            </a:r>
            <a:r>
              <a:rPr lang="en-US" sz="2000" b="1" i="1">
                <a:latin typeface="Calibri" pitchFamily="34" charset="0"/>
              </a:rPr>
              <a:t>f(</a:t>
            </a:r>
            <a:r>
              <a:rPr lang="ru-RU" sz="2000" b="1" i="1">
                <a:latin typeface="Calibri" pitchFamily="34" charset="0"/>
              </a:rPr>
              <a:t>х</a:t>
            </a:r>
            <a:r>
              <a:rPr lang="en-US" sz="2000" b="1" i="1">
                <a:latin typeface="Calibri" pitchFamily="34" charset="0"/>
              </a:rPr>
              <a:t>)</a:t>
            </a:r>
            <a:r>
              <a:rPr lang="ru-RU" sz="2000" b="1" i="1">
                <a:latin typeface="Calibri" pitchFamily="34" charset="0"/>
              </a:rPr>
              <a:t> тоже примет новое значение: </a:t>
            </a:r>
            <a:r>
              <a:rPr lang="en-US" sz="2000" b="1" i="1">
                <a:latin typeface="Calibri" pitchFamily="34" charset="0"/>
              </a:rPr>
              <a:t>f(x</a:t>
            </a:r>
            <a:r>
              <a:rPr lang="en-US" sz="1400" b="1" i="1">
                <a:latin typeface="Calibri" pitchFamily="34" charset="0"/>
              </a:rPr>
              <a:t>0</a:t>
            </a:r>
            <a:r>
              <a:rPr lang="en-US" sz="2000" b="1" i="1">
                <a:latin typeface="Calibri" pitchFamily="34" charset="0"/>
              </a:rPr>
              <a:t>+∆x)</a:t>
            </a:r>
          </a:p>
          <a:p>
            <a:pPr>
              <a:spcBef>
                <a:spcPct val="50000"/>
              </a:spcBef>
            </a:pPr>
            <a:endParaRPr lang="ru-RU" sz="2000" b="1" i="1">
              <a:latin typeface="Calibri" pitchFamily="34" charset="0"/>
            </a:endParaRPr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5292725" y="4797425"/>
            <a:ext cx="3851275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latin typeface="Calibri" pitchFamily="34" charset="0"/>
              </a:rPr>
              <a:t>Т.е., значение функции  изменилось на величину</a:t>
            </a:r>
            <a:r>
              <a:rPr lang="en-US" sz="2000" b="1" i="1">
                <a:latin typeface="Calibri" pitchFamily="34" charset="0"/>
              </a:rPr>
              <a:t>   f(x)-f(x</a:t>
            </a:r>
            <a:r>
              <a:rPr lang="en-US" sz="1400" b="1" i="1">
                <a:latin typeface="Calibri" pitchFamily="34" charset="0"/>
              </a:rPr>
              <a:t>0</a:t>
            </a:r>
            <a:r>
              <a:rPr lang="en-US" sz="2000" b="1" i="1">
                <a:latin typeface="Calibri" pitchFamily="34" charset="0"/>
              </a:rPr>
              <a:t>)</a:t>
            </a:r>
            <a:r>
              <a:rPr lang="en-US" b="1" i="1">
                <a:latin typeface="Calibri" pitchFamily="34" charset="0"/>
              </a:rPr>
              <a:t>=</a:t>
            </a:r>
            <a:r>
              <a:rPr lang="en-US" sz="2000" b="1" i="1">
                <a:latin typeface="Calibri" pitchFamily="34" charset="0"/>
              </a:rPr>
              <a:t> f(x</a:t>
            </a:r>
            <a:r>
              <a:rPr lang="en-US" sz="1400" b="1" i="1">
                <a:latin typeface="Calibri" pitchFamily="34" charset="0"/>
              </a:rPr>
              <a:t>0</a:t>
            </a:r>
            <a:r>
              <a:rPr lang="en-US" sz="2000" b="1" i="1">
                <a:latin typeface="Calibri" pitchFamily="34" charset="0"/>
              </a:rPr>
              <a:t> +∆x)-f(x</a:t>
            </a:r>
            <a:r>
              <a:rPr lang="en-US" sz="1400" b="1" i="1">
                <a:latin typeface="Calibri" pitchFamily="34" charset="0"/>
              </a:rPr>
              <a:t>0</a:t>
            </a:r>
            <a:r>
              <a:rPr lang="en-US" sz="2000" b="1" i="1">
                <a:latin typeface="Calibri" pitchFamily="34" charset="0"/>
              </a:rPr>
              <a:t>)</a:t>
            </a:r>
            <a:r>
              <a:rPr lang="ru-RU" sz="2000" b="1" i="1">
                <a:latin typeface="Calibri" pitchFamily="34" charset="0"/>
              </a:rPr>
              <a:t>,</a:t>
            </a:r>
            <a:r>
              <a:rPr lang="ru-RU" sz="1600" b="1" i="1">
                <a:latin typeface="Calibri" pitchFamily="34" charset="0"/>
              </a:rPr>
              <a:t>КОТОРАЯ НАЗЫВАЕТСЯ ПРИРАЩЕНИЕМ ФУНКЦИИ И ОБОЗНАЧАЕТСЯ </a:t>
            </a:r>
            <a:r>
              <a:rPr lang="ru-RU" sz="2000" b="1" i="1">
                <a:latin typeface="Calibri" pitchFamily="34" charset="0"/>
              </a:rPr>
              <a:t>∆</a:t>
            </a:r>
            <a:r>
              <a:rPr lang="en-US" sz="2000" b="1" i="1">
                <a:latin typeface="Calibri" pitchFamily="34" charset="0"/>
              </a:rPr>
              <a:t>f </a:t>
            </a:r>
            <a:endParaRPr lang="ru-RU" sz="2000" b="1" i="1">
              <a:latin typeface="Calibri" pitchFamily="34" charset="0"/>
            </a:endParaRPr>
          </a:p>
        </p:txBody>
      </p:sp>
      <p:sp>
        <p:nvSpPr>
          <p:cNvPr id="5160" name="Line 40"/>
          <p:cNvSpPr>
            <a:spLocks noChangeShapeType="1"/>
          </p:cNvSpPr>
          <p:nvPr/>
        </p:nvSpPr>
        <p:spPr bwMode="auto">
          <a:xfrm>
            <a:off x="4572000" y="4797425"/>
            <a:ext cx="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1" name="Line 41"/>
          <p:cNvSpPr>
            <a:spLocks noChangeShapeType="1"/>
          </p:cNvSpPr>
          <p:nvPr/>
        </p:nvSpPr>
        <p:spPr bwMode="auto">
          <a:xfrm>
            <a:off x="2195513" y="4724400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5724525" y="4797425"/>
            <a:ext cx="3168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latin typeface="Calibri" pitchFamily="34" charset="0"/>
              </a:rPr>
              <a:t>Дана функция </a:t>
            </a:r>
            <a:r>
              <a:rPr lang="en-US" sz="2000" b="1" i="1">
                <a:latin typeface="Calibri" pitchFamily="34" charset="0"/>
              </a:rPr>
              <a:t>f(x)</a:t>
            </a:r>
            <a:endParaRPr lang="ru-RU" sz="2000" b="1" i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2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20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20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2000"/>
                                        <p:tgtEl>
                                          <p:spTgt spid="5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2000"/>
                                        <p:tgtEl>
                                          <p:spTgt spid="5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20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20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5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2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9" dur="2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000"/>
                            </p:stCondLst>
                            <p:childTnLst>
                              <p:par>
                                <p:cTn id="1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2000"/>
                                        <p:tgtEl>
                                          <p:spTgt spid="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5" dur="20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000"/>
                            </p:stCondLst>
                            <p:childTnLst>
                              <p:par>
                                <p:cTn id="1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2000"/>
                                        <p:tgtEl>
                                          <p:spTgt spid="5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2000"/>
                                        <p:tgtEl>
                                          <p:spTgt spid="5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2000"/>
                                        <p:tgtEl>
                                          <p:spTgt spid="5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000"/>
                            </p:stCondLst>
                            <p:childTnLst>
                              <p:par>
                                <p:cTn id="1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26" grpId="0" animBg="1"/>
      <p:bldP spid="5127" grpId="0" animBg="1"/>
      <p:bldP spid="5128" grpId="0"/>
      <p:bldP spid="5129" grpId="0" animBg="1"/>
      <p:bldP spid="5130" grpId="0" animBg="1"/>
      <p:bldP spid="5131" grpId="0" animBg="1"/>
      <p:bldP spid="5132" grpId="0" animBg="1"/>
      <p:bldP spid="5133" grpId="0" animBg="1"/>
      <p:bldP spid="5134" grpId="0" animBg="1"/>
      <p:bldP spid="5135" grpId="0" animBg="1"/>
      <p:bldP spid="5142" grpId="0" animBg="1"/>
      <p:bldP spid="5144" grpId="0" animBg="1"/>
      <p:bldP spid="5154" grpId="0"/>
      <p:bldP spid="5154" grpId="1"/>
      <p:bldP spid="5155" grpId="0"/>
      <p:bldP spid="5155" grpId="1"/>
      <p:bldP spid="5156" grpId="0"/>
      <p:bldP spid="5156" grpId="1"/>
      <p:bldP spid="5157" grpId="0"/>
      <p:bldP spid="5157" grpId="1"/>
      <p:bldP spid="5158" grpId="0" build="allAtOnce"/>
      <p:bldP spid="5159" grpId="0"/>
      <p:bldP spid="5159" grpId="1"/>
      <p:bldP spid="5160" grpId="0" animBg="1"/>
      <p:bldP spid="5161" grpId="0" animBg="1"/>
      <p:bldP spid="5162" grpId="0"/>
      <p:bldP spid="5162" grpId="1"/>
      <p:bldP spid="5162" grpId="2"/>
      <p:bldP spid="5162" grpId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/>
              <a:t>Задача 1</a:t>
            </a:r>
            <a:r>
              <a:rPr lang="ru-RU" i="1" dirty="0" smtClean="0"/>
              <a:t> (о скорости движения).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solidFill>
            <a:schemeClr val="tx2">
              <a:lumMod val="10000"/>
              <a:lumOff val="90000"/>
            </a:schemeClr>
          </a:solidFill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По прямой, на которой заданы начало отсчета, единица измерения (метр) и направление, движется некоторое тело (материальная точка).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Закон движения задан формулой </a:t>
            </a:r>
            <a:r>
              <a:rPr lang="ru-RU" i="1" dirty="0" err="1" smtClean="0"/>
              <a:t>s=s</a:t>
            </a:r>
            <a:r>
              <a:rPr lang="ru-RU" i="1" dirty="0" smtClean="0"/>
              <a:t> (</a:t>
            </a:r>
            <a:r>
              <a:rPr lang="ru-RU" i="1" dirty="0" err="1" smtClean="0"/>
              <a:t>t</a:t>
            </a:r>
            <a:r>
              <a:rPr lang="ru-RU" i="1" dirty="0" smtClean="0"/>
              <a:t>), где </a:t>
            </a:r>
            <a:r>
              <a:rPr lang="ru-RU" i="1" dirty="0" err="1" smtClean="0"/>
              <a:t>t</a:t>
            </a:r>
            <a:r>
              <a:rPr lang="ru-RU" i="1" dirty="0" smtClean="0"/>
              <a:t> — время (в секундах), </a:t>
            </a:r>
            <a:r>
              <a:rPr lang="ru-RU" i="1" dirty="0" err="1" smtClean="0"/>
              <a:t>s</a:t>
            </a:r>
            <a:r>
              <a:rPr lang="ru-RU" i="1" dirty="0" smtClean="0"/>
              <a:t> (</a:t>
            </a:r>
            <a:r>
              <a:rPr lang="ru-RU" i="1" dirty="0" err="1" smtClean="0"/>
              <a:t>t</a:t>
            </a:r>
            <a:r>
              <a:rPr lang="ru-RU" i="1" dirty="0" smtClean="0"/>
              <a:t>) — положение тела на прямой (координата движущейся материальной точки) в момент времени </a:t>
            </a:r>
            <a:r>
              <a:rPr lang="ru-RU" i="1" dirty="0" err="1" smtClean="0"/>
              <a:t>t</a:t>
            </a:r>
            <a:r>
              <a:rPr lang="ru-RU" i="1" dirty="0" smtClean="0"/>
              <a:t> по отношению к началу отсчета (в метрах).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 Найти скорость движения тела в момент времени </a:t>
            </a:r>
            <a:r>
              <a:rPr lang="ru-RU" i="1" dirty="0" err="1" smtClean="0"/>
              <a:t>t</a:t>
            </a:r>
            <a:r>
              <a:rPr lang="ru-RU" i="1" dirty="0" smtClean="0"/>
              <a:t> (в м/с).</a:t>
            </a:r>
            <a:br>
              <a:rPr lang="ru-RU" i="1" dirty="0" smtClean="0"/>
            </a:b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1285875" y="6072188"/>
            <a:ext cx="5429250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1"/>
          <p:cNvGraphicFramePr>
            <a:graphicFrameLocks noChangeAspect="1"/>
          </p:cNvGraphicFramePr>
          <p:nvPr/>
        </p:nvGraphicFramePr>
        <p:xfrm>
          <a:off x="2286000" y="6000750"/>
          <a:ext cx="214313" cy="214313"/>
        </p:xfrm>
        <a:graphic>
          <a:graphicData uri="http://schemas.openxmlformats.org/presentationml/2006/ole">
            <p:oleObj spid="_x0000_s3073" name="Формула" r:id="rId3" imgW="114120" imgH="114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285875"/>
            <a:ext cx="8229600" cy="5572125"/>
          </a:xfrm>
          <a:solidFill>
            <a:schemeClr val="bg1">
              <a:lumMod val="85000"/>
            </a:schemeClr>
          </a:solidFill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Предположим, что в момент времени </a:t>
            </a:r>
            <a:r>
              <a:rPr lang="ru-RU" i="1" dirty="0" err="1" smtClean="0"/>
              <a:t>t</a:t>
            </a:r>
            <a:r>
              <a:rPr lang="ru-RU" i="1" dirty="0" smtClean="0"/>
              <a:t> тело находилось в точке М</a:t>
            </a:r>
            <a:r>
              <a:rPr lang="en-US" i="1" dirty="0" smtClean="0"/>
              <a:t> </a:t>
            </a:r>
            <a:endParaRPr lang="ru-RU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пройдя путь от начала движения ОМ = </a:t>
            </a:r>
            <a:r>
              <a:rPr lang="ru-RU" i="1" dirty="0" err="1" smtClean="0"/>
              <a:t>s</a:t>
            </a:r>
            <a:r>
              <a:rPr lang="ru-RU" i="1" dirty="0" smtClean="0"/>
              <a:t>{</a:t>
            </a:r>
            <a:r>
              <a:rPr lang="ru-RU" i="1" dirty="0" err="1" smtClean="0"/>
              <a:t>t</a:t>
            </a:r>
            <a:r>
              <a:rPr lang="ru-RU" i="1" dirty="0" smtClean="0"/>
              <a:t>). Дадим аргументу </a:t>
            </a:r>
            <a:r>
              <a:rPr lang="ru-RU" i="1" dirty="0" err="1" smtClean="0"/>
              <a:t>t</a:t>
            </a:r>
            <a:r>
              <a:rPr lang="ru-RU" i="1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приращение ∆</a:t>
            </a:r>
            <a:r>
              <a:rPr lang="en-US" i="1" dirty="0" smtClean="0"/>
              <a:t>t </a:t>
            </a:r>
            <a:r>
              <a:rPr lang="ru-RU" i="1" dirty="0" smtClean="0"/>
              <a:t>и рассмотрим момент времени</a:t>
            </a:r>
            <a:r>
              <a:rPr lang="en-US" i="1" dirty="0" smtClean="0"/>
              <a:t> t+∆t</a:t>
            </a:r>
            <a:r>
              <a:rPr lang="ru-RU" i="1" dirty="0" smtClean="0"/>
              <a:t> Координата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материальной точки стала другой, тело в этот момент будет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находиться в точке</a:t>
            </a:r>
            <a:r>
              <a:rPr lang="en-US" i="1" dirty="0" smtClean="0"/>
              <a:t> P</a:t>
            </a:r>
            <a:r>
              <a:rPr lang="ru-RU" i="1" dirty="0" smtClean="0"/>
              <a:t> </a:t>
            </a:r>
            <a:r>
              <a:rPr lang="en-US" i="1" dirty="0" smtClean="0"/>
              <a:t>: OP=s(t+∆t)</a:t>
            </a:r>
            <a:r>
              <a:rPr lang="ru-RU" i="1" dirty="0" smtClean="0"/>
              <a:t> Значит, за </a:t>
            </a:r>
            <a:r>
              <a:rPr lang="en-US" i="1" dirty="0" smtClean="0"/>
              <a:t> ∆t </a:t>
            </a:r>
            <a:r>
              <a:rPr lang="ru-RU" i="1" dirty="0" smtClean="0"/>
              <a:t>секунд тело переместилось из точки М в точку Р, т.е. прошло путь МР. Имеем: </a:t>
            </a:r>
            <a:endParaRPr lang="en-US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 smtClean="0"/>
              <a:t>MP=OP-OM=s(t+∆t)-s(t)=∆s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Полученную разность мы назвали в § 26 приращением функции</a:t>
            </a:r>
            <a:endParaRPr lang="en-US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Путь </a:t>
            </a:r>
            <a:r>
              <a:rPr lang="en-US" i="1" dirty="0" smtClean="0"/>
              <a:t>∆s </a:t>
            </a:r>
            <a:r>
              <a:rPr lang="ru-RU" i="1" dirty="0" smtClean="0"/>
              <a:t>тело прошло за </a:t>
            </a:r>
            <a:r>
              <a:rPr lang="en-US" i="1" dirty="0" smtClean="0"/>
              <a:t>∆t</a:t>
            </a:r>
            <a:r>
              <a:rPr lang="ru-RU" i="1" dirty="0" smtClean="0"/>
              <a:t> секунд.</a:t>
            </a:r>
            <a:endParaRPr lang="en-US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 Нетрудно найти среднюю скорость</a:t>
            </a:r>
            <a:r>
              <a:rPr lang="en-US" i="1" dirty="0" smtClean="0"/>
              <a:t>       </a:t>
            </a:r>
            <a:r>
              <a:rPr lang="ru-RU" i="1" dirty="0" smtClean="0"/>
              <a:t>  движения тела за промежуток времени [</a:t>
            </a:r>
            <a:r>
              <a:rPr lang="en-US" i="1" dirty="0" err="1" smtClean="0"/>
              <a:t>t;t</a:t>
            </a:r>
            <a:r>
              <a:rPr lang="en-US" i="1" dirty="0" smtClean="0"/>
              <a:t>+∆t] : 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en-US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                                                                =</a:t>
            </a:r>
            <a:endParaRPr lang="en-US" i="1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А что такое скорость </a:t>
            </a:r>
            <a:r>
              <a:rPr lang="ru-RU" i="1" dirty="0" err="1" smtClean="0"/>
              <a:t>v</a:t>
            </a:r>
            <a:r>
              <a:rPr lang="ru-RU" i="1" dirty="0" smtClean="0"/>
              <a:t> (</a:t>
            </a:r>
            <a:r>
              <a:rPr lang="ru-RU" i="1" dirty="0" err="1" smtClean="0"/>
              <a:t>t</a:t>
            </a:r>
            <a:r>
              <a:rPr lang="ru-RU" i="1" dirty="0" smtClean="0"/>
              <a:t>) в момент времени </a:t>
            </a:r>
            <a:r>
              <a:rPr lang="ru-RU" i="1" dirty="0" err="1" smtClean="0"/>
              <a:t>t</a:t>
            </a:r>
            <a:r>
              <a:rPr lang="ru-RU" i="1" dirty="0" smtClean="0"/>
              <a:t> (ее называют иногда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мгновенной скоростью)? Можно сказать так: это средняя скорость движения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 за промежуток времени</a:t>
            </a:r>
            <a:r>
              <a:rPr lang="en-US" i="1" dirty="0" smtClean="0"/>
              <a:t> </a:t>
            </a:r>
            <a:r>
              <a:rPr lang="ru-RU" i="1" dirty="0" smtClean="0"/>
              <a:t>[</a:t>
            </a:r>
            <a:r>
              <a:rPr lang="en-US" i="1" dirty="0" err="1" smtClean="0"/>
              <a:t>t;t</a:t>
            </a:r>
            <a:r>
              <a:rPr lang="en-US" i="1" dirty="0" smtClean="0"/>
              <a:t>+∆t] </a:t>
            </a:r>
            <a:r>
              <a:rPr lang="ru-RU" i="1" dirty="0" smtClean="0"/>
              <a:t>при условии , что </a:t>
            </a:r>
            <a:r>
              <a:rPr lang="en-US" i="1" dirty="0" smtClean="0"/>
              <a:t>∆t</a:t>
            </a:r>
            <a:r>
              <a:rPr lang="ru-RU" i="1" dirty="0" smtClean="0"/>
              <a:t> выбирается все меньше и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меньше;  точнее: иными словами, при условии, что </a:t>
            </a:r>
            <a:r>
              <a:rPr lang="en-US" i="1" dirty="0" smtClean="0"/>
              <a:t>∆t→</a:t>
            </a:r>
            <a:r>
              <a:rPr lang="ru-RU" i="1" dirty="0" smtClean="0"/>
              <a:t>0.Это значит , что</a:t>
            </a:r>
            <a:br>
              <a:rPr lang="ru-RU" i="1" dirty="0" smtClean="0"/>
            </a:br>
            <a:endParaRPr lang="ru-RU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Подводя итог решению задачи 1, получаем: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graphicFrame>
        <p:nvGraphicFramePr>
          <p:cNvPr id="2050" name="Содержимое 6"/>
          <p:cNvGraphicFramePr>
            <a:graphicFrameLocks noChangeAspect="1"/>
          </p:cNvGraphicFramePr>
          <p:nvPr/>
        </p:nvGraphicFramePr>
        <p:xfrm>
          <a:off x="4357688" y="3643313"/>
          <a:ext cx="360362" cy="428625"/>
        </p:xfrm>
        <a:graphic>
          <a:graphicData uri="http://schemas.openxmlformats.org/presentationml/2006/ole">
            <p:oleObj spid="_x0000_s2050" name="Формула" r:id="rId3" imgW="203040" imgH="241200" progId="Equation.3">
              <p:embed/>
            </p:oleObj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4071938" y="4143375"/>
          <a:ext cx="428625" cy="738188"/>
        </p:xfrm>
        <a:graphic>
          <a:graphicData uri="http://schemas.openxmlformats.org/presentationml/2006/ole">
            <p:oleObj spid="_x0000_s2051" name="Формула" r:id="rId4" imgW="228600" imgH="393480" progId="Equation.3">
              <p:embed/>
            </p:oleObj>
          </a:graphicData>
        </a:graphic>
      </p:graphicFrame>
      <p:pic>
        <p:nvPicPr>
          <p:cNvPr id="6" name="Содержимое 4" descr="Alga728.jpg"/>
          <p:cNvPicPr>
            <a:picLocks noGrp="1" noChangeAspect="1"/>
          </p:cNvPicPr>
          <p:nvPr>
            <p:ph sz="half" idx="4294967295"/>
          </p:nvPr>
        </p:nvPicPr>
        <p:blipFill>
          <a:blip r:embed="rId5"/>
          <a:srcRect/>
          <a:stretch>
            <a:fillRect/>
          </a:stretch>
        </p:blipFill>
        <p:spPr>
          <a:xfrm>
            <a:off x="1000125" y="142875"/>
            <a:ext cx="3348038" cy="1143000"/>
          </a:xfrm>
        </p:spPr>
      </p:pic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2214563" y="5929313"/>
          <a:ext cx="1319212" cy="544512"/>
        </p:xfrm>
        <a:graphic>
          <a:graphicData uri="http://schemas.openxmlformats.org/presentationml/2006/ole">
            <p:oleObj spid="_x0000_s2053" name="Формула" r:id="rId6" imgW="799920" imgH="330120" progId="Equation.3">
              <p:embed/>
            </p:oleObj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5143500" y="6072188"/>
          <a:ext cx="1344613" cy="785812"/>
        </p:xfrm>
        <a:graphic>
          <a:graphicData uri="http://schemas.openxmlformats.org/presentationml/2006/ole">
            <p:oleObj spid="_x0000_s2054" name="Формула" r:id="rId7" imgW="825480" imgH="482400" progId="Equation.3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3357563" y="4357688"/>
          <a:ext cx="360362" cy="428625"/>
        </p:xfrm>
        <a:graphic>
          <a:graphicData uri="http://schemas.openxmlformats.org/presentationml/2006/ole">
            <p:oleObj spid="_x0000_s2056" name="Формула" r:id="rId8" imgW="20304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Задача 2</a:t>
            </a:r>
            <a:endParaRPr lang="ru-RU" dirty="0"/>
          </a:p>
        </p:txBody>
      </p:sp>
      <p:pic>
        <p:nvPicPr>
          <p:cNvPr id="58370" name="Picture 5" descr="gal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14500" y="1714500"/>
            <a:ext cx="1516063" cy="4525963"/>
          </a:xfrm>
        </p:spPr>
      </p:pic>
      <p:sp>
        <p:nvSpPr>
          <p:cNvPr id="41987" name="Rectangle 3"/>
          <p:cNvSpPr>
            <a:spLocks noGrp="1" noRot="1" noChangeArrowheads="1"/>
          </p:cNvSpPr>
          <p:nvPr>
            <p:ph sz="half" idx="2"/>
          </p:nvPr>
        </p:nvSpPr>
        <p:spPr>
          <a:xfrm>
            <a:off x="3714750" y="1600200"/>
            <a:ext cx="4972050" cy="4525963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marL="0" indent="0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 smtClean="0">
                <a:latin typeface="Times New Roman" pitchFamily="18" charset="0"/>
              </a:rPr>
              <a:t>Поднимем </a:t>
            </a:r>
            <a:r>
              <a:rPr lang="ru-RU" sz="2600" dirty="0">
                <a:latin typeface="Times New Roman" pitchFamily="18" charset="0"/>
              </a:rPr>
              <a:t>камешек и затем из состояния покоя отпустим его. Движение свободно падающего тела явно неравномерное. Скорость </a:t>
            </a:r>
            <a:r>
              <a:rPr lang="en-US" sz="2600" i="1" dirty="0">
                <a:latin typeface="Times New Roman" pitchFamily="18" charset="0"/>
              </a:rPr>
              <a:t>v</a:t>
            </a:r>
            <a:r>
              <a:rPr lang="ru-RU" sz="2600" i="1" dirty="0">
                <a:latin typeface="Times New Roman" pitchFamily="18" charset="0"/>
              </a:rPr>
              <a:t> </a:t>
            </a:r>
            <a:r>
              <a:rPr lang="ru-RU" sz="2600" dirty="0">
                <a:latin typeface="Times New Roman" pitchFamily="18" charset="0"/>
              </a:rPr>
              <a:t>постепенно возрастает. Но как именно выглядит зависимость </a:t>
            </a:r>
            <a:r>
              <a:rPr lang="en-US" sz="2600" i="1" dirty="0">
                <a:latin typeface="Times New Roman" pitchFamily="18" charset="0"/>
              </a:rPr>
              <a:t>v(t)</a:t>
            </a:r>
            <a:r>
              <a:rPr lang="en-US" sz="2600" dirty="0">
                <a:latin typeface="Times New Roman" pitchFamily="18" charset="0"/>
              </a:rPr>
              <a:t> ?</a:t>
            </a:r>
            <a:r>
              <a:rPr lang="ru-RU" sz="2400" dirty="0">
                <a:latin typeface="Times New Roman" pitchFamily="18" charset="0"/>
              </a:rPr>
              <a:t> </a:t>
            </a:r>
            <a:endParaRPr lang="ru-RU" sz="2400" i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15888"/>
            <a:ext cx="8518525" cy="6669087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>
                <a:latin typeface="Times New Roman" pitchFamily="18" charset="0"/>
              </a:rPr>
              <a:t>Фиксируем момент </a:t>
            </a:r>
            <a:r>
              <a:rPr lang="en-US" sz="2400" i="1" dirty="0">
                <a:latin typeface="Times New Roman" pitchFamily="18" charset="0"/>
              </a:rPr>
              <a:t>t</a:t>
            </a:r>
            <a:r>
              <a:rPr lang="ru-RU" sz="2400" dirty="0">
                <a:latin typeface="Times New Roman" pitchFamily="18" charset="0"/>
              </a:rPr>
              <a:t>, в который мы хотим знать значение скорости </a:t>
            </a:r>
            <a:r>
              <a:rPr lang="en-US" sz="2400" i="1" dirty="0">
                <a:latin typeface="Times New Roman" pitchFamily="18" charset="0"/>
              </a:rPr>
              <a:t>v(t)</a:t>
            </a:r>
            <a:r>
              <a:rPr lang="ru-RU" sz="2400" dirty="0">
                <a:latin typeface="Times New Roman" pitchFamily="18" charset="0"/>
              </a:rPr>
              <a:t>. Пусть </a:t>
            </a:r>
            <a:r>
              <a:rPr lang="en-US" sz="2400" i="1" dirty="0">
                <a:latin typeface="Times New Roman" pitchFamily="18" charset="0"/>
              </a:rPr>
              <a:t>h</a:t>
            </a:r>
            <a:r>
              <a:rPr lang="ru-RU" sz="2400" dirty="0">
                <a:latin typeface="Times New Roman" pitchFamily="18" charset="0"/>
              </a:rPr>
              <a:t> – небольшой промежуток времени, прошедший от момента </a:t>
            </a:r>
            <a:r>
              <a:rPr lang="en-US" sz="2400" i="1" dirty="0">
                <a:latin typeface="Times New Roman" pitchFamily="18" charset="0"/>
              </a:rPr>
              <a:t>t</a:t>
            </a:r>
            <a:r>
              <a:rPr lang="ru-RU" sz="2400" dirty="0">
                <a:latin typeface="Times New Roman" pitchFamily="18" charset="0"/>
              </a:rPr>
              <a:t>. За это время падающее тело пройдёт путь, равный </a:t>
            </a:r>
            <a:r>
              <a:rPr lang="en-US" sz="2400" i="1" dirty="0">
                <a:latin typeface="Times New Roman" pitchFamily="18" charset="0"/>
              </a:rPr>
              <a:t>s(</a:t>
            </a:r>
            <a:r>
              <a:rPr lang="en-US" sz="2400" i="1" dirty="0" err="1">
                <a:latin typeface="Times New Roman" pitchFamily="18" charset="0"/>
              </a:rPr>
              <a:t>t+h</a:t>
            </a:r>
            <a:r>
              <a:rPr lang="en-US" sz="2400" i="1" dirty="0">
                <a:latin typeface="Times New Roman" pitchFamily="18" charset="0"/>
              </a:rPr>
              <a:t>)-s(t)</a:t>
            </a:r>
            <a:r>
              <a:rPr lang="ru-RU" sz="2400" i="1" dirty="0">
                <a:latin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>
                <a:latin typeface="Times New Roman" pitchFamily="18" charset="0"/>
              </a:rPr>
              <a:t>Если промежуток времени </a:t>
            </a:r>
            <a:r>
              <a:rPr lang="en-US" sz="2400" i="1" dirty="0">
                <a:latin typeface="Times New Roman" pitchFamily="18" charset="0"/>
              </a:rPr>
              <a:t>h</a:t>
            </a:r>
            <a:r>
              <a:rPr lang="ru-RU" sz="2400" dirty="0">
                <a:latin typeface="Times New Roman" pitchFamily="18" charset="0"/>
              </a:rPr>
              <a:t> очень мал, то приближённо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>
                <a:latin typeface="Times New Roman" pitchFamily="18" charset="0"/>
              </a:rPr>
              <a:t>  </a:t>
            </a:r>
            <a:r>
              <a:rPr lang="en-US" sz="2400" i="1" dirty="0">
                <a:latin typeface="Times New Roman" pitchFamily="18" charset="0"/>
              </a:rPr>
              <a:t>s(</a:t>
            </a:r>
            <a:r>
              <a:rPr lang="en-US" sz="2400" i="1" dirty="0" err="1">
                <a:latin typeface="Times New Roman" pitchFamily="18" charset="0"/>
              </a:rPr>
              <a:t>t+h</a:t>
            </a:r>
            <a:r>
              <a:rPr lang="en-US" sz="2400" i="1" dirty="0">
                <a:latin typeface="Times New Roman" pitchFamily="18" charset="0"/>
              </a:rPr>
              <a:t>)-s(t)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≈v(t)∙h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или                                          ,  причём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последнее приближённое равенство тем точнее, чем меньше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Значит величину  </a:t>
            </a:r>
            <a:r>
              <a:rPr lang="en-US" sz="2800" i="1" dirty="0">
                <a:latin typeface="Times New Roman" pitchFamily="18" charset="0"/>
              </a:rPr>
              <a:t>v(t)</a:t>
            </a:r>
            <a:r>
              <a:rPr lang="ru-RU" sz="2800" i="1" dirty="0">
                <a:latin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скорости в момент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можно рассматривать как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предел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к которому стремится отношение, выражающее среднюю скорость на интервале времени от момента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момента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t+h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Сказанное записывают в виде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434" name="Rectangle 2"/>
          <p:cNvGraphicFramePr>
            <a:graphicFrameLocks/>
          </p:cNvGraphicFramePr>
          <p:nvPr>
            <p:ph sz="quarter" idx="2"/>
          </p:nvPr>
        </p:nvGraphicFramePr>
        <p:xfrm>
          <a:off x="5114925" y="1600200"/>
          <a:ext cx="3260725" cy="2173288"/>
        </p:xfrm>
        <a:graphic>
          <a:graphicData uri="http://schemas.openxmlformats.org/presentationml/2006/ole">
            <p:oleObj spid="_x0000_s18434" name="Формула" r:id="rId3" imgW="0" imgH="0" progId="Equation.3">
              <p:embed/>
            </p:oleObj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3490913" y="2060575"/>
          <a:ext cx="3025775" cy="820738"/>
        </p:xfrm>
        <a:graphic>
          <a:graphicData uri="http://schemas.openxmlformats.org/presentationml/2006/ole">
            <p:oleObj spid="_x0000_s18435" name="Формула" r:id="rId4" imgW="1244520" imgH="393480" progId="Equation.3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2987675" y="5300663"/>
          <a:ext cx="4176713" cy="1127125"/>
        </p:xfrm>
        <a:graphic>
          <a:graphicData uri="http://schemas.openxmlformats.org/presentationml/2006/ole">
            <p:oleObj spid="_x0000_s18436" name="Формула" r:id="rId5" imgW="14601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EFEC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484313"/>
            <a:ext cx="8229600" cy="7778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i="1">
                <a:solidFill>
                  <a:srgbClr val="6600FF"/>
                </a:solidFill>
              </a:rPr>
              <a:t>Прямая, проходящая через точку М</a:t>
            </a:r>
            <a:r>
              <a:rPr lang="ru-RU" sz="1600" b="1" i="1">
                <a:solidFill>
                  <a:srgbClr val="6600FF"/>
                </a:solidFill>
              </a:rPr>
              <a:t>0 </a:t>
            </a:r>
            <a:r>
              <a:rPr lang="ru-RU" sz="2000" b="1" i="1">
                <a:solidFill>
                  <a:srgbClr val="6600FF"/>
                </a:solidFill>
              </a:rPr>
              <a:t>(х</a:t>
            </a:r>
            <a:r>
              <a:rPr lang="ru-RU" sz="1400" b="1" i="1">
                <a:solidFill>
                  <a:srgbClr val="6600FF"/>
                </a:solidFill>
              </a:rPr>
              <a:t>0; </a:t>
            </a:r>
            <a:r>
              <a:rPr lang="en-US" sz="2000" b="1" i="1">
                <a:solidFill>
                  <a:srgbClr val="6600FF"/>
                </a:solidFill>
              </a:rPr>
              <a:t>f(</a:t>
            </a:r>
            <a:r>
              <a:rPr lang="ru-RU" sz="2000" b="1" i="1">
                <a:solidFill>
                  <a:srgbClr val="6600FF"/>
                </a:solidFill>
              </a:rPr>
              <a:t>х</a:t>
            </a:r>
            <a:r>
              <a:rPr lang="ru-RU" sz="1400" b="1" i="1">
                <a:solidFill>
                  <a:srgbClr val="6600FF"/>
                </a:solidFill>
              </a:rPr>
              <a:t>0</a:t>
            </a:r>
            <a:r>
              <a:rPr lang="en-US" sz="2000" b="1" i="1">
                <a:solidFill>
                  <a:srgbClr val="6600FF"/>
                </a:solidFill>
              </a:rPr>
              <a:t>)</a:t>
            </a:r>
            <a:r>
              <a:rPr lang="ru-RU" sz="2000" b="1" i="1">
                <a:solidFill>
                  <a:srgbClr val="6600FF"/>
                </a:solidFill>
              </a:rPr>
              <a:t>), с отрезком</a:t>
            </a:r>
            <a:r>
              <a:rPr lang="ru-RU" sz="2000" b="1" i="1"/>
              <a:t> </a:t>
            </a:r>
            <a:r>
              <a:rPr lang="ru-RU" sz="2000" b="1" i="1">
                <a:solidFill>
                  <a:srgbClr val="6600FF"/>
                </a:solidFill>
              </a:rPr>
              <a:t>которой почти сливается график функции</a:t>
            </a:r>
            <a:r>
              <a:rPr lang="en-US" sz="2000" b="1" i="1">
                <a:solidFill>
                  <a:srgbClr val="6600FF"/>
                </a:solidFill>
              </a:rPr>
              <a:t> f</a:t>
            </a:r>
            <a:r>
              <a:rPr lang="ru-RU" sz="2000" b="1" i="1">
                <a:solidFill>
                  <a:srgbClr val="6600FF"/>
                </a:solidFill>
              </a:rPr>
              <a:t>(х),называют</a:t>
            </a:r>
            <a:r>
              <a:rPr lang="ru-RU" sz="2000" b="1" i="1"/>
              <a:t> </a:t>
            </a:r>
            <a:r>
              <a:rPr lang="ru-RU" sz="2000" b="1" i="1">
                <a:solidFill>
                  <a:srgbClr val="6600FF"/>
                </a:solidFill>
              </a:rPr>
              <a:t>касательной к графику в точке х</a:t>
            </a:r>
            <a:r>
              <a:rPr lang="ru-RU" sz="1400" b="1" i="1">
                <a:solidFill>
                  <a:srgbClr val="6600FF"/>
                </a:solidFill>
              </a:rPr>
              <a:t>0</a:t>
            </a:r>
            <a:r>
              <a:rPr lang="ru-RU" sz="2000" b="1" i="1"/>
              <a:t> </a:t>
            </a:r>
            <a:br>
              <a:rPr lang="ru-RU" sz="2000" b="1" i="1"/>
            </a:br>
            <a:r>
              <a:rPr lang="ru-RU" sz="2000"/>
              <a:t> </a:t>
            </a:r>
            <a:r>
              <a:rPr lang="ru-RU" sz="4000"/>
              <a:t> </a:t>
            </a:r>
          </a:p>
        </p:txBody>
      </p:sp>
      <p:sp>
        <p:nvSpPr>
          <p:cNvPr id="20485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133600"/>
            <a:ext cx="8075613" cy="4425950"/>
          </a:xfrm>
        </p:spPr>
        <p:txBody>
          <a:bodyPr/>
          <a:lstStyle/>
          <a:p>
            <a:pPr>
              <a:buFontTx/>
              <a:buNone/>
            </a:pPr>
            <a:r>
              <a:rPr lang="ru-RU" smtClean="0"/>
              <a:t>	</a:t>
            </a:r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958850" y="5521325"/>
            <a:ext cx="56911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 rot="-1227133">
            <a:off x="2555875" y="3141663"/>
            <a:ext cx="3455988" cy="1439862"/>
          </a:xfrm>
          <a:custGeom>
            <a:avLst/>
            <a:gdLst>
              <a:gd name="T0" fmla="*/ 0 w 2586"/>
              <a:gd name="T1" fmla="*/ 1044 h 1354"/>
              <a:gd name="T2" fmla="*/ 1134 w 2586"/>
              <a:gd name="T3" fmla="*/ 1180 h 1354"/>
              <a:gd name="T4" fmla="*/ 2586 w 2586"/>
              <a:gd name="T5" fmla="*/ 0 h 1354"/>
              <a:gd name="T6" fmla="*/ 0 60000 65536"/>
              <a:gd name="T7" fmla="*/ 0 60000 65536"/>
              <a:gd name="T8" fmla="*/ 0 60000 65536"/>
              <a:gd name="T9" fmla="*/ 0 w 2586"/>
              <a:gd name="T10" fmla="*/ 0 h 1354"/>
              <a:gd name="T11" fmla="*/ 2586 w 2586"/>
              <a:gd name="T12" fmla="*/ 1354 h 13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86" h="1354">
                <a:moveTo>
                  <a:pt x="0" y="1044"/>
                </a:moveTo>
                <a:cubicBezTo>
                  <a:pt x="351" y="1199"/>
                  <a:pt x="703" y="1354"/>
                  <a:pt x="1134" y="1180"/>
                </a:cubicBezTo>
                <a:cubicBezTo>
                  <a:pt x="1565" y="1006"/>
                  <a:pt x="2075" y="503"/>
                  <a:pt x="2586" y="0"/>
                </a:cubicBezTo>
              </a:path>
            </a:pathLst>
          </a:cu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3767138" y="4729163"/>
            <a:ext cx="1587" cy="796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 flipH="1">
            <a:off x="3046413" y="472916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3554413" y="5519738"/>
            <a:ext cx="1441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latin typeface="Calibri" pitchFamily="34" charset="0"/>
              </a:rPr>
              <a:t>x</a:t>
            </a:r>
            <a:r>
              <a:rPr lang="en-US" sz="1000" b="1" i="1">
                <a:latin typeface="Calibri" pitchFamily="34" charset="0"/>
              </a:rPr>
              <a:t>0</a:t>
            </a:r>
            <a:endParaRPr lang="ru-RU" sz="2000" b="1" i="1">
              <a:latin typeface="Calibri" pitchFamily="34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254250" y="4513263"/>
            <a:ext cx="6477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latin typeface="Calibri" pitchFamily="34" charset="0"/>
              </a:rPr>
              <a:t>f(x</a:t>
            </a:r>
            <a:r>
              <a:rPr lang="en-US" sz="1400" b="1" i="1">
                <a:latin typeface="Calibri" pitchFamily="34" charset="0"/>
              </a:rPr>
              <a:t>0</a:t>
            </a:r>
            <a:r>
              <a:rPr lang="en-US" b="1" i="1">
                <a:latin typeface="Calibri" pitchFamily="34" charset="0"/>
              </a:rPr>
              <a:t>)</a:t>
            </a:r>
            <a:endParaRPr lang="ru-RU" b="1" i="1">
              <a:latin typeface="Calibri" pitchFamily="34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3406775" y="4297363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latin typeface="Lucida Sans Unicode" pitchFamily="34" charset="0"/>
              </a:rPr>
              <a:t>M</a:t>
            </a:r>
            <a:r>
              <a:rPr lang="en-US" sz="1200" b="1" i="1">
                <a:latin typeface="Lucida Sans Unicode" pitchFamily="34" charset="0"/>
              </a:rPr>
              <a:t>0</a:t>
            </a:r>
            <a:endParaRPr lang="ru-RU" sz="1200" b="1" i="1">
              <a:latin typeface="Lucida Sans Unicode" pitchFamily="34" charset="0"/>
            </a:endParaRPr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 flipH="1" flipV="1">
            <a:off x="3046413" y="2640013"/>
            <a:ext cx="3175" cy="340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 flipH="1">
            <a:off x="1101725" y="3648075"/>
            <a:ext cx="6194425" cy="187325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6791325" y="5376863"/>
            <a:ext cx="576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latin typeface="Calibri" pitchFamily="34" charset="0"/>
              </a:rPr>
              <a:t>X</a:t>
            </a:r>
            <a:endParaRPr lang="ru-RU" sz="2000" b="1" i="1">
              <a:latin typeface="Calibri" pitchFamily="34" charset="0"/>
            </a:endParaRP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2614613" y="2497138"/>
            <a:ext cx="50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latin typeface="Calibri" pitchFamily="34" charset="0"/>
              </a:rPr>
              <a:t>y</a:t>
            </a:r>
            <a:endParaRPr lang="ru-RU" sz="2000" b="1" i="1">
              <a:latin typeface="Calibri" pitchFamily="34" charset="0"/>
            </a:endParaRPr>
          </a:p>
        </p:txBody>
      </p:sp>
      <p:graphicFrame>
        <p:nvGraphicFramePr>
          <p:cNvPr id="3088" name="Object 2"/>
          <p:cNvGraphicFramePr>
            <a:graphicFrameLocks noChangeAspect="1"/>
          </p:cNvGraphicFramePr>
          <p:nvPr/>
        </p:nvGraphicFramePr>
        <p:xfrm>
          <a:off x="6070600" y="2424113"/>
          <a:ext cx="719138" cy="433387"/>
        </p:xfrm>
        <a:graphic>
          <a:graphicData uri="http://schemas.openxmlformats.org/presentationml/2006/ole">
            <p:oleObj spid="_x0000_s20482" name="Формула" r:id="rId3" imgW="330120" imgH="215640" progId="Equation.3">
              <p:embed/>
            </p:oleObj>
          </a:graphicData>
        </a:graphic>
      </p:graphicFrame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323850" y="4048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latin typeface="Calibri" pitchFamily="34" charset="0"/>
              </a:rPr>
              <a:t> Тема: Задача, приводимая к понятию </a:t>
            </a:r>
            <a:r>
              <a:rPr lang="en-US" sz="2400" b="1" i="1">
                <a:latin typeface="Calibri" pitchFamily="34" charset="0"/>
              </a:rPr>
              <a:t>“</a:t>
            </a:r>
            <a:r>
              <a:rPr lang="ru-RU" sz="2400" b="1" i="1">
                <a:latin typeface="Calibri" pitchFamily="34" charset="0"/>
              </a:rPr>
              <a:t>производная</a:t>
            </a:r>
            <a:r>
              <a:rPr lang="en-US" sz="2400" b="1" i="1">
                <a:latin typeface="Calibri" pitchFamily="34" charset="0"/>
              </a:rPr>
              <a:t>”</a:t>
            </a:r>
            <a:endParaRPr lang="ru-RU" sz="2400" b="1" i="1">
              <a:latin typeface="Calibri" pitchFamily="34" charset="0"/>
            </a:endParaRPr>
          </a:p>
        </p:txBody>
      </p:sp>
      <p:sp>
        <p:nvSpPr>
          <p:cNvPr id="3090" name="Oval 18"/>
          <p:cNvSpPr>
            <a:spLocks noChangeArrowheads="1"/>
          </p:cNvSpPr>
          <p:nvPr/>
        </p:nvSpPr>
        <p:spPr bwMode="auto">
          <a:xfrm>
            <a:off x="3767138" y="4656138"/>
            <a:ext cx="73025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2759075" y="5448300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latin typeface="Calibri" pitchFamily="34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2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077" grpId="0" animBg="1"/>
      <p:bldP spid="3078" grpId="0" animBg="1"/>
      <p:bldP spid="3079" grpId="0" animBg="1"/>
      <p:bldP spid="3080" grpId="0" animBg="1"/>
      <p:bldP spid="3084" grpId="0" animBg="1"/>
      <p:bldP spid="3085" grpId="0" animBg="1"/>
      <p:bldP spid="3087" grpId="0"/>
      <p:bldP spid="309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EFEC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86800" cy="4048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/>
              <a:t>Задача: Определить положение касательной</a:t>
            </a:r>
            <a:r>
              <a:rPr lang="en-US" sz="2400"/>
              <a:t> (tg</a:t>
            </a:r>
            <a:r>
              <a:rPr lang="el-GR" sz="2400">
                <a:cs typeface="Arial" pitchFamily="34" charset="0"/>
              </a:rPr>
              <a:t>φ</a:t>
            </a:r>
            <a:r>
              <a:rPr lang="en-US" sz="2400"/>
              <a:t>)</a:t>
            </a:r>
            <a:endParaRPr lang="ru-RU" sz="2400"/>
          </a:p>
        </p:txBody>
      </p:sp>
      <p:graphicFrame>
        <p:nvGraphicFramePr>
          <p:cNvPr id="4100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4859338" y="404813"/>
          <a:ext cx="1270000" cy="427037"/>
        </p:xfrm>
        <a:graphic>
          <a:graphicData uri="http://schemas.openxmlformats.org/presentationml/2006/ole">
            <p:oleObj spid="_x0000_s21506" name="Формула" r:id="rId3" imgW="571320" imgH="215640" progId="Equation.3">
              <p:embed/>
            </p:oleObj>
          </a:graphicData>
        </a:graphic>
      </p:graphicFrame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0" y="4464050"/>
            <a:ext cx="79565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7812088" y="4176713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i="1">
                <a:latin typeface="Calibri" pitchFamily="34" charset="0"/>
              </a:rPr>
              <a:t>х</a:t>
            </a: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 flipV="1">
            <a:off x="2339975" y="765175"/>
            <a:ext cx="0" cy="3914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411413" y="620713"/>
            <a:ext cx="287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i="1">
                <a:latin typeface="Calibri" pitchFamily="34" charset="0"/>
              </a:rPr>
              <a:t>у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979613" y="4464050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i="1">
                <a:latin typeface="Calibri" pitchFamily="34" charset="0"/>
              </a:rPr>
              <a:t>0</a:t>
            </a:r>
          </a:p>
        </p:txBody>
      </p:sp>
      <p:sp>
        <p:nvSpPr>
          <p:cNvPr id="4106" name="Freeform 10"/>
          <p:cNvSpPr>
            <a:spLocks/>
          </p:cNvSpPr>
          <p:nvPr/>
        </p:nvSpPr>
        <p:spPr bwMode="auto">
          <a:xfrm>
            <a:off x="1908175" y="765175"/>
            <a:ext cx="4392613" cy="3195638"/>
          </a:xfrm>
          <a:custGeom>
            <a:avLst/>
            <a:gdLst>
              <a:gd name="T0" fmla="*/ 0 w 2813"/>
              <a:gd name="T1" fmla="*/ 1633 h 2087"/>
              <a:gd name="T2" fmla="*/ 1225 w 2813"/>
              <a:gd name="T3" fmla="*/ 1815 h 2087"/>
              <a:gd name="T4" fmla="*/ 2813 w 2813"/>
              <a:gd name="T5" fmla="*/ 0 h 2087"/>
              <a:gd name="T6" fmla="*/ 0 60000 65536"/>
              <a:gd name="T7" fmla="*/ 0 60000 65536"/>
              <a:gd name="T8" fmla="*/ 0 60000 65536"/>
              <a:gd name="T9" fmla="*/ 0 w 2813"/>
              <a:gd name="T10" fmla="*/ 0 h 2087"/>
              <a:gd name="T11" fmla="*/ 2813 w 2813"/>
              <a:gd name="T12" fmla="*/ 2087 h 20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3" h="2087">
                <a:moveTo>
                  <a:pt x="0" y="1633"/>
                </a:moveTo>
                <a:cubicBezTo>
                  <a:pt x="378" y="1860"/>
                  <a:pt x="756" y="2087"/>
                  <a:pt x="1225" y="1815"/>
                </a:cubicBezTo>
                <a:cubicBezTo>
                  <a:pt x="1694" y="1543"/>
                  <a:pt x="2253" y="771"/>
                  <a:pt x="2813" y="0"/>
                </a:cubicBezTo>
              </a:path>
            </a:pathLst>
          </a:custGeom>
          <a:noFill/>
          <a:ln w="38100">
            <a:solidFill>
              <a:srgbClr val="EE50D7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107" name="Oval 11"/>
          <p:cNvSpPr>
            <a:spLocks noChangeArrowheads="1"/>
          </p:cNvSpPr>
          <p:nvPr/>
        </p:nvSpPr>
        <p:spPr bwMode="auto">
          <a:xfrm>
            <a:off x="3132138" y="3671888"/>
            <a:ext cx="71437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2916238" y="3384550"/>
            <a:ext cx="5032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i="1">
                <a:latin typeface="Calibri" pitchFamily="34" charset="0"/>
              </a:rPr>
              <a:t>М</a:t>
            </a:r>
            <a:r>
              <a:rPr lang="ru-RU" sz="1000" b="1" i="1">
                <a:latin typeface="Calibri" pitchFamily="34" charset="0"/>
              </a:rPr>
              <a:t>0</a:t>
            </a:r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flipH="1">
            <a:off x="3132138" y="3671888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2987675" y="4392613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i="1">
                <a:latin typeface="Calibri" pitchFamily="34" charset="0"/>
              </a:rPr>
              <a:t>х</a:t>
            </a:r>
            <a:r>
              <a:rPr lang="ru-RU" sz="1000" b="1" i="1">
                <a:latin typeface="Calibri" pitchFamily="34" charset="0"/>
              </a:rPr>
              <a:t>0</a:t>
            </a:r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H="1">
            <a:off x="2339975" y="3716338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1835150" y="3527425"/>
            <a:ext cx="576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i="1">
                <a:latin typeface="Calibri" pitchFamily="34" charset="0"/>
              </a:rPr>
              <a:t>f(x</a:t>
            </a:r>
            <a:r>
              <a:rPr lang="en-US" sz="1000" b="1" i="1">
                <a:latin typeface="Calibri" pitchFamily="34" charset="0"/>
              </a:rPr>
              <a:t>0</a:t>
            </a:r>
            <a:r>
              <a:rPr lang="en-US" sz="1600" b="1" i="1">
                <a:latin typeface="Calibri" pitchFamily="34" charset="0"/>
              </a:rPr>
              <a:t>)</a:t>
            </a:r>
            <a:endParaRPr lang="ru-RU" sz="1600" b="1" i="1">
              <a:latin typeface="Calibri" pitchFamily="34" charset="0"/>
            </a:endParaRPr>
          </a:p>
        </p:txBody>
      </p:sp>
      <p:sp>
        <p:nvSpPr>
          <p:cNvPr id="4113" name="Oval 17"/>
          <p:cNvSpPr>
            <a:spLocks noChangeArrowheads="1"/>
          </p:cNvSpPr>
          <p:nvPr/>
        </p:nvSpPr>
        <p:spPr bwMode="auto">
          <a:xfrm>
            <a:off x="5940425" y="1152525"/>
            <a:ext cx="71438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6084888" y="1008063"/>
            <a:ext cx="360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i="1">
                <a:latin typeface="Calibri" pitchFamily="34" charset="0"/>
              </a:rPr>
              <a:t>М</a:t>
            </a:r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5940425" y="1223963"/>
            <a:ext cx="0" cy="32400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5795963" y="4537075"/>
            <a:ext cx="360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i="1">
                <a:latin typeface="Calibri" pitchFamily="34" charset="0"/>
              </a:rPr>
              <a:t>х</a:t>
            </a:r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 flipH="1">
            <a:off x="2268538" y="1152525"/>
            <a:ext cx="35988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827088" y="981075"/>
            <a:ext cx="504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i="1">
                <a:latin typeface="Calibri" pitchFamily="34" charset="0"/>
              </a:rPr>
              <a:t>f(x)</a:t>
            </a:r>
            <a:endParaRPr lang="ru-RU" sz="1600" b="1" i="1">
              <a:latin typeface="Calibri" pitchFamily="34" charset="0"/>
            </a:endParaRPr>
          </a:p>
        </p:txBody>
      </p:sp>
      <p:sp>
        <p:nvSpPr>
          <p:cNvPr id="4119" name="AutoShape 23"/>
          <p:cNvSpPr>
            <a:spLocks/>
          </p:cNvSpPr>
          <p:nvPr/>
        </p:nvSpPr>
        <p:spPr bwMode="auto">
          <a:xfrm rot="-5400000">
            <a:off x="4464050" y="3276600"/>
            <a:ext cx="215900" cy="2736850"/>
          </a:xfrm>
          <a:prstGeom prst="leftBrace">
            <a:avLst>
              <a:gd name="adj1" fmla="val 10563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5940425" y="4537075"/>
            <a:ext cx="935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i="1">
                <a:latin typeface="Calibri" pitchFamily="34" charset="0"/>
              </a:rPr>
              <a:t>=x</a:t>
            </a:r>
            <a:r>
              <a:rPr lang="en-US" sz="1000" b="1" i="1">
                <a:latin typeface="Calibri" pitchFamily="34" charset="0"/>
              </a:rPr>
              <a:t>0</a:t>
            </a:r>
            <a:r>
              <a:rPr lang="en-US" sz="1600" b="1" i="1">
                <a:latin typeface="Calibri" pitchFamily="34" charset="0"/>
              </a:rPr>
              <a:t>+</a:t>
            </a:r>
            <a:r>
              <a:rPr lang="en-US" sz="1600" b="1" i="1">
                <a:latin typeface="Calibri" pitchFamily="34" charset="0"/>
                <a:cs typeface="Arial" charset="0"/>
              </a:rPr>
              <a:t>∆x</a:t>
            </a:r>
            <a:endParaRPr lang="en-US" sz="1000" b="1" i="1">
              <a:latin typeface="Calibri" pitchFamily="34" charset="0"/>
              <a:cs typeface="Arial" charset="0"/>
            </a:endParaRP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4643438" y="4679950"/>
            <a:ext cx="576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i="1">
                <a:latin typeface="Calibri" pitchFamily="34" charset="0"/>
                <a:cs typeface="Arial" charset="0"/>
              </a:rPr>
              <a:t>∆</a:t>
            </a:r>
            <a:r>
              <a:rPr lang="en-US" sz="1600" b="1" i="1">
                <a:latin typeface="Calibri" pitchFamily="34" charset="0"/>
                <a:cs typeface="Arial" charset="0"/>
              </a:rPr>
              <a:t>x</a:t>
            </a:r>
            <a:endParaRPr lang="ru-RU" sz="1600" b="1" i="1">
              <a:latin typeface="Calibri" pitchFamily="34" charset="0"/>
              <a:cs typeface="Arial" charset="0"/>
            </a:endParaRPr>
          </a:p>
        </p:txBody>
      </p:sp>
      <p:sp>
        <p:nvSpPr>
          <p:cNvPr id="4122" name="AutoShape 26"/>
          <p:cNvSpPr>
            <a:spLocks/>
          </p:cNvSpPr>
          <p:nvPr/>
        </p:nvSpPr>
        <p:spPr bwMode="auto">
          <a:xfrm>
            <a:off x="2051050" y="1152525"/>
            <a:ext cx="217488" cy="2519363"/>
          </a:xfrm>
          <a:prstGeom prst="leftBrace">
            <a:avLst>
              <a:gd name="adj1" fmla="val 965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1619250" y="2232025"/>
            <a:ext cx="576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i="1">
                <a:latin typeface="Calibri" pitchFamily="34" charset="0"/>
                <a:cs typeface="Arial" charset="0"/>
              </a:rPr>
              <a:t>∆</a:t>
            </a:r>
            <a:r>
              <a:rPr lang="en-US" sz="1600" b="1" i="1">
                <a:latin typeface="Calibri" pitchFamily="34" charset="0"/>
                <a:cs typeface="Arial" charset="0"/>
              </a:rPr>
              <a:t>f</a:t>
            </a:r>
            <a:endParaRPr lang="ru-RU" sz="1600" b="1" i="1">
              <a:latin typeface="Calibri" pitchFamily="34" charset="0"/>
              <a:cs typeface="Arial" charset="0"/>
            </a:endParaRP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1187450" y="981075"/>
            <a:ext cx="151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i="1">
                <a:latin typeface="Calibri" pitchFamily="34" charset="0"/>
              </a:rPr>
              <a:t>=f(x</a:t>
            </a:r>
            <a:r>
              <a:rPr lang="en-US" sz="1000" b="1" i="1">
                <a:latin typeface="Calibri" pitchFamily="34" charset="0"/>
              </a:rPr>
              <a:t>0</a:t>
            </a:r>
            <a:r>
              <a:rPr lang="en-US" sz="1600" b="1" i="1">
                <a:latin typeface="Calibri" pitchFamily="34" charset="0"/>
              </a:rPr>
              <a:t>+∆x)</a:t>
            </a:r>
            <a:endParaRPr lang="en-US" sz="1600" b="1" i="1">
              <a:latin typeface="Calibri" pitchFamily="34" charset="0"/>
              <a:cs typeface="Arial" charset="0"/>
            </a:endParaRPr>
          </a:p>
        </p:txBody>
      </p:sp>
      <p:sp>
        <p:nvSpPr>
          <p:cNvPr id="4125" name="Line 29"/>
          <p:cNvSpPr>
            <a:spLocks noChangeShapeType="1"/>
          </p:cNvSpPr>
          <p:nvPr/>
        </p:nvSpPr>
        <p:spPr bwMode="auto">
          <a:xfrm flipH="1">
            <a:off x="2071688" y="714375"/>
            <a:ext cx="4392612" cy="388778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6" name="Arc 30"/>
          <p:cNvSpPr>
            <a:spLocks/>
          </p:cNvSpPr>
          <p:nvPr/>
        </p:nvSpPr>
        <p:spPr bwMode="auto">
          <a:xfrm>
            <a:off x="2484438" y="4248150"/>
            <a:ext cx="71437" cy="215900"/>
          </a:xfrm>
          <a:custGeom>
            <a:avLst/>
            <a:gdLst>
              <a:gd name="T0" fmla="*/ 0 w 21600"/>
              <a:gd name="T1" fmla="*/ 0 h 21600"/>
              <a:gd name="T2" fmla="*/ 71437 w 21600"/>
              <a:gd name="T3" fmla="*/ 215900 h 21600"/>
              <a:gd name="T4" fmla="*/ 0 w 21600"/>
              <a:gd name="T5" fmla="*/ 2159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EA16B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2484438" y="4103688"/>
            <a:ext cx="504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i="1">
                <a:latin typeface="Calibri" pitchFamily="34" charset="0"/>
                <a:sym typeface="Symbol" pitchFamily="18" charset="2"/>
              </a:rPr>
              <a:t></a:t>
            </a:r>
          </a:p>
        </p:txBody>
      </p:sp>
      <p:sp>
        <p:nvSpPr>
          <p:cNvPr id="4128" name="Line 32"/>
          <p:cNvSpPr>
            <a:spLocks noChangeShapeType="1"/>
          </p:cNvSpPr>
          <p:nvPr/>
        </p:nvSpPr>
        <p:spPr bwMode="auto">
          <a:xfrm flipH="1">
            <a:off x="0" y="2924175"/>
            <a:ext cx="7308850" cy="1512888"/>
          </a:xfrm>
          <a:prstGeom prst="line">
            <a:avLst/>
          </a:prstGeom>
          <a:noFill/>
          <a:ln w="38100">
            <a:solidFill>
              <a:srgbClr val="9966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9" name="Arc 33"/>
          <p:cNvSpPr>
            <a:spLocks/>
          </p:cNvSpPr>
          <p:nvPr/>
        </p:nvSpPr>
        <p:spPr bwMode="auto">
          <a:xfrm>
            <a:off x="755650" y="4319588"/>
            <a:ext cx="71438" cy="144462"/>
          </a:xfrm>
          <a:custGeom>
            <a:avLst/>
            <a:gdLst>
              <a:gd name="T0" fmla="*/ 0 w 21600"/>
              <a:gd name="T1" fmla="*/ 0 h 21600"/>
              <a:gd name="T2" fmla="*/ 71438 w 21600"/>
              <a:gd name="T3" fmla="*/ 144462 h 21600"/>
              <a:gd name="T4" fmla="*/ 0 w 21600"/>
              <a:gd name="T5" fmla="*/ 14446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EE50D7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900113" y="4176713"/>
            <a:ext cx="576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b="1" i="1">
                <a:latin typeface="Calibri" pitchFamily="34" charset="0"/>
                <a:cs typeface="Arial" charset="0"/>
              </a:rPr>
              <a:t>φ</a:t>
            </a:r>
          </a:p>
        </p:txBody>
      </p:sp>
      <p:sp>
        <p:nvSpPr>
          <p:cNvPr id="4131" name="Oval 35"/>
          <p:cNvSpPr>
            <a:spLocks noChangeArrowheads="1"/>
          </p:cNvSpPr>
          <p:nvPr/>
        </p:nvSpPr>
        <p:spPr bwMode="auto">
          <a:xfrm>
            <a:off x="5364163" y="1944688"/>
            <a:ext cx="71437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132" name="Line 36"/>
          <p:cNvSpPr>
            <a:spLocks noChangeShapeType="1"/>
          </p:cNvSpPr>
          <p:nvPr/>
        </p:nvSpPr>
        <p:spPr bwMode="auto">
          <a:xfrm flipH="1">
            <a:off x="2124075" y="1196975"/>
            <a:ext cx="4321175" cy="3240088"/>
          </a:xfrm>
          <a:prstGeom prst="line">
            <a:avLst/>
          </a:prstGeom>
          <a:noFill/>
          <a:ln w="9525">
            <a:solidFill>
              <a:srgbClr val="0099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33" name="Oval 37"/>
          <p:cNvSpPr>
            <a:spLocks noChangeArrowheads="1"/>
          </p:cNvSpPr>
          <p:nvPr/>
        </p:nvSpPr>
        <p:spPr bwMode="auto">
          <a:xfrm>
            <a:off x="4932363" y="2519363"/>
            <a:ext cx="71437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134" name="Line 38"/>
          <p:cNvSpPr>
            <a:spLocks noChangeShapeType="1"/>
          </p:cNvSpPr>
          <p:nvPr/>
        </p:nvSpPr>
        <p:spPr bwMode="auto">
          <a:xfrm flipH="1">
            <a:off x="1763713" y="1584325"/>
            <a:ext cx="4824412" cy="2879725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35" name="Oval 39"/>
          <p:cNvSpPr>
            <a:spLocks noChangeArrowheads="1"/>
          </p:cNvSpPr>
          <p:nvPr/>
        </p:nvSpPr>
        <p:spPr bwMode="auto">
          <a:xfrm>
            <a:off x="4284663" y="3168650"/>
            <a:ext cx="71437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136" name="Line 40"/>
          <p:cNvSpPr>
            <a:spLocks noChangeShapeType="1"/>
          </p:cNvSpPr>
          <p:nvPr/>
        </p:nvSpPr>
        <p:spPr bwMode="auto">
          <a:xfrm flipH="1">
            <a:off x="1331913" y="2303463"/>
            <a:ext cx="5040312" cy="2160587"/>
          </a:xfrm>
          <a:prstGeom prst="line">
            <a:avLst/>
          </a:prstGeom>
          <a:noFill/>
          <a:ln w="9525">
            <a:solidFill>
              <a:srgbClr val="6699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2843213" y="6308725"/>
          <a:ext cx="114300" cy="215900"/>
        </p:xfrm>
        <a:graphic>
          <a:graphicData uri="http://schemas.openxmlformats.org/presentationml/2006/ole">
            <p:oleObj spid="_x0000_s21507" name="Формула" r:id="rId4" imgW="114120" imgH="215640" progId="Equation.3">
              <p:embed/>
            </p:oleObj>
          </a:graphicData>
        </a:graphic>
      </p:graphicFrame>
      <p:sp>
        <p:nvSpPr>
          <p:cNvPr id="4138" name="AutoShape 42"/>
          <p:cNvSpPr>
            <a:spLocks noChangeArrowheads="1"/>
          </p:cNvSpPr>
          <p:nvPr/>
        </p:nvSpPr>
        <p:spPr bwMode="auto">
          <a:xfrm>
            <a:off x="4140200" y="5346700"/>
            <a:ext cx="5003800" cy="15113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139" name="AutoShape 43"/>
          <p:cNvSpPr>
            <a:spLocks noChangeArrowheads="1"/>
          </p:cNvSpPr>
          <p:nvPr/>
        </p:nvSpPr>
        <p:spPr bwMode="auto">
          <a:xfrm>
            <a:off x="250825" y="5346700"/>
            <a:ext cx="3816350" cy="1511300"/>
          </a:xfrm>
          <a:prstGeom prst="flowChartAlternateProcess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4140" name="Object 4"/>
          <p:cNvGraphicFramePr>
            <a:graphicFrameLocks noChangeAspect="1"/>
          </p:cNvGraphicFramePr>
          <p:nvPr/>
        </p:nvGraphicFramePr>
        <p:xfrm>
          <a:off x="5292725" y="5373688"/>
          <a:ext cx="1454150" cy="503237"/>
        </p:xfrm>
        <a:graphic>
          <a:graphicData uri="http://schemas.openxmlformats.org/presentationml/2006/ole">
            <p:oleObj spid="_x0000_s21508" name="Формула" r:id="rId5" imgW="660240" imgH="228600" progId="Equation.3">
              <p:embed/>
            </p:oleObj>
          </a:graphicData>
        </a:graphic>
      </p:graphicFrame>
      <p:graphicFrame>
        <p:nvGraphicFramePr>
          <p:cNvPr id="4141" name="Object 5"/>
          <p:cNvGraphicFramePr>
            <a:graphicFrameLocks noChangeAspect="1"/>
          </p:cNvGraphicFramePr>
          <p:nvPr/>
        </p:nvGraphicFramePr>
        <p:xfrm>
          <a:off x="5148263" y="5876925"/>
          <a:ext cx="936625" cy="338138"/>
        </p:xfrm>
        <a:graphic>
          <a:graphicData uri="http://schemas.openxmlformats.org/presentationml/2006/ole">
            <p:oleObj spid="_x0000_s21509" name="Формула" r:id="rId6" imgW="457200" imgH="164880" progId="Equation.3">
              <p:embed/>
            </p:oleObj>
          </a:graphicData>
        </a:graphic>
      </p:graphicFrame>
      <p:graphicFrame>
        <p:nvGraphicFramePr>
          <p:cNvPr id="4142" name="Object 6"/>
          <p:cNvGraphicFramePr>
            <a:graphicFrameLocks noChangeAspect="1"/>
          </p:cNvGraphicFramePr>
          <p:nvPr/>
        </p:nvGraphicFramePr>
        <p:xfrm>
          <a:off x="4071938" y="6189663"/>
          <a:ext cx="2232025" cy="668337"/>
        </p:xfrm>
        <a:graphic>
          <a:graphicData uri="http://schemas.openxmlformats.org/presentationml/2006/ole">
            <p:oleObj spid="_x0000_s21510" name="Формула" r:id="rId7" imgW="1218960" imgH="330120" progId="Equation.3">
              <p:embed/>
            </p:oleObj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2843213" y="6308725"/>
          <a:ext cx="114300" cy="215900"/>
        </p:xfrm>
        <a:graphic>
          <a:graphicData uri="http://schemas.openxmlformats.org/presentationml/2006/ole">
            <p:oleObj spid="_x0000_s21511" name="Формула" r:id="rId8" imgW="114120" imgH="215640" progId="Equation.3">
              <p:embed/>
            </p:oleObj>
          </a:graphicData>
        </a:graphic>
      </p:graphicFrame>
      <p:sp>
        <p:nvSpPr>
          <p:cNvPr id="4144" name="Text Box 48"/>
          <p:cNvSpPr txBox="1">
            <a:spLocks noChangeArrowheads="1"/>
          </p:cNvSpPr>
          <p:nvPr/>
        </p:nvSpPr>
        <p:spPr bwMode="auto">
          <a:xfrm>
            <a:off x="323850" y="5373688"/>
            <a:ext cx="3671888" cy="549275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chemeClr val="hlink"/>
                </a:solidFill>
                <a:latin typeface="Calibri" pitchFamily="34" charset="0"/>
              </a:rPr>
              <a:t>Секущая</a:t>
            </a:r>
            <a:r>
              <a:rPr lang="ru-RU" sz="1200" b="1">
                <a:latin typeface="Calibri" pitchFamily="34" charset="0"/>
              </a:rPr>
              <a:t>, поворачиваясь вокруг точки </a:t>
            </a:r>
            <a:r>
              <a:rPr lang="ru-RU" sz="1200" b="1" i="1">
                <a:latin typeface="Calibri" pitchFamily="34" charset="0"/>
              </a:rPr>
              <a:t>М0, </a:t>
            </a:r>
            <a:endParaRPr lang="en-US" sz="1200" b="1" i="1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ru-RU" sz="1200" b="1">
                <a:latin typeface="Calibri" pitchFamily="34" charset="0"/>
              </a:rPr>
              <a:t>приближается к положению </a:t>
            </a:r>
            <a:r>
              <a:rPr lang="ru-RU" sz="1200" b="1">
                <a:solidFill>
                  <a:srgbClr val="6600FF"/>
                </a:solidFill>
                <a:latin typeface="Calibri" pitchFamily="34" charset="0"/>
              </a:rPr>
              <a:t>касательной</a:t>
            </a:r>
            <a:r>
              <a:rPr lang="ru-RU" sz="1200">
                <a:solidFill>
                  <a:srgbClr val="6600FF"/>
                </a:solidFill>
                <a:latin typeface="Calibri" pitchFamily="34" charset="0"/>
              </a:rPr>
              <a:t> </a:t>
            </a:r>
            <a:endParaRPr lang="ru-RU" sz="1200" b="1" i="1">
              <a:solidFill>
                <a:srgbClr val="6600FF"/>
              </a:solidFill>
              <a:latin typeface="Calibri" pitchFamily="34" charset="0"/>
            </a:endParaRPr>
          </a:p>
        </p:txBody>
      </p:sp>
      <p:graphicFrame>
        <p:nvGraphicFramePr>
          <p:cNvPr id="4145" name="Object 8"/>
          <p:cNvGraphicFramePr>
            <a:graphicFrameLocks noChangeAspect="1"/>
          </p:cNvGraphicFramePr>
          <p:nvPr/>
        </p:nvGraphicFramePr>
        <p:xfrm>
          <a:off x="6948488" y="5445125"/>
          <a:ext cx="1008062" cy="361950"/>
        </p:xfrm>
        <a:graphic>
          <a:graphicData uri="http://schemas.openxmlformats.org/presentationml/2006/ole">
            <p:oleObj spid="_x0000_s21512" name="Формула" r:id="rId9" imgW="495000" imgH="177480" progId="Equation.3">
              <p:embed/>
            </p:oleObj>
          </a:graphicData>
        </a:graphic>
      </p:graphicFrame>
      <p:sp>
        <p:nvSpPr>
          <p:cNvPr id="4146" name="Rectangle 50"/>
          <p:cNvSpPr>
            <a:spLocks noChangeArrowheads="1"/>
          </p:cNvSpPr>
          <p:nvPr/>
        </p:nvSpPr>
        <p:spPr bwMode="auto">
          <a:xfrm>
            <a:off x="250825" y="5949950"/>
            <a:ext cx="37449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i="1">
                <a:latin typeface="Calibri" pitchFamily="34" charset="0"/>
              </a:rPr>
              <a:t>Предельным положением секущей МоМ,</a:t>
            </a:r>
          </a:p>
          <a:p>
            <a:r>
              <a:rPr lang="ru-RU" sz="1400" i="1">
                <a:latin typeface="Calibri" pitchFamily="34" charset="0"/>
              </a:rPr>
              <a:t>когда М неограниченно приближается к Мо, является касательная</a:t>
            </a:r>
          </a:p>
        </p:txBody>
      </p:sp>
      <p:graphicFrame>
        <p:nvGraphicFramePr>
          <p:cNvPr id="4147" name="Object 9"/>
          <p:cNvGraphicFramePr>
            <a:graphicFrameLocks noChangeAspect="1"/>
          </p:cNvGraphicFramePr>
          <p:nvPr>
            <p:ph sz="half" idx="1"/>
          </p:nvPr>
        </p:nvGraphicFramePr>
        <p:xfrm>
          <a:off x="6372225" y="5949950"/>
          <a:ext cx="2771775" cy="720725"/>
        </p:xfrm>
        <a:graphic>
          <a:graphicData uri="http://schemas.openxmlformats.org/presentationml/2006/ole">
            <p:oleObj spid="_x0000_s21513" name="Формула" r:id="rId10" imgW="1434960" imgH="393480" progId="Equation.3">
              <p:embed/>
            </p:oleObj>
          </a:graphicData>
        </a:graphic>
      </p:graphicFrame>
      <p:sp>
        <p:nvSpPr>
          <p:cNvPr id="21556" name="Rectangle 52"/>
          <p:cNvSpPr>
            <a:spLocks noChangeArrowheads="1"/>
          </p:cNvSpPr>
          <p:nvPr/>
        </p:nvSpPr>
        <p:spPr bwMode="auto">
          <a:xfrm>
            <a:off x="6516688" y="692150"/>
            <a:ext cx="2627312" cy="1728788"/>
          </a:xfrm>
          <a:prstGeom prst="rect">
            <a:avLst/>
          </a:prstGeom>
          <a:solidFill>
            <a:srgbClr val="DFF9FD"/>
          </a:solidFill>
          <a:ln w="9525">
            <a:solidFill>
              <a:srgbClr val="DFF9F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149" name="Rectangle 53"/>
          <p:cNvSpPr>
            <a:spLocks noChangeArrowheads="1"/>
          </p:cNvSpPr>
          <p:nvPr/>
        </p:nvSpPr>
        <p:spPr bwMode="auto">
          <a:xfrm>
            <a:off x="6588125" y="620713"/>
            <a:ext cx="2555875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i="1">
                <a:latin typeface="Calibri" pitchFamily="34" charset="0"/>
              </a:rPr>
              <a:t>Пусть дан график функции </a:t>
            </a:r>
            <a:r>
              <a:rPr lang="en-US" sz="1400" b="1" i="1">
                <a:latin typeface="Calibri" pitchFamily="34" charset="0"/>
              </a:rPr>
              <a:t>f(</a:t>
            </a:r>
            <a:r>
              <a:rPr lang="ru-RU" sz="1400" b="1" i="1">
                <a:latin typeface="Calibri" pitchFamily="34" charset="0"/>
              </a:rPr>
              <a:t>х</a:t>
            </a:r>
            <a:r>
              <a:rPr lang="en-US" sz="1400" b="1" i="1">
                <a:latin typeface="Calibri" pitchFamily="34" charset="0"/>
              </a:rPr>
              <a:t>)</a:t>
            </a:r>
            <a:r>
              <a:rPr lang="ru-RU" sz="1400" b="1" i="1">
                <a:latin typeface="Calibri" pitchFamily="34" charset="0"/>
              </a:rPr>
              <a:t> и касательная, проходящая через точку М</a:t>
            </a:r>
            <a:r>
              <a:rPr lang="ru-RU" sz="1000" b="1" i="1">
                <a:latin typeface="Calibri" pitchFamily="34" charset="0"/>
              </a:rPr>
              <a:t>0</a:t>
            </a:r>
            <a:r>
              <a:rPr lang="ru-RU" sz="1400" b="1" i="1">
                <a:latin typeface="Calibri" pitchFamily="34" charset="0"/>
              </a:rPr>
              <a:t> ,которая образует с положительным направлением оси ОХ угол </a:t>
            </a:r>
            <a:r>
              <a:rPr lang="el-GR" sz="1400" b="1" i="1">
                <a:latin typeface="Calibri" pitchFamily="34" charset="0"/>
                <a:cs typeface="Arial" charset="0"/>
              </a:rPr>
              <a:t>φ</a:t>
            </a:r>
          </a:p>
        </p:txBody>
      </p:sp>
      <p:sp>
        <p:nvSpPr>
          <p:cNvPr id="4150" name="Text Box 54"/>
          <p:cNvSpPr txBox="1">
            <a:spLocks noChangeArrowheads="1"/>
          </p:cNvSpPr>
          <p:nvPr/>
        </p:nvSpPr>
        <p:spPr bwMode="auto">
          <a:xfrm>
            <a:off x="6443663" y="908050"/>
            <a:ext cx="2484437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i="1">
                <a:latin typeface="Calibri" pitchFamily="34" charset="0"/>
              </a:rPr>
              <a:t>Отметим точку М, координаты которой рассмотрим как приращение координат точки М</a:t>
            </a:r>
            <a:r>
              <a:rPr lang="ru-RU" sz="900" b="1" i="1">
                <a:latin typeface="Calibri" pitchFamily="34" charset="0"/>
              </a:rPr>
              <a:t>0</a:t>
            </a:r>
            <a:endParaRPr lang="ru-RU" sz="1400" b="1" i="1">
              <a:latin typeface="Calibri" pitchFamily="34" charset="0"/>
            </a:endParaRPr>
          </a:p>
        </p:txBody>
      </p:sp>
      <p:sp>
        <p:nvSpPr>
          <p:cNvPr id="4151" name="Text Box 55"/>
          <p:cNvSpPr txBox="1">
            <a:spLocks noChangeArrowheads="1"/>
          </p:cNvSpPr>
          <p:nvPr/>
        </p:nvSpPr>
        <p:spPr bwMode="auto">
          <a:xfrm>
            <a:off x="6659563" y="1052513"/>
            <a:ext cx="2124075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i="1">
                <a:latin typeface="Calibri" pitchFamily="34" charset="0"/>
              </a:rPr>
              <a:t>Через точки М и М</a:t>
            </a:r>
            <a:r>
              <a:rPr lang="ru-RU" sz="900" b="1" i="1">
                <a:latin typeface="Calibri" pitchFamily="34" charset="0"/>
              </a:rPr>
              <a:t>0</a:t>
            </a:r>
            <a:r>
              <a:rPr lang="ru-RU" sz="1400" b="1" i="1">
                <a:latin typeface="Calibri" pitchFamily="34" charset="0"/>
              </a:rPr>
              <a:t> проведём секущую, которая образует с осью ОХ угол </a:t>
            </a:r>
            <a:r>
              <a:rPr lang="ru-RU" sz="1600" b="1" i="1">
                <a:latin typeface="Calibri" pitchFamily="34" charset="0"/>
                <a:sym typeface="Symbol" pitchFamily="18" charset="2"/>
              </a:rPr>
              <a:t></a:t>
            </a:r>
          </a:p>
        </p:txBody>
      </p:sp>
      <p:sp>
        <p:nvSpPr>
          <p:cNvPr id="4152" name="Text Box 56"/>
          <p:cNvSpPr txBox="1">
            <a:spLocks noChangeArrowheads="1"/>
          </p:cNvSpPr>
          <p:nvPr/>
        </p:nvSpPr>
        <p:spPr bwMode="auto">
          <a:xfrm>
            <a:off x="6588125" y="836613"/>
            <a:ext cx="25558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i="1">
                <a:latin typeface="Calibri" pitchFamily="34" charset="0"/>
              </a:rPr>
              <a:t>Будем перемещать точку М вдоль графика, приближая её к точке М</a:t>
            </a:r>
            <a:r>
              <a:rPr lang="ru-RU" sz="900" b="1" i="1">
                <a:latin typeface="Calibri" pitchFamily="34" charset="0"/>
              </a:rPr>
              <a:t>0.</a:t>
            </a:r>
            <a:r>
              <a:rPr lang="ru-RU" sz="1400" b="1" i="1">
                <a:latin typeface="Calibri" pitchFamily="34" charset="0"/>
              </a:rPr>
              <a:t>Соответственно будет меняться положение секущей ММ</a:t>
            </a:r>
            <a:r>
              <a:rPr lang="ru-RU" sz="900" b="1" i="1">
                <a:latin typeface="Calibri" pitchFamily="34" charset="0"/>
              </a:rPr>
              <a:t>0 </a:t>
            </a:r>
            <a:endParaRPr lang="ru-RU" sz="1400" b="1" i="1">
              <a:latin typeface="Calibri" pitchFamily="34" charset="0"/>
            </a:endParaRPr>
          </a:p>
        </p:txBody>
      </p:sp>
      <p:sp>
        <p:nvSpPr>
          <p:cNvPr id="4153" name="Text Box 57"/>
          <p:cNvSpPr txBox="1">
            <a:spLocks noChangeArrowheads="1"/>
          </p:cNvSpPr>
          <p:nvPr/>
        </p:nvSpPr>
        <p:spPr bwMode="auto">
          <a:xfrm>
            <a:off x="6623050" y="1557338"/>
            <a:ext cx="25209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i="1">
                <a:latin typeface="Calibri" pitchFamily="34" charset="0"/>
              </a:rPr>
              <a:t>При этом координата х точки М будет стремиться к х</a:t>
            </a:r>
            <a:r>
              <a:rPr lang="ru-RU" sz="900" b="1" i="1">
                <a:latin typeface="Calibri" pitchFamily="34" charset="0"/>
              </a:rPr>
              <a:t>0 </a:t>
            </a:r>
          </a:p>
        </p:txBody>
      </p:sp>
      <p:sp>
        <p:nvSpPr>
          <p:cNvPr id="4154" name="Text Box 58"/>
          <p:cNvSpPr txBox="1">
            <a:spLocks noChangeArrowheads="1"/>
          </p:cNvSpPr>
          <p:nvPr/>
        </p:nvSpPr>
        <p:spPr bwMode="auto">
          <a:xfrm>
            <a:off x="6480175" y="1196975"/>
            <a:ext cx="26638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i="1">
                <a:latin typeface="Calibri" pitchFamily="34" charset="0"/>
              </a:rPr>
              <a:t>К чему будет стремиться приращение аргумента?</a:t>
            </a:r>
          </a:p>
        </p:txBody>
      </p:sp>
      <p:sp>
        <p:nvSpPr>
          <p:cNvPr id="4155" name="Text Box 59"/>
          <p:cNvSpPr txBox="1">
            <a:spLocks noChangeArrowheads="1"/>
          </p:cNvSpPr>
          <p:nvPr/>
        </p:nvSpPr>
        <p:spPr bwMode="auto">
          <a:xfrm>
            <a:off x="6551613" y="1125538"/>
            <a:ext cx="259238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i="1">
                <a:latin typeface="Calibri" pitchFamily="34" charset="0"/>
              </a:rPr>
              <a:t>А</a:t>
            </a:r>
            <a:r>
              <a:rPr lang="ru-RU" sz="2000" b="1" i="1">
                <a:latin typeface="Times New Roman" pitchFamily="18" charset="0"/>
              </a:rPr>
              <a:t> </a:t>
            </a:r>
            <a:r>
              <a:rPr lang="ru-RU" sz="1400" b="1" i="1">
                <a:latin typeface="Calibri" pitchFamily="34" charset="0"/>
              </a:rPr>
              <a:t>к какому углу</a:t>
            </a:r>
            <a:r>
              <a:rPr lang="ru-RU" sz="2000" b="1" i="1">
                <a:latin typeface="Times New Roman" pitchFamily="18" charset="0"/>
              </a:rPr>
              <a:t>  </a:t>
            </a:r>
            <a:r>
              <a:rPr lang="ru-RU" sz="1400" b="1" i="1">
                <a:latin typeface="Calibri" pitchFamily="34" charset="0"/>
              </a:rPr>
              <a:t>будет стремиться  угол </a:t>
            </a:r>
            <a:r>
              <a:rPr lang="ru-RU" sz="1400" b="1" i="1">
                <a:latin typeface="Calibri" pitchFamily="34" charset="0"/>
                <a:sym typeface="Symbol" pitchFamily="18" charset="2"/>
              </a:rPr>
              <a:t> ?</a:t>
            </a:r>
            <a:endParaRPr lang="ru-RU" sz="2000" b="1" i="1">
              <a:latin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2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2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4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20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20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4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2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2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2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2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2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2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20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2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2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1" dur="20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000"/>
                            </p:stCondLst>
                            <p:childTnLst>
                              <p:par>
                                <p:cTn id="1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20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20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9" dur="500"/>
                                        <p:tgtEl>
                                          <p:spTgt spid="4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2000"/>
                                        <p:tgtEl>
                                          <p:spTgt spid="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20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5" dur="20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20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3" dur="500"/>
                                        <p:tgtEl>
                                          <p:spTgt spid="4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10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000"/>
                            </p:stCondLst>
                            <p:childTnLst>
                              <p:par>
                                <p:cTn id="1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20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10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4000"/>
                            </p:stCondLst>
                            <p:childTnLst>
                              <p:par>
                                <p:cTn id="2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6" dur="20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6000"/>
                            </p:stCondLst>
                            <p:childTnLst>
                              <p:par>
                                <p:cTn id="20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10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7000"/>
                            </p:stCondLst>
                            <p:childTnLst>
                              <p:par>
                                <p:cTn id="2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4" dur="20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8" dur="500"/>
                                        <p:tgtEl>
                                          <p:spTgt spid="4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4" dur="2000"/>
                                        <p:tgtEl>
                                          <p:spTgt spid="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20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8" dur="2000"/>
                                        <p:tgtEl>
                                          <p:spTgt spid="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3" dur="2000"/>
                                        <p:tgtEl>
                                          <p:spTgt spid="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7" dur="500"/>
                                        <p:tgtEl>
                                          <p:spTgt spid="4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00"/>
                                        <p:tgtEl>
                                          <p:spTgt spid="4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8" dur="20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2" dur="500"/>
                                        <p:tgtEl>
                                          <p:spTgt spid="4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8" dur="2000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3" dur="2000"/>
                                        <p:tgtEl>
                                          <p:spTgt spid="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2000"/>
                            </p:stCondLst>
                            <p:childTnLst>
                              <p:par>
                                <p:cTn id="2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2000"/>
                            </p:stCondLst>
                            <p:childTnLst>
                              <p:par>
                                <p:cTn id="2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0" dur="10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5" dur="20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0" dur="3000"/>
                                        <p:tgtEl>
                                          <p:spTgt spid="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099" grpId="1"/>
      <p:bldP spid="4101" grpId="0" animBg="1"/>
      <p:bldP spid="4102" grpId="0"/>
      <p:bldP spid="4103" grpId="0" animBg="1"/>
      <p:bldP spid="4104" grpId="0"/>
      <p:bldP spid="4105" grpId="0"/>
      <p:bldP spid="4106" grpId="0" animBg="1"/>
      <p:bldP spid="4107" grpId="0" animBg="1"/>
      <p:bldP spid="4108" grpId="0"/>
      <p:bldP spid="4109" grpId="0" animBg="1"/>
      <p:bldP spid="4110" grpId="0"/>
      <p:bldP spid="4111" grpId="0" animBg="1"/>
      <p:bldP spid="4112" grpId="0"/>
      <p:bldP spid="4113" grpId="0" animBg="1"/>
      <p:bldP spid="4114" grpId="0"/>
      <p:bldP spid="4115" grpId="0" animBg="1"/>
      <p:bldP spid="4116" grpId="0"/>
      <p:bldP spid="4117" grpId="0" animBg="1"/>
      <p:bldP spid="4118" grpId="0"/>
      <p:bldP spid="4119" grpId="0" animBg="1"/>
      <p:bldP spid="4120" grpId="0"/>
      <p:bldP spid="4121" grpId="0"/>
      <p:bldP spid="4122" grpId="0" animBg="1"/>
      <p:bldP spid="4123" grpId="0"/>
      <p:bldP spid="4124" grpId="0"/>
      <p:bldP spid="4124" grpId="1"/>
      <p:bldP spid="4125" grpId="0" animBg="1"/>
      <p:bldP spid="4126" grpId="0" animBg="1"/>
      <p:bldP spid="4127" grpId="0"/>
      <p:bldP spid="4128" grpId="0" animBg="1"/>
      <p:bldP spid="4129" grpId="0" animBg="1"/>
      <p:bldP spid="4130" grpId="0"/>
      <p:bldP spid="4131" grpId="0" animBg="1"/>
      <p:bldP spid="4132" grpId="0" animBg="1"/>
      <p:bldP spid="4133" grpId="0" animBg="1"/>
      <p:bldP spid="4134" grpId="0" animBg="1"/>
      <p:bldP spid="4135" grpId="0" animBg="1"/>
      <p:bldP spid="4136" grpId="0" animBg="1"/>
      <p:bldP spid="4138" grpId="0" animBg="1"/>
      <p:bldP spid="4139" grpId="0" animBg="1"/>
      <p:bldP spid="4144" grpId="0" animBg="1"/>
      <p:bldP spid="4146" grpId="0"/>
      <p:bldP spid="4149" grpId="0"/>
      <p:bldP spid="4149" grpId="1"/>
      <p:bldP spid="4150" grpId="0"/>
      <p:bldP spid="4150" grpId="1"/>
      <p:bldP spid="4151" grpId="0"/>
      <p:bldP spid="4151" grpId="1"/>
      <p:bldP spid="4152" grpId="0"/>
      <p:bldP spid="4152" grpId="1"/>
      <p:bldP spid="4153" grpId="0"/>
      <p:bldP spid="4153" grpId="1"/>
      <p:bldP spid="4154" grpId="0"/>
      <p:bldP spid="4154" grpId="1"/>
      <p:bldP spid="4155" grpId="0"/>
      <p:bldP spid="415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536575"/>
          </a:xfrm>
          <a:solidFill>
            <a:srgbClr val="00B0F0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800" b="1" i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Задача о касательной к графику функции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2003425" y="1052513"/>
            <a:ext cx="4729163" cy="2754312"/>
            <a:chOff x="1262" y="663"/>
            <a:chExt cx="2979" cy="1735"/>
          </a:xfrm>
        </p:grpSpPr>
        <p:sp>
          <p:nvSpPr>
            <p:cNvPr id="65579" name="Text Box 17"/>
            <p:cNvSpPr txBox="1">
              <a:spLocks noChangeArrowheads="1"/>
            </p:cNvSpPr>
            <p:nvPr/>
          </p:nvSpPr>
          <p:spPr bwMode="auto">
            <a:xfrm>
              <a:off x="3288" y="663"/>
              <a:ext cx="9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latin typeface="Calibri" pitchFamily="34" charset="0"/>
                </a:rPr>
                <a:t>y = f(x)</a:t>
              </a:r>
              <a:endParaRPr lang="ru-RU" sz="2000" i="1">
                <a:latin typeface="Calibri" pitchFamily="34" charset="0"/>
              </a:endParaRPr>
            </a:p>
          </p:txBody>
        </p:sp>
        <p:sp>
          <p:nvSpPr>
            <p:cNvPr id="65580" name="Freeform 9"/>
            <p:cNvSpPr>
              <a:spLocks/>
            </p:cNvSpPr>
            <p:nvPr/>
          </p:nvSpPr>
          <p:spPr bwMode="auto">
            <a:xfrm>
              <a:off x="1262" y="935"/>
              <a:ext cx="2571" cy="1463"/>
            </a:xfrm>
            <a:custGeom>
              <a:avLst/>
              <a:gdLst>
                <a:gd name="T0" fmla="*/ 0 w 1737"/>
                <a:gd name="T1" fmla="*/ 1673 h 1673"/>
                <a:gd name="T2" fmla="*/ 73 w 1737"/>
                <a:gd name="T3" fmla="*/ 1161 h 1673"/>
                <a:gd name="T4" fmla="*/ 292 w 1737"/>
                <a:gd name="T5" fmla="*/ 585 h 1673"/>
                <a:gd name="T6" fmla="*/ 567 w 1737"/>
                <a:gd name="T7" fmla="*/ 283 h 1673"/>
                <a:gd name="T8" fmla="*/ 972 w 1737"/>
                <a:gd name="T9" fmla="*/ 110 h 1673"/>
                <a:gd name="T10" fmla="*/ 1737 w 1737"/>
                <a:gd name="T11" fmla="*/ 0 h 16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37"/>
                <a:gd name="T19" fmla="*/ 0 h 1673"/>
                <a:gd name="T20" fmla="*/ 1737 w 1737"/>
                <a:gd name="T21" fmla="*/ 1673 h 16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37" h="1673">
                  <a:moveTo>
                    <a:pt x="0" y="1673"/>
                  </a:moveTo>
                  <a:cubicBezTo>
                    <a:pt x="25" y="1592"/>
                    <a:pt x="20" y="1336"/>
                    <a:pt x="73" y="1161"/>
                  </a:cubicBezTo>
                  <a:cubicBezTo>
                    <a:pt x="122" y="980"/>
                    <a:pt x="210" y="731"/>
                    <a:pt x="292" y="585"/>
                  </a:cubicBezTo>
                  <a:cubicBezTo>
                    <a:pt x="374" y="439"/>
                    <a:pt x="454" y="362"/>
                    <a:pt x="567" y="283"/>
                  </a:cubicBezTo>
                  <a:cubicBezTo>
                    <a:pt x="680" y="204"/>
                    <a:pt x="777" y="157"/>
                    <a:pt x="972" y="110"/>
                  </a:cubicBezTo>
                  <a:cubicBezTo>
                    <a:pt x="1167" y="63"/>
                    <a:pt x="1440" y="29"/>
                    <a:pt x="1737" y="0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</p:grpSp>
      <p:sp>
        <p:nvSpPr>
          <p:cNvPr id="65539" name="Line 4"/>
          <p:cNvSpPr>
            <a:spLocks noChangeShapeType="1"/>
          </p:cNvSpPr>
          <p:nvPr/>
        </p:nvSpPr>
        <p:spPr bwMode="auto">
          <a:xfrm flipV="1">
            <a:off x="784225" y="692150"/>
            <a:ext cx="0" cy="4392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5540" name="Line 5"/>
          <p:cNvSpPr>
            <a:spLocks noChangeShapeType="1"/>
          </p:cNvSpPr>
          <p:nvPr/>
        </p:nvSpPr>
        <p:spPr bwMode="auto">
          <a:xfrm>
            <a:off x="-42863" y="4724400"/>
            <a:ext cx="6415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5541" name="Text Box 26"/>
          <p:cNvSpPr txBox="1">
            <a:spLocks noChangeArrowheads="1"/>
          </p:cNvSpPr>
          <p:nvPr/>
        </p:nvSpPr>
        <p:spPr bwMode="auto">
          <a:xfrm>
            <a:off x="6083300" y="4652963"/>
            <a:ext cx="50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x</a:t>
            </a:r>
            <a:endParaRPr lang="ru-RU" sz="2000">
              <a:latin typeface="Tahoma" pitchFamily="34" charset="0"/>
            </a:endParaRPr>
          </a:p>
        </p:txBody>
      </p:sp>
      <p:sp>
        <p:nvSpPr>
          <p:cNvPr id="65542" name="Text Box 27"/>
          <p:cNvSpPr txBox="1">
            <a:spLocks noChangeArrowheads="1"/>
          </p:cNvSpPr>
          <p:nvPr/>
        </p:nvSpPr>
        <p:spPr bwMode="auto">
          <a:xfrm>
            <a:off x="466725" y="620713"/>
            <a:ext cx="576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y</a:t>
            </a:r>
            <a:endParaRPr lang="ru-RU" sz="2000">
              <a:latin typeface="Tahoma" pitchFamily="34" charset="0"/>
            </a:endParaRPr>
          </a:p>
        </p:txBody>
      </p: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1114425" y="2492375"/>
            <a:ext cx="1657350" cy="2505075"/>
            <a:chOff x="657" y="1706"/>
            <a:chExt cx="1044" cy="1443"/>
          </a:xfrm>
        </p:grpSpPr>
        <p:grpSp>
          <p:nvGrpSpPr>
            <p:cNvPr id="65573" name="Group 47"/>
            <p:cNvGrpSpPr>
              <a:grpSpLocks/>
            </p:cNvGrpSpPr>
            <p:nvPr/>
          </p:nvGrpSpPr>
          <p:grpSpPr bwMode="auto">
            <a:xfrm>
              <a:off x="657" y="1706"/>
              <a:ext cx="1044" cy="1443"/>
              <a:chOff x="657" y="1706"/>
              <a:chExt cx="1044" cy="1443"/>
            </a:xfrm>
          </p:grpSpPr>
          <p:grpSp>
            <p:nvGrpSpPr>
              <p:cNvPr id="65575" name="Group 38"/>
              <p:cNvGrpSpPr>
                <a:grpSpLocks/>
              </p:cNvGrpSpPr>
              <p:nvPr/>
            </p:nvGrpSpPr>
            <p:grpSpPr bwMode="auto">
              <a:xfrm>
                <a:off x="1202" y="1978"/>
                <a:ext cx="499" cy="1171"/>
                <a:chOff x="1202" y="1978"/>
                <a:chExt cx="499" cy="1171"/>
              </a:xfrm>
            </p:grpSpPr>
            <p:sp>
              <p:nvSpPr>
                <p:cNvPr id="65577" name="Line 19"/>
                <p:cNvSpPr>
                  <a:spLocks noChangeShapeType="1"/>
                </p:cNvSpPr>
                <p:nvPr/>
              </p:nvSpPr>
              <p:spPr bwMode="auto">
                <a:xfrm>
                  <a:off x="1356" y="1978"/>
                  <a:ext cx="0" cy="99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578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202" y="2886"/>
                  <a:ext cx="499" cy="2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i="1">
                      <a:latin typeface="Calibri" pitchFamily="34" charset="0"/>
                    </a:rPr>
                    <a:t>x</a:t>
                  </a:r>
                  <a:r>
                    <a:rPr lang="en-US" sz="2400" i="1" baseline="-25000">
                      <a:latin typeface="Calibri" pitchFamily="34" charset="0"/>
                    </a:rPr>
                    <a:t>0</a:t>
                  </a:r>
                  <a:endParaRPr lang="ru-RU" sz="2400" i="1">
                    <a:latin typeface="Calibri" pitchFamily="34" charset="0"/>
                  </a:endParaRPr>
                </a:p>
              </p:txBody>
            </p:sp>
          </p:grpSp>
          <p:sp>
            <p:nvSpPr>
              <p:cNvPr id="65576" name="Text Box 28"/>
              <p:cNvSpPr txBox="1">
                <a:spLocks noChangeArrowheads="1"/>
              </p:cNvSpPr>
              <p:nvPr/>
            </p:nvSpPr>
            <p:spPr bwMode="auto">
              <a:xfrm>
                <a:off x="657" y="1706"/>
                <a:ext cx="862" cy="2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000" i="1">
                    <a:latin typeface="Calibri" pitchFamily="34" charset="0"/>
                  </a:rPr>
                  <a:t>М</a:t>
                </a:r>
                <a:r>
                  <a:rPr lang="ru-RU" sz="2000" i="1" baseline="-25000">
                    <a:latin typeface="Calibri" pitchFamily="34" charset="0"/>
                  </a:rPr>
                  <a:t>0</a:t>
                </a:r>
                <a:r>
                  <a:rPr lang="ru-RU" sz="2000" i="1">
                    <a:latin typeface="Calibri" pitchFamily="34" charset="0"/>
                  </a:rPr>
                  <a:t>(х</a:t>
                </a:r>
                <a:r>
                  <a:rPr lang="ru-RU" sz="2000" i="1" baseline="-25000">
                    <a:latin typeface="Calibri" pitchFamily="34" charset="0"/>
                  </a:rPr>
                  <a:t>0 </a:t>
                </a:r>
                <a:r>
                  <a:rPr lang="ru-RU" sz="2000" i="1">
                    <a:latin typeface="Calibri" pitchFamily="34" charset="0"/>
                  </a:rPr>
                  <a:t>,у</a:t>
                </a:r>
                <a:r>
                  <a:rPr lang="ru-RU" sz="2000" i="1" baseline="-25000">
                    <a:latin typeface="Calibri" pitchFamily="34" charset="0"/>
                  </a:rPr>
                  <a:t>0</a:t>
                </a:r>
                <a:r>
                  <a:rPr lang="ru-RU" sz="2000" i="1">
                    <a:latin typeface="Calibri" pitchFamily="34" charset="0"/>
                  </a:rPr>
                  <a:t>)</a:t>
                </a:r>
              </a:p>
            </p:txBody>
          </p:sp>
        </p:grpSp>
        <p:sp>
          <p:nvSpPr>
            <p:cNvPr id="65574" name="AutoShape 29"/>
            <p:cNvSpPr>
              <a:spLocks noChangeArrowheads="1"/>
            </p:cNvSpPr>
            <p:nvPr/>
          </p:nvSpPr>
          <p:spPr bwMode="auto">
            <a:xfrm>
              <a:off x="1302" y="1924"/>
              <a:ext cx="91" cy="91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latin typeface="Tahoma" pitchFamily="34" charset="0"/>
              </a:endParaRPr>
            </a:p>
          </p:txBody>
        </p:sp>
      </p:grp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-396875" y="908050"/>
            <a:ext cx="5256213" cy="4364038"/>
            <a:chOff x="-27" y="618"/>
            <a:chExt cx="3088" cy="2585"/>
          </a:xfrm>
        </p:grpSpPr>
        <p:sp>
          <p:nvSpPr>
            <p:cNvPr id="65567" name="Line 14"/>
            <p:cNvSpPr>
              <a:spLocks noChangeShapeType="1"/>
            </p:cNvSpPr>
            <p:nvPr/>
          </p:nvSpPr>
          <p:spPr bwMode="auto">
            <a:xfrm>
              <a:off x="158" y="2840"/>
              <a:ext cx="4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5568" name="Group 40"/>
            <p:cNvGrpSpPr>
              <a:grpSpLocks/>
            </p:cNvGrpSpPr>
            <p:nvPr/>
          </p:nvGrpSpPr>
          <p:grpSpPr bwMode="auto">
            <a:xfrm>
              <a:off x="-27" y="618"/>
              <a:ext cx="3088" cy="2585"/>
              <a:chOff x="-27" y="618"/>
              <a:chExt cx="3088" cy="2585"/>
            </a:xfrm>
          </p:grpSpPr>
          <p:sp>
            <p:nvSpPr>
              <p:cNvPr id="65569" name="Text Box 12"/>
              <p:cNvSpPr txBox="1">
                <a:spLocks noChangeArrowheads="1"/>
              </p:cNvSpPr>
              <p:nvPr/>
            </p:nvSpPr>
            <p:spPr bwMode="auto">
              <a:xfrm>
                <a:off x="158" y="2749"/>
                <a:ext cx="363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l-GR" sz="2000" i="1">
                    <a:latin typeface="Calibri" pitchFamily="34" charset="0"/>
                    <a:cs typeface="Tahoma" pitchFamily="34" charset="0"/>
                  </a:rPr>
                  <a:t>α</a:t>
                </a:r>
              </a:p>
            </p:txBody>
          </p:sp>
          <p:grpSp>
            <p:nvGrpSpPr>
              <p:cNvPr id="65570" name="Group 33"/>
              <p:cNvGrpSpPr>
                <a:grpSpLocks/>
              </p:cNvGrpSpPr>
              <p:nvPr/>
            </p:nvGrpSpPr>
            <p:grpSpPr bwMode="auto">
              <a:xfrm>
                <a:off x="-27" y="618"/>
                <a:ext cx="3088" cy="2585"/>
                <a:chOff x="-27" y="618"/>
                <a:chExt cx="3088" cy="2585"/>
              </a:xfrm>
            </p:grpSpPr>
            <p:sp>
              <p:nvSpPr>
                <p:cNvPr id="65571" name="Line 10"/>
                <p:cNvSpPr>
                  <a:spLocks noChangeShapeType="1"/>
                </p:cNvSpPr>
                <p:nvPr/>
              </p:nvSpPr>
              <p:spPr bwMode="auto">
                <a:xfrm rot="281039" flipH="1">
                  <a:off x="-27" y="662"/>
                  <a:ext cx="2835" cy="2541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572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698" y="618"/>
                  <a:ext cx="363" cy="2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000" i="1">
                      <a:latin typeface="Calibri" pitchFamily="34" charset="0"/>
                    </a:rPr>
                    <a:t>А</a:t>
                  </a:r>
                </a:p>
              </p:txBody>
            </p:sp>
          </p:grpSp>
        </p:grpSp>
      </p:grpSp>
      <p:grpSp>
        <p:nvGrpSpPr>
          <p:cNvPr id="9" name="Group 46"/>
          <p:cNvGrpSpPr>
            <a:grpSpLocks/>
          </p:cNvGrpSpPr>
          <p:nvPr/>
        </p:nvGrpSpPr>
        <p:grpSpPr bwMode="auto">
          <a:xfrm>
            <a:off x="1403350" y="981075"/>
            <a:ext cx="1873250" cy="3887788"/>
            <a:chOff x="884" y="618"/>
            <a:chExt cx="1180" cy="2449"/>
          </a:xfrm>
        </p:grpSpPr>
        <p:sp>
          <p:nvSpPr>
            <p:cNvPr id="65561" name="Text Box 16"/>
            <p:cNvSpPr txBox="1">
              <a:spLocks noChangeArrowheads="1"/>
            </p:cNvSpPr>
            <p:nvPr/>
          </p:nvSpPr>
          <p:spPr bwMode="auto">
            <a:xfrm>
              <a:off x="948" y="2704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i="1">
                  <a:latin typeface="Calibri" pitchFamily="34" charset="0"/>
                  <a:sym typeface="Symbol" pitchFamily="18" charset="2"/>
                </a:rPr>
                <a:t>β</a:t>
              </a:r>
            </a:p>
          </p:txBody>
        </p:sp>
        <p:grpSp>
          <p:nvGrpSpPr>
            <p:cNvPr id="65562" name="Group 45"/>
            <p:cNvGrpSpPr>
              <a:grpSpLocks/>
            </p:cNvGrpSpPr>
            <p:nvPr/>
          </p:nvGrpSpPr>
          <p:grpSpPr bwMode="auto">
            <a:xfrm>
              <a:off x="884" y="618"/>
              <a:ext cx="1180" cy="2449"/>
              <a:chOff x="884" y="618"/>
              <a:chExt cx="1180" cy="2449"/>
            </a:xfrm>
          </p:grpSpPr>
          <p:sp>
            <p:nvSpPr>
              <p:cNvPr id="65563" name="Line 15"/>
              <p:cNvSpPr>
                <a:spLocks noChangeShapeType="1"/>
              </p:cNvSpPr>
              <p:nvPr/>
            </p:nvSpPr>
            <p:spPr bwMode="auto">
              <a:xfrm>
                <a:off x="994" y="2794"/>
                <a:ext cx="45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5564" name="Group 34"/>
              <p:cNvGrpSpPr>
                <a:grpSpLocks/>
              </p:cNvGrpSpPr>
              <p:nvPr/>
            </p:nvGrpSpPr>
            <p:grpSpPr bwMode="auto">
              <a:xfrm>
                <a:off x="884" y="618"/>
                <a:ext cx="1180" cy="2449"/>
                <a:chOff x="884" y="618"/>
                <a:chExt cx="1180" cy="2449"/>
              </a:xfrm>
            </p:grpSpPr>
            <p:sp>
              <p:nvSpPr>
                <p:cNvPr id="65565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884" y="708"/>
                  <a:ext cx="971" cy="2359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566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1656" y="618"/>
                  <a:ext cx="408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000" i="1">
                      <a:latin typeface="Calibri" pitchFamily="34" charset="0"/>
                    </a:rPr>
                    <a:t>В</a:t>
                  </a:r>
                </a:p>
              </p:txBody>
            </p:sp>
          </p:grpSp>
        </p:grpSp>
      </p:grpSp>
      <p:grpSp>
        <p:nvGrpSpPr>
          <p:cNvPr id="12" name="Group 50"/>
          <p:cNvGrpSpPr>
            <a:grpSpLocks/>
          </p:cNvGrpSpPr>
          <p:nvPr/>
        </p:nvGrpSpPr>
        <p:grpSpPr bwMode="auto">
          <a:xfrm>
            <a:off x="3059113" y="1268413"/>
            <a:ext cx="1727200" cy="3784600"/>
            <a:chOff x="1973" y="799"/>
            <a:chExt cx="1088" cy="2384"/>
          </a:xfrm>
        </p:grpSpPr>
        <p:sp>
          <p:nvSpPr>
            <p:cNvPr id="65555" name="AutoShape 30"/>
            <p:cNvSpPr>
              <a:spLocks noChangeArrowheads="1"/>
            </p:cNvSpPr>
            <p:nvPr/>
          </p:nvSpPr>
          <p:spPr bwMode="auto">
            <a:xfrm>
              <a:off x="2499" y="1017"/>
              <a:ext cx="91" cy="91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latin typeface="Tahoma" pitchFamily="34" charset="0"/>
              </a:endParaRPr>
            </a:p>
          </p:txBody>
        </p:sp>
        <p:grpSp>
          <p:nvGrpSpPr>
            <p:cNvPr id="65556" name="Group 49"/>
            <p:cNvGrpSpPr>
              <a:grpSpLocks/>
            </p:cNvGrpSpPr>
            <p:nvPr/>
          </p:nvGrpSpPr>
          <p:grpSpPr bwMode="auto">
            <a:xfrm>
              <a:off x="1973" y="799"/>
              <a:ext cx="1088" cy="2384"/>
              <a:chOff x="1973" y="799"/>
              <a:chExt cx="1088" cy="2384"/>
            </a:xfrm>
          </p:grpSpPr>
          <p:grpSp>
            <p:nvGrpSpPr>
              <p:cNvPr id="65557" name="Group 39"/>
              <p:cNvGrpSpPr>
                <a:grpSpLocks/>
              </p:cNvGrpSpPr>
              <p:nvPr/>
            </p:nvGrpSpPr>
            <p:grpSpPr bwMode="auto">
              <a:xfrm>
                <a:off x="2426" y="1071"/>
                <a:ext cx="635" cy="2112"/>
                <a:chOff x="2426" y="1071"/>
                <a:chExt cx="635" cy="2112"/>
              </a:xfrm>
            </p:grpSpPr>
            <p:sp>
              <p:nvSpPr>
                <p:cNvPr id="65559" name="Line 20"/>
                <p:cNvSpPr>
                  <a:spLocks noChangeShapeType="1"/>
                </p:cNvSpPr>
                <p:nvPr/>
              </p:nvSpPr>
              <p:spPr bwMode="auto">
                <a:xfrm>
                  <a:off x="2535" y="1071"/>
                  <a:ext cx="0" cy="190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560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426" y="2895"/>
                  <a:ext cx="635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i="1">
                      <a:latin typeface="Calibri" pitchFamily="34" charset="0"/>
                    </a:rPr>
                    <a:t>x</a:t>
                  </a:r>
                  <a:endParaRPr lang="ru-RU" sz="2400" i="1">
                    <a:latin typeface="Calibri" pitchFamily="34" charset="0"/>
                  </a:endParaRPr>
                </a:p>
              </p:txBody>
            </p:sp>
          </p:grpSp>
          <p:sp>
            <p:nvSpPr>
              <p:cNvPr id="65558" name="Text Box 36"/>
              <p:cNvSpPr txBox="1">
                <a:spLocks noChangeArrowheads="1"/>
              </p:cNvSpPr>
              <p:nvPr/>
            </p:nvSpPr>
            <p:spPr bwMode="auto">
              <a:xfrm>
                <a:off x="1973" y="799"/>
                <a:ext cx="77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000" i="1">
                    <a:latin typeface="Calibri" pitchFamily="34" charset="0"/>
                  </a:rPr>
                  <a:t>М(х ,у)</a:t>
                </a:r>
              </a:p>
            </p:txBody>
          </p:sp>
        </p:grpSp>
      </p:grpSp>
      <p:sp>
        <p:nvSpPr>
          <p:cNvPr id="13363" name="Line 51"/>
          <p:cNvSpPr>
            <a:spLocks noChangeShapeType="1"/>
          </p:cNvSpPr>
          <p:nvPr/>
        </p:nvSpPr>
        <p:spPr bwMode="auto">
          <a:xfrm flipV="1">
            <a:off x="2195513" y="2924175"/>
            <a:ext cx="1728787" cy="285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64" name="Text Box 52"/>
          <p:cNvSpPr txBox="1">
            <a:spLocks noChangeArrowheads="1"/>
          </p:cNvSpPr>
          <p:nvPr/>
        </p:nvSpPr>
        <p:spPr bwMode="auto">
          <a:xfrm>
            <a:off x="3995738" y="2924175"/>
            <a:ext cx="792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i="1">
                <a:latin typeface="Calibri" pitchFamily="34" charset="0"/>
              </a:rPr>
              <a:t>С</a:t>
            </a:r>
          </a:p>
        </p:txBody>
      </p:sp>
      <p:sp>
        <p:nvSpPr>
          <p:cNvPr id="13365" name="Text Box 53"/>
          <p:cNvSpPr txBox="1">
            <a:spLocks noChangeArrowheads="1"/>
          </p:cNvSpPr>
          <p:nvPr/>
        </p:nvSpPr>
        <p:spPr bwMode="auto">
          <a:xfrm>
            <a:off x="2484438" y="3068638"/>
            <a:ext cx="1223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i="1">
                <a:latin typeface="Calibri" pitchFamily="34" charset="0"/>
                <a:cs typeface="Times New Roman" pitchFamily="18" charset="0"/>
              </a:rPr>
              <a:t>∆х</a:t>
            </a:r>
            <a:r>
              <a:rPr lang="ru-RU" sz="2000" i="1">
                <a:latin typeface="Calibri" pitchFamily="34" charset="0"/>
              </a:rPr>
              <a:t>=х-х</a:t>
            </a:r>
            <a:r>
              <a:rPr lang="ru-RU" sz="2000" i="1" baseline="-25000">
                <a:latin typeface="Calibri" pitchFamily="34" charset="0"/>
              </a:rPr>
              <a:t>0</a:t>
            </a:r>
            <a:endParaRPr lang="ru-RU" sz="2000" i="1">
              <a:latin typeface="Calibri" pitchFamily="34" charset="0"/>
            </a:endParaRPr>
          </a:p>
        </p:txBody>
      </p:sp>
      <p:sp>
        <p:nvSpPr>
          <p:cNvPr id="13366" name="Text Box 54"/>
          <p:cNvSpPr txBox="1">
            <a:spLocks noChangeArrowheads="1"/>
          </p:cNvSpPr>
          <p:nvPr/>
        </p:nvSpPr>
        <p:spPr bwMode="auto">
          <a:xfrm>
            <a:off x="4067175" y="2205038"/>
            <a:ext cx="2305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i="1">
                <a:latin typeface="Calibri" pitchFamily="34" charset="0"/>
                <a:cs typeface="Times New Roman" pitchFamily="18" charset="0"/>
              </a:rPr>
              <a:t>∆</a:t>
            </a:r>
            <a:r>
              <a:rPr lang="en-US" sz="2000" i="1">
                <a:latin typeface="Calibri" pitchFamily="34" charset="0"/>
                <a:cs typeface="Times New Roman" pitchFamily="18" charset="0"/>
              </a:rPr>
              <a:t>f(x) = f(x) - f(x</a:t>
            </a:r>
            <a:r>
              <a:rPr lang="en-US" sz="2000" i="1" baseline="-25000">
                <a:latin typeface="Calibri" pitchFamily="34" charset="0"/>
                <a:cs typeface="Times New Roman" pitchFamily="18" charset="0"/>
              </a:rPr>
              <a:t>0</a:t>
            </a:r>
            <a:r>
              <a:rPr lang="en-US" sz="2000" i="1">
                <a:latin typeface="Calibri" pitchFamily="34" charset="0"/>
                <a:cs typeface="Times New Roman" pitchFamily="18" charset="0"/>
              </a:rPr>
              <a:t>)</a:t>
            </a:r>
            <a:endParaRPr lang="ru-RU" sz="2000" i="1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5551" name="Text Box 57"/>
          <p:cNvSpPr txBox="1">
            <a:spLocks noChangeArrowheads="1"/>
          </p:cNvSpPr>
          <p:nvPr/>
        </p:nvSpPr>
        <p:spPr bwMode="auto">
          <a:xfrm>
            <a:off x="5435600" y="3303588"/>
            <a:ext cx="23082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Calibri" pitchFamily="34" charset="0"/>
                <a:cs typeface="Times New Roman" pitchFamily="18" charset="0"/>
              </a:rPr>
              <a:t> </a:t>
            </a:r>
            <a:endParaRPr lang="el-GR" sz="400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5552" name="Text Box 63"/>
          <p:cNvSpPr txBox="1">
            <a:spLocks noChangeArrowheads="1"/>
          </p:cNvSpPr>
          <p:nvPr/>
        </p:nvSpPr>
        <p:spPr bwMode="auto">
          <a:xfrm>
            <a:off x="0" y="5373688"/>
            <a:ext cx="27717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latin typeface="Calibri" pitchFamily="34" charset="0"/>
                <a:cs typeface="Times New Roman" pitchFamily="18" charset="0"/>
              </a:rPr>
              <a:t>  </a:t>
            </a:r>
          </a:p>
        </p:txBody>
      </p:sp>
      <p:sp>
        <p:nvSpPr>
          <p:cNvPr id="65553" name="Line 73"/>
          <p:cNvSpPr>
            <a:spLocks noChangeShapeType="1"/>
          </p:cNvSpPr>
          <p:nvPr/>
        </p:nvSpPr>
        <p:spPr bwMode="auto">
          <a:xfrm>
            <a:off x="395288" y="4365625"/>
            <a:ext cx="7302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86" name="AutoShape 74"/>
          <p:cNvSpPr>
            <a:spLocks noChangeArrowheads="1"/>
          </p:cNvSpPr>
          <p:nvPr/>
        </p:nvSpPr>
        <p:spPr bwMode="auto">
          <a:xfrm>
            <a:off x="3895725" y="1616075"/>
            <a:ext cx="144463" cy="142875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5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046 C -0.01267 0.00486 0.00053 -0.00046 -0.02586 0.0037 C -0.04253 0.01179 -0.08645 0.04 -0.10052 0.04809 C -0.11666 0.05827 -0.1151 0.05665 -0.12274 0.06497 C -0.12656 0.08 -0.13767 0.08902 -0.14652 0.09873 C -0.15243 0.1052 -0.15868 0.11538 -0.1625 0.12416 C -0.16562 0.13133 -0.16649 0.13873 -0.17031 0.1452 C -0.17552 0.15607 -0.1901 0.18243 -0.19409 0.18983 " pathEditMode="relative" rAng="0" ptsTypes="ffffffff">
                                      <p:cBhvr>
                                        <p:cTn id="53" dur="5000" fill="hold"/>
                                        <p:tgtEl>
                                          <p:spTgt spid="13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63" grpId="0" animBg="1"/>
      <p:bldP spid="13364" grpId="0"/>
      <p:bldP spid="13365" grpId="0"/>
      <p:bldP spid="13366" grpId="0"/>
      <p:bldP spid="13386" grpId="0" animBg="1"/>
    </p:bld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992</Words>
  <Application>Microsoft Office PowerPoint</Application>
  <PresentationFormat>Экран (4:3)</PresentationFormat>
  <Paragraphs>151</Paragraphs>
  <Slides>17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Шаблон оформления</vt:lpstr>
      </vt:variant>
      <vt:variant>
        <vt:i4>16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44" baseType="lpstr">
      <vt:lpstr>Calibri</vt:lpstr>
      <vt:lpstr>Arial</vt:lpstr>
      <vt:lpstr>Verdana</vt:lpstr>
      <vt:lpstr>Wingdings 2</vt:lpstr>
      <vt:lpstr>Century Schoolbook</vt:lpstr>
      <vt:lpstr>Wingdings</vt:lpstr>
      <vt:lpstr>Times New Roman</vt:lpstr>
      <vt:lpstr>Lucida Sans Unicode</vt:lpstr>
      <vt:lpstr>Symbol</vt:lpstr>
      <vt:lpstr>Tahoma</vt:lpstr>
      <vt:lpstr>Тема Office</vt:lpstr>
      <vt:lpstr>1_Тема Office</vt:lpstr>
      <vt:lpstr>Аспект</vt:lpstr>
      <vt:lpstr>Эркер</vt:lpstr>
      <vt:lpstr>Тема Office</vt:lpstr>
      <vt:lpstr>Тема Office</vt:lpstr>
      <vt:lpstr>Аспект</vt:lpstr>
      <vt:lpstr>Аспект</vt:lpstr>
      <vt:lpstr>Аспект</vt:lpstr>
      <vt:lpstr>Аспект</vt:lpstr>
      <vt:lpstr>Эркер</vt:lpstr>
      <vt:lpstr>Эркер</vt:lpstr>
      <vt:lpstr>Эркер</vt:lpstr>
      <vt:lpstr>Эркер</vt:lpstr>
      <vt:lpstr>Эркер</vt:lpstr>
      <vt:lpstr>Эркер</vt:lpstr>
      <vt:lpstr>Формула</vt:lpstr>
      <vt:lpstr>ОПРЕДЕЛЕНИЕ ПРОИЗВОДНОЙ </vt:lpstr>
      <vt:lpstr>Приращение функции и приращение аргумента</vt:lpstr>
      <vt:lpstr>Задача 1 (о скорости движения). </vt:lpstr>
      <vt:lpstr>Слайд 4</vt:lpstr>
      <vt:lpstr>Задача 2</vt:lpstr>
      <vt:lpstr>Слайд 6</vt:lpstr>
      <vt:lpstr>Прямая, проходящая через точку М0 (х0; f(х0)), с отрезком которой почти сливается график функции f(х),называют касательной к графику в точке х0    </vt:lpstr>
      <vt:lpstr>Задача: Определить положение касательной (tgφ)</vt:lpstr>
      <vt:lpstr>Задача о касательной к графику функции</vt:lpstr>
      <vt:lpstr>Задача о мгновенной величине тока</vt:lpstr>
      <vt:lpstr>Выводы</vt:lpstr>
      <vt:lpstr>Слайд 12</vt:lpstr>
      <vt:lpstr>Определение производной</vt:lpstr>
      <vt:lpstr>Слайд 14</vt:lpstr>
      <vt:lpstr>А л г о р и т м</vt:lpstr>
      <vt:lpstr>А это значит:</vt:lpstr>
      <vt:lpstr>Основные формулы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ОПРЕДЕЛЕНИЕ ПРОИЗВОДНОЙ </dc:title>
  <dc:creator>Loner-XP</dc:creator>
  <cp:lastModifiedBy>User</cp:lastModifiedBy>
  <cp:revision>17</cp:revision>
  <dcterms:created xsi:type="dcterms:W3CDTF">2011-01-21T17:53:09Z</dcterms:created>
  <dcterms:modified xsi:type="dcterms:W3CDTF">2011-07-12T05:08:08Z</dcterms:modified>
</cp:coreProperties>
</file>