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70" r:id="rId4"/>
    <p:sldId id="258" r:id="rId5"/>
    <p:sldId id="262" r:id="rId6"/>
    <p:sldId id="261" r:id="rId7"/>
    <p:sldId id="259" r:id="rId8"/>
    <p:sldId id="264" r:id="rId9"/>
    <p:sldId id="266" r:id="rId10"/>
    <p:sldId id="283" r:id="rId11"/>
    <p:sldId id="285" r:id="rId12"/>
    <p:sldId id="296" r:id="rId13"/>
    <p:sldId id="273" r:id="rId14"/>
    <p:sldId id="274" r:id="rId15"/>
    <p:sldId id="281" r:id="rId16"/>
    <p:sldId id="287" r:id="rId17"/>
    <p:sldId id="289" r:id="rId18"/>
    <p:sldId id="291" r:id="rId19"/>
    <p:sldId id="29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>
        <p:scale>
          <a:sx n="60" d="100"/>
          <a:sy n="60" d="100"/>
        </p:scale>
        <p:origin x="-7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3D487B-2236-422A-B10B-1C142909D91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4615B4-7713-4328-9496-760E2AABE9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slide" Target="slide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image" Target="../media/image2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9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slide" Target="slide19.xml"/><Relationship Id="rId4" Type="http://schemas.openxmlformats.org/officeDocument/2006/relationships/slide" Target="slide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71438"/>
          </a:xfrm>
        </p:spPr>
        <p:txBody>
          <a:bodyPr>
            <a:normAutofit fontScale="90000"/>
          </a:bodyPr>
          <a:lstStyle/>
          <a:p>
            <a:pPr algn="ctr"/>
            <a:endParaRPr lang="ru-RU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42"/>
            <a:ext cx="7854696" cy="6072230"/>
          </a:xfrm>
        </p:spPr>
        <p:txBody>
          <a:bodyPr>
            <a:normAutofit lnSpcReduction="10000"/>
          </a:bodyPr>
          <a:lstStyle/>
          <a:p>
            <a:pPr algn="ctr"/>
            <a:endParaRPr lang="ru-RU" sz="2000" b="1" dirty="0" smtClean="0">
              <a:latin typeface="+mj-lt"/>
            </a:endParaRPr>
          </a:p>
          <a:p>
            <a:pPr algn="ctr"/>
            <a:r>
              <a:rPr lang="ru-RU" sz="2000" b="1" dirty="0" smtClean="0">
                <a:latin typeface="+mj-lt"/>
              </a:rPr>
              <a:t>ГОУ Гимназия № 498 Невского района.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200" dirty="0" smtClean="0">
                <a:latin typeface="+mj-lt"/>
              </a:rPr>
              <a:t>Презентация  по теме</a:t>
            </a:r>
          </a:p>
          <a:p>
            <a:pPr algn="ctr"/>
            <a:endParaRPr lang="ru-RU" sz="3200" dirty="0" smtClean="0">
              <a:latin typeface="+mj-lt"/>
            </a:endParaRPr>
          </a:p>
          <a:p>
            <a:pPr algn="ctr"/>
            <a:r>
              <a:rPr lang="ru-RU" sz="3600" i="1" dirty="0" smtClean="0">
                <a:latin typeface="+mj-lt"/>
              </a:rPr>
              <a:t> </a:t>
            </a:r>
            <a:r>
              <a:rPr lang="ru-RU" sz="3900" b="1" i="1" dirty="0" smtClean="0">
                <a:solidFill>
                  <a:srgbClr val="FFC000"/>
                </a:solidFill>
                <a:latin typeface="+mj-lt"/>
              </a:rPr>
              <a:t>«Тригонометрические функции»</a:t>
            </a:r>
          </a:p>
          <a:p>
            <a:pPr algn="ctr"/>
            <a:r>
              <a:rPr lang="ru-RU" sz="2800" dirty="0" smtClean="0">
                <a:latin typeface="+mj-lt"/>
              </a:rPr>
              <a:t>(алгебра, 10 класс )</a:t>
            </a:r>
          </a:p>
          <a:p>
            <a:endParaRPr lang="ru-RU" sz="2800" dirty="0" smtClean="0">
              <a:latin typeface="+mj-lt"/>
            </a:endParaRPr>
          </a:p>
          <a:p>
            <a:r>
              <a:rPr lang="ru-RU" sz="2800" dirty="0" smtClean="0">
                <a:latin typeface="+mj-lt"/>
              </a:rPr>
              <a:t>Учитель </a:t>
            </a:r>
            <a:r>
              <a:rPr lang="ru-RU" sz="2800" dirty="0" err="1" smtClean="0">
                <a:latin typeface="+mj-lt"/>
              </a:rPr>
              <a:t>О.В.Плуталова</a:t>
            </a:r>
            <a:endParaRPr lang="ru-RU" sz="2800" dirty="0" smtClean="0">
              <a:latin typeface="+mj-lt"/>
            </a:endParaRPr>
          </a:p>
          <a:p>
            <a:endParaRPr lang="ru-RU" sz="2800" dirty="0" smtClean="0">
              <a:latin typeface="+mj-lt"/>
            </a:endParaRPr>
          </a:p>
          <a:p>
            <a:endParaRPr lang="ru-RU" sz="2800" dirty="0" smtClean="0">
              <a:latin typeface="+mj-lt"/>
            </a:endParaRPr>
          </a:p>
          <a:p>
            <a:pPr algn="ctr"/>
            <a:r>
              <a:rPr lang="ru-RU" sz="2200" dirty="0" smtClean="0">
                <a:latin typeface="+mj-lt"/>
              </a:rPr>
              <a:t>Санкт-Петербург</a:t>
            </a:r>
          </a:p>
          <a:p>
            <a:pPr algn="ctr"/>
            <a:r>
              <a:rPr lang="ru-RU" sz="2200" dirty="0" smtClean="0">
                <a:latin typeface="+mj-lt"/>
              </a:rPr>
              <a:t>2011 год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tg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928670"/>
            <a:ext cx="45226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32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  <a:endParaRPr lang="ru-RU" sz="2400" b="1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D(y) = (-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;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) ;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FontTx/>
              <a:buAutoNum type="arabicPeriod"/>
            </a:pP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  <a:endParaRPr lang="en-US" sz="2000" b="1" dirty="0" smtClean="0"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  <a:sym typeface="Symbol"/>
                <a:hlinkClick r:id="rId2" action="ppaction://hlinksldjump"/>
              </a:rPr>
              <a:t> </a:t>
            </a:r>
            <a:r>
              <a:rPr lang="ru-RU" sz="2000" b="1" dirty="0" smtClean="0">
                <a:latin typeface="+mj-lt"/>
                <a:sym typeface="Symbol"/>
                <a:hlinkClick r:id="rId2" action="ppaction://hlinksldjump"/>
              </a:rPr>
              <a:t>Функция </a:t>
            </a:r>
            <a:r>
              <a:rPr lang="ru-RU" sz="2000" b="1" dirty="0" smtClean="0">
                <a:latin typeface="+mj-lt"/>
                <a:hlinkClick r:id="rId2" action="ppaction://hlinksldjump"/>
              </a:rPr>
              <a:t> периодическая; </a:t>
            </a:r>
            <a:r>
              <a:rPr lang="en-US" sz="2000" b="1" dirty="0" smtClean="0">
                <a:latin typeface="+mj-lt"/>
                <a:hlinkClick r:id="rId2" action="ppaction://hlinksldjump"/>
              </a:rPr>
              <a:t>T = </a:t>
            </a:r>
            <a:r>
              <a:rPr lang="el-GR" sz="2000" b="1" dirty="0" smtClean="0">
                <a:latin typeface="+mj-lt"/>
                <a:hlinkClick r:id="rId2" action="ppaction://hlinksldjump"/>
              </a:rPr>
              <a:t>π</a:t>
            </a:r>
            <a:r>
              <a:rPr lang="ru-RU" sz="2000" b="1" dirty="0" smtClean="0">
                <a:latin typeface="+mj-lt"/>
                <a:hlinkClick r:id="rId2" action="ppaction://hlinksldjump"/>
              </a:rPr>
              <a:t>.</a:t>
            </a:r>
            <a:r>
              <a:rPr lang="en-US" sz="2000" b="1" dirty="0" smtClean="0">
                <a:latin typeface="+mj-lt"/>
                <a:sym typeface="Symbol"/>
                <a:hlinkClick r:id="rId2" action="ppaction://hlinksldjump"/>
              </a:rPr>
              <a:t> </a:t>
            </a:r>
            <a:endParaRPr lang="en-US" sz="2000" b="1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  <a:hlinkClick r:id="rId3" action="ppaction://hlinksldjump"/>
              </a:rPr>
              <a:t>Функция нечетная.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 5.    </a:t>
            </a:r>
            <a:r>
              <a:rPr lang="en-US" sz="2000" b="1" dirty="0" err="1" smtClean="0">
                <a:latin typeface="+mj-lt"/>
              </a:rPr>
              <a:t>tg</a:t>
            </a:r>
            <a:r>
              <a:rPr lang="en-US" sz="2000" b="1" dirty="0" smtClean="0">
                <a:latin typeface="+mj-lt"/>
              </a:rPr>
              <a:t>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6"/>
            </a:pPr>
            <a:r>
              <a:rPr lang="ru-RU" sz="2000" b="1" dirty="0" smtClean="0">
                <a:latin typeface="+mj-lt"/>
                <a:sym typeface="Symbol"/>
              </a:rPr>
              <a:t>Функция возрастает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(-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),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</a:p>
          <a:p>
            <a:pPr marL="342900" indent="-342900">
              <a:buAutoNum type="arabicPeriod" startAt="7"/>
            </a:pP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  </a:t>
            </a:r>
            <a:r>
              <a:rPr lang="en-US" sz="2000" b="1" dirty="0" err="1" smtClean="0">
                <a:latin typeface="+mj-lt"/>
                <a:sym typeface="Symbol"/>
                <a:hlinkClick r:id="rId4" action="ppaction://hlinksldjump"/>
              </a:rPr>
              <a:t>tg</a:t>
            </a:r>
            <a:r>
              <a:rPr lang="en-US" sz="2000" b="1" dirty="0" smtClean="0">
                <a:latin typeface="+mj-lt"/>
                <a:sym typeface="Symbol"/>
                <a:hlinkClick r:id="rId4" action="ppaction://hlinksldjump"/>
              </a:rPr>
              <a:t> x &gt;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ru-RU" sz="2000" b="1" dirty="0" smtClean="0">
                <a:latin typeface="+mj-lt"/>
                <a:sym typeface="Symbol"/>
              </a:rPr>
              <a:t>    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en-US" sz="2000" b="1" dirty="0" err="1" smtClean="0">
                <a:latin typeface="+mj-lt"/>
                <a:sym typeface="Symbol"/>
              </a:rPr>
              <a:t>tg</a:t>
            </a:r>
            <a:r>
              <a:rPr lang="en-US" sz="2000" b="1" dirty="0" smtClean="0">
                <a:latin typeface="+mj-lt"/>
                <a:sym typeface="Symbol"/>
              </a:rPr>
              <a:t> x &lt;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ru-RU" sz="2000" b="1" dirty="0" smtClean="0">
                <a:latin typeface="+mj-lt"/>
                <a:sym typeface="Symbol"/>
              </a:rPr>
              <a:t>-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dirty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Функция не достигает наибольшего и наименьшего значений.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Прямые  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 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являются </a:t>
            </a:r>
            <a:r>
              <a:rPr lang="ru-RU" sz="2000" b="1" i="1" dirty="0" smtClean="0">
                <a:latin typeface="+mj-lt"/>
                <a:sym typeface="Symbol"/>
              </a:rPr>
              <a:t>асимптотами графика функции.</a:t>
            </a:r>
            <a:endParaRPr lang="en-US" sz="2000" b="1" i="1" dirty="0" smtClean="0">
              <a:latin typeface="+mj-lt"/>
              <a:sym typeface="Symbol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357430"/>
            <a:ext cx="3929058" cy="3016541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Управляющая кнопка: возврат 8">
            <a:hlinkClick r:id="rId6" action="ppaction://hlinksldjump" highlightClick="1"/>
          </p:cNvPr>
          <p:cNvSpPr/>
          <p:nvPr/>
        </p:nvSpPr>
        <p:spPr>
          <a:xfrm>
            <a:off x="3571868" y="5929330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ctg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928670"/>
            <a:ext cx="4357718" cy="6031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функции:</a:t>
            </a:r>
            <a:endParaRPr lang="en-US" sz="3200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pPr marL="342900" indent="-342900"/>
            <a:endParaRPr lang="ru-RU" sz="2000" b="1" dirty="0" smtClean="0">
              <a:solidFill>
                <a:srgbClr val="FF0000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 </a:t>
            </a:r>
            <a:r>
              <a:rPr lang="ru-RU" sz="2000" b="1" dirty="0" smtClean="0">
                <a:latin typeface="+mj-lt"/>
              </a:rPr>
              <a:t>(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</a:rPr>
              <a:t>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 </a:t>
            </a:r>
            <a:r>
              <a:rPr lang="ru-RU" sz="2000" b="1" dirty="0" smtClean="0">
                <a:latin typeface="+mj-lt"/>
                <a:sym typeface="Symbol"/>
              </a:rPr>
              <a:t>) 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Функция периодическая; Т =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r>
              <a:rPr lang="ru-RU" sz="2000" b="1" dirty="0" smtClean="0">
                <a:latin typeface="+mj-lt"/>
              </a:rPr>
              <a:t>4.     Функция нечетная.</a:t>
            </a:r>
          </a:p>
          <a:p>
            <a:pPr marL="342900" indent="-342900">
              <a:buAutoNum type="arabicPeriod" startAt="5"/>
            </a:pPr>
            <a:r>
              <a:rPr lang="en-US" sz="2000" b="1" dirty="0" err="1" smtClean="0">
                <a:latin typeface="+mj-lt"/>
              </a:rPr>
              <a:t>ctg</a:t>
            </a:r>
            <a:r>
              <a:rPr lang="en-US" sz="2000" b="1" dirty="0" smtClean="0">
                <a:latin typeface="+mj-lt"/>
              </a:rPr>
              <a:t>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AutoNum type="arabicPeriod" startAt="5"/>
            </a:pPr>
            <a:r>
              <a:rPr lang="ru-RU" sz="2000" b="1" dirty="0" smtClean="0">
                <a:latin typeface="+mj-lt"/>
                <a:sym typeface="Symbol"/>
              </a:rPr>
              <a:t>Функция убывает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(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),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 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7"/>
            </a:pP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err="1" smtClean="0">
                <a:latin typeface="+mj-lt"/>
                <a:sym typeface="Symbol"/>
              </a:rPr>
              <a:t>ctg</a:t>
            </a:r>
            <a:r>
              <a:rPr lang="en-US" sz="2000" b="1" dirty="0" smtClean="0">
                <a:latin typeface="+mj-lt"/>
                <a:sym typeface="Symbol"/>
              </a:rPr>
              <a:t> x &gt;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   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en-US" sz="2000" b="1" dirty="0" err="1" smtClean="0">
                <a:latin typeface="+mj-lt"/>
                <a:sym typeface="Symbol"/>
              </a:rPr>
              <a:t>ctg</a:t>
            </a:r>
            <a:r>
              <a:rPr lang="en-US" sz="2000" b="1" dirty="0" smtClean="0">
                <a:latin typeface="+mj-lt"/>
                <a:sym typeface="Symbol"/>
              </a:rPr>
              <a:t> x &lt; 0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smtClean="0">
                <a:latin typeface="+mj-lt"/>
                <a:sym typeface="Symbol"/>
              </a:rPr>
              <a:t>        при </a:t>
            </a:r>
            <a:r>
              <a:rPr lang="en-US" sz="2000" b="1" dirty="0" smtClean="0">
                <a:latin typeface="+mj-lt"/>
                <a:sym typeface="Symbol"/>
              </a:rPr>
              <a:t>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dirty="0">
                <a:latin typeface="+mj-lt"/>
                <a:sym typeface="Symbol"/>
              </a:rPr>
              <a:t>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Функция не достигает наибольшего и наименьшего значений.</a:t>
            </a:r>
          </a:p>
          <a:p>
            <a:pPr marL="342900" indent="-342900">
              <a:buAutoNum type="arabicPeriod" startAt="8"/>
            </a:pPr>
            <a:r>
              <a:rPr lang="ru-RU" sz="2000" b="1" dirty="0" smtClean="0">
                <a:latin typeface="+mj-lt"/>
                <a:sym typeface="Symbol"/>
              </a:rPr>
              <a:t>Прямые 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являются асимптотами графика функции.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786058"/>
            <a:ext cx="3865093" cy="3071834"/>
          </a:xfrm>
          <a:prstGeom prst="round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Управляющая кнопка: возврат 8">
            <a:hlinkClick r:id="rId3" action="ppaction://hlinksldjump" highlightClick="1"/>
          </p:cNvPr>
          <p:cNvSpPr/>
          <p:nvPr/>
        </p:nvSpPr>
        <p:spPr>
          <a:xfrm>
            <a:off x="3428992" y="6286520"/>
            <a:ext cx="500066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704088"/>
            <a:ext cx="3929090" cy="5225242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Автор</a:t>
            </a: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err="1" smtClean="0"/>
              <a:t>Плуталова</a:t>
            </a:r>
            <a:r>
              <a:rPr lang="ru-RU" sz="4400" b="1" i="1" dirty="0" smtClean="0"/>
              <a:t> Ольга Вячеславовна,  </a:t>
            </a:r>
            <a:r>
              <a:rPr lang="ru-RU" sz="3600" b="1" i="1" dirty="0" smtClean="0"/>
              <a:t>учитель математики гимназии № 498.</a:t>
            </a:r>
            <a:endParaRPr lang="ru-RU" sz="3600" b="1" i="1" dirty="0"/>
          </a:p>
        </p:txBody>
      </p:sp>
      <p:pic>
        <p:nvPicPr>
          <p:cNvPr id="1026" name="Picture 2" descr="C:\Documents and Settings\Ольга\Рабочий стол\Фотографии\нг\DSCN0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893760"/>
            <a:ext cx="4151727" cy="5535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246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Исследование тригонометрических функций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на четность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/>
              <a:t>y = sin x</a:t>
            </a:r>
            <a:r>
              <a:rPr lang="en-US" dirty="0" smtClean="0"/>
              <a:t>.  </a:t>
            </a:r>
            <a:r>
              <a:rPr lang="ru-RU" b="1" i="1" dirty="0" smtClean="0"/>
              <a:t>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800" b="1" dirty="0" smtClean="0">
                <a:sym typeface="Symbol"/>
              </a:rPr>
              <a:t> 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2) y(-x) = sin (-x) = - sin x = -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 = cos x . </a:t>
            </a:r>
            <a:r>
              <a:rPr lang="ru-RU" b="1" dirty="0" smtClean="0"/>
              <a:t> </a:t>
            </a:r>
            <a:r>
              <a:rPr lang="ru-RU" b="1" i="1" dirty="0" smtClean="0"/>
              <a:t>Функция 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400" b="1" dirty="0" smtClean="0">
                <a:sym typeface="Symbol"/>
              </a:rPr>
              <a:t> 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2) y(-x) = cos (-x) = cos x = 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y= </a:t>
            </a:r>
            <a:r>
              <a:rPr lang="en-US" b="1" dirty="0" err="1" smtClean="0"/>
              <a:t>tg</a:t>
            </a:r>
            <a:r>
              <a:rPr lang="en-US" b="1" dirty="0" smtClean="0"/>
              <a:t> x. </a:t>
            </a:r>
            <a:r>
              <a:rPr lang="ru-RU" b="1" dirty="0" smtClean="0"/>
              <a:t> </a:t>
            </a:r>
            <a:r>
              <a:rPr lang="ru-RU" b="1" i="1" dirty="0" smtClean="0"/>
              <a:t>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400" b="1" dirty="0" smtClean="0">
                <a:sym typeface="Symbol"/>
              </a:rPr>
              <a:t> </a:t>
            </a:r>
            <a:r>
              <a:rPr lang="en-US" sz="2400" b="1" dirty="0" smtClean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2) y(-x) = </a:t>
            </a:r>
            <a:r>
              <a:rPr lang="en-US" sz="2400" dirty="0" err="1" smtClean="0">
                <a:sym typeface="Symbol"/>
              </a:rPr>
              <a:t>tg</a:t>
            </a:r>
            <a:r>
              <a:rPr lang="en-US" sz="2400" dirty="0" smtClean="0">
                <a:sym typeface="Symbol"/>
              </a:rPr>
              <a:t> (-x) = - </a:t>
            </a:r>
            <a:r>
              <a:rPr lang="en-US" sz="2400" dirty="0" err="1" smtClean="0">
                <a:sym typeface="Symbol"/>
              </a:rPr>
              <a:t>tg</a:t>
            </a:r>
            <a:r>
              <a:rPr lang="en-US" sz="2400" dirty="0" smtClean="0">
                <a:sym typeface="Symbol"/>
              </a:rPr>
              <a:t> x = - y(x).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y= </a:t>
            </a:r>
            <a:r>
              <a:rPr lang="en-US" b="1" dirty="0" err="1" smtClean="0"/>
              <a:t>ctg</a:t>
            </a:r>
            <a:r>
              <a:rPr lang="en-US" b="1" dirty="0" smtClean="0"/>
              <a:t> x</a:t>
            </a:r>
            <a:r>
              <a:rPr lang="en-US" b="1" i="1" dirty="0" smtClean="0"/>
              <a:t>. </a:t>
            </a:r>
            <a:r>
              <a:rPr lang="ru-RU" b="1" i="1" dirty="0" smtClean="0"/>
              <a:t> Функция нечетная.</a:t>
            </a:r>
            <a:endParaRPr lang="en-US" b="1" i="1" dirty="0" smtClean="0"/>
          </a:p>
          <a:p>
            <a:pPr>
              <a:buNone/>
            </a:pPr>
            <a:r>
              <a:rPr lang="en-US" dirty="0" smtClean="0"/>
              <a:t>1) (-x)</a:t>
            </a:r>
            <a:r>
              <a:rPr lang="ru-RU" sz="2800" b="1" dirty="0" smtClean="0">
                <a:sym typeface="Symbol"/>
              </a:rPr>
              <a:t> </a:t>
            </a:r>
            <a:r>
              <a:rPr lang="en-US" sz="2800" b="1" dirty="0" smtClean="0">
                <a:sym typeface="Symbol"/>
              </a:rPr>
              <a:t> </a:t>
            </a:r>
            <a:r>
              <a:rPr lang="en-US" sz="2800" dirty="0" smtClean="0">
                <a:sym typeface="Symbol"/>
              </a:rPr>
              <a:t>D(y). 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2) y(-x) = </a:t>
            </a:r>
            <a:r>
              <a:rPr lang="en-US" sz="2800" dirty="0" err="1" smtClean="0">
                <a:sym typeface="Symbol"/>
              </a:rPr>
              <a:t>ctg</a:t>
            </a:r>
            <a:r>
              <a:rPr lang="en-US" sz="2800" dirty="0" smtClean="0">
                <a:sym typeface="Symbol"/>
              </a:rPr>
              <a:t> (-x) = - </a:t>
            </a:r>
            <a:r>
              <a:rPr lang="en-US" sz="2800" dirty="0" err="1" smtClean="0">
                <a:sym typeface="Symbol"/>
              </a:rPr>
              <a:t>ctg</a:t>
            </a:r>
            <a:r>
              <a:rPr lang="en-US" sz="2800" dirty="0" smtClean="0">
                <a:sym typeface="Symbol"/>
              </a:rPr>
              <a:t> x = - y(x).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500958" y="5643578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озврат 5">
            <a:hlinkClick r:id="rId3" action="ppaction://hlinksldjump" highlightClick="1"/>
          </p:cNvPr>
          <p:cNvSpPr/>
          <p:nvPr/>
        </p:nvSpPr>
        <p:spPr>
          <a:xfrm>
            <a:off x="5857884" y="2571744"/>
            <a:ext cx="285752" cy="21431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5857884" y="3786190"/>
            <a:ext cx="285752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5" action="ppaction://hlinksldjump" highlightClick="1"/>
          </p:cNvPr>
          <p:cNvSpPr/>
          <p:nvPr/>
        </p:nvSpPr>
        <p:spPr>
          <a:xfrm>
            <a:off x="5857884" y="4857760"/>
            <a:ext cx="285752" cy="2857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3573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Периодичность</a:t>
            </a:r>
            <a:br>
              <a:rPr lang="ru-RU" sz="3200" b="1" dirty="0" smtClean="0">
                <a:solidFill>
                  <a:schemeClr val="tx1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 тригонометрических функций.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>
                <a:latin typeface="+mj-lt"/>
              </a:rPr>
              <a:t>y = sin x</a:t>
            </a:r>
            <a:r>
              <a:rPr lang="en-US" sz="2800" dirty="0" smtClean="0">
                <a:latin typeface="+mj-lt"/>
              </a:rPr>
              <a:t>.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Период Т = 2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. (</a:t>
            </a:r>
            <a:r>
              <a:rPr lang="en-US" sz="2800" b="1" dirty="0" smtClean="0">
                <a:latin typeface="+mj-lt"/>
                <a:sym typeface="Symbol"/>
              </a:rPr>
              <a:t>y = cos x. </a:t>
            </a:r>
            <a:r>
              <a:rPr lang="ru-RU" sz="2800" b="1" dirty="0" smtClean="0">
                <a:latin typeface="+mj-lt"/>
              </a:rPr>
              <a:t>Т = 2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)</a:t>
            </a:r>
          </a:p>
          <a:p>
            <a:pPr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Доказательство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1)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±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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D(y).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2)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y(x 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(x +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x = y (x)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y(x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(x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sin x = y (x)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4) y(x ±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z="28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) =  y (x).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 Следовательно, Т = 2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+mj-lt"/>
                <a:sym typeface="Symbol"/>
              </a:rPr>
              <a:t>(Для функции </a:t>
            </a:r>
            <a:r>
              <a:rPr lang="en-US" sz="2800" b="1" i="1" dirty="0" smtClean="0">
                <a:latin typeface="+mj-lt"/>
                <a:sym typeface="Symbol"/>
              </a:rPr>
              <a:t>y = cos x</a:t>
            </a:r>
            <a:r>
              <a:rPr lang="ru-RU" sz="2800" b="1" i="1" dirty="0" smtClean="0">
                <a:latin typeface="+mj-lt"/>
                <a:sym typeface="Symbol"/>
              </a:rPr>
              <a:t> доказательство аналогично)</a:t>
            </a:r>
          </a:p>
          <a:p>
            <a:pPr>
              <a:buNone/>
            </a:pPr>
            <a:endParaRPr lang="ru-RU" sz="2400" b="1" i="1" dirty="0" smtClean="0">
              <a:latin typeface="+mj-lt"/>
              <a:sym typeface="Symbol"/>
            </a:endParaRPr>
          </a:p>
          <a:p>
            <a:pPr algn="ctr">
              <a:buNone/>
            </a:pPr>
            <a:endParaRPr lang="ru-RU" sz="2400" b="1" i="1" dirty="0" smtClean="0">
              <a:latin typeface="+mj-lt"/>
              <a:sym typeface="Symbol"/>
            </a:endParaRPr>
          </a:p>
          <a:p>
            <a:pPr>
              <a:buNone/>
            </a:pPr>
            <a:endParaRPr lang="ru-RU" sz="2400" dirty="0" smtClean="0">
              <a:latin typeface="+mj-lt"/>
              <a:sym typeface="Symbol"/>
            </a:endParaRPr>
          </a:p>
          <a:p>
            <a:pPr>
              <a:buNone/>
            </a:pPr>
            <a:endParaRPr lang="ru-RU" sz="2400" dirty="0">
              <a:latin typeface="+mj-lt"/>
            </a:endParaRPr>
          </a:p>
        </p:txBody>
      </p:sp>
      <p:sp>
        <p:nvSpPr>
          <p:cNvPr id="6" name="Управляющая кнопка: возврат 5">
            <a:hlinkClick r:id="rId2" action="ppaction://hlinksldjump" highlightClick="1"/>
          </p:cNvPr>
          <p:cNvSpPr/>
          <p:nvPr/>
        </p:nvSpPr>
        <p:spPr>
          <a:xfrm>
            <a:off x="7500958" y="4857760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3" action="ppaction://hlinksldjump" highlightClick="1"/>
          </p:cNvPr>
          <p:cNvSpPr/>
          <p:nvPr/>
        </p:nvSpPr>
        <p:spPr>
          <a:xfrm>
            <a:off x="3143240" y="592933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9184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Периодичность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 тригонометрических функций.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00240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/>
          </a:p>
          <a:p>
            <a:pPr algn="ctr">
              <a:buNone/>
            </a:pPr>
            <a:r>
              <a:rPr lang="en-US" sz="2800" b="1" dirty="0" smtClean="0">
                <a:latin typeface="+mj-lt"/>
              </a:rPr>
              <a:t>y = </a:t>
            </a:r>
            <a:r>
              <a:rPr lang="en-US" sz="2800" b="1" dirty="0" err="1" smtClean="0">
                <a:latin typeface="+mj-lt"/>
              </a:rPr>
              <a:t>tg</a:t>
            </a:r>
            <a:r>
              <a:rPr lang="en-US" sz="2800" b="1" dirty="0" smtClean="0">
                <a:latin typeface="+mj-lt"/>
              </a:rPr>
              <a:t> x</a:t>
            </a:r>
            <a:r>
              <a:rPr lang="en-US" sz="2800" dirty="0" smtClean="0">
                <a:latin typeface="+mj-lt"/>
              </a:rPr>
              <a:t>.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800" b="1" dirty="0" smtClean="0">
                <a:latin typeface="+mj-lt"/>
              </a:rPr>
              <a:t>Период Т =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. (</a:t>
            </a:r>
            <a:r>
              <a:rPr lang="en-US" sz="2800" b="1" dirty="0" smtClean="0">
                <a:latin typeface="+mj-lt"/>
              </a:rPr>
              <a:t>y = </a:t>
            </a:r>
            <a:r>
              <a:rPr lang="ru-RU" sz="2800" b="1" dirty="0" smtClean="0">
                <a:latin typeface="+mj-lt"/>
              </a:rPr>
              <a:t>с</a:t>
            </a:r>
            <a:r>
              <a:rPr lang="en-US" sz="2800" b="1" dirty="0" err="1" smtClean="0">
                <a:latin typeface="+mj-lt"/>
              </a:rPr>
              <a:t>tg</a:t>
            </a:r>
            <a:r>
              <a:rPr lang="en-US" sz="2800" b="1" dirty="0" smtClean="0">
                <a:latin typeface="+mj-lt"/>
              </a:rPr>
              <a:t> x</a:t>
            </a:r>
            <a:r>
              <a:rPr lang="ru-RU" sz="2800" dirty="0" smtClean="0">
                <a:latin typeface="+mj-lt"/>
              </a:rPr>
              <a:t>. </a:t>
            </a:r>
            <a:r>
              <a:rPr lang="ru-RU" sz="2800" b="1" dirty="0" smtClean="0">
                <a:latin typeface="+mj-lt"/>
              </a:rPr>
              <a:t>Т =</a:t>
            </a:r>
            <a:r>
              <a:rPr lang="el-GR" sz="2800" b="1" dirty="0" smtClean="0">
                <a:latin typeface="+mj-lt"/>
                <a:sym typeface="Symbol"/>
              </a:rPr>
              <a:t> π</a:t>
            </a:r>
            <a:r>
              <a:rPr lang="ru-RU" sz="2800" b="1" dirty="0" smtClean="0">
                <a:latin typeface="+mj-lt"/>
                <a:sym typeface="Symbol"/>
              </a:rPr>
              <a:t>). </a:t>
            </a:r>
          </a:p>
          <a:p>
            <a:pPr>
              <a:buNone/>
            </a:pPr>
            <a:r>
              <a:rPr lang="ru-RU" sz="2800" i="1" dirty="0" smtClean="0">
                <a:latin typeface="+mj-lt"/>
                <a:cs typeface="Times New Roman" pitchFamily="18" charset="0"/>
                <a:sym typeface="Symbol"/>
              </a:rPr>
              <a:t>Доказательство</a:t>
            </a:r>
            <a:r>
              <a:rPr lang="ru-RU" sz="2800" b="1" i="1" dirty="0" smtClean="0">
                <a:latin typeface="+mj-lt"/>
                <a:cs typeface="Times New Roman" pitchFamily="18" charset="0"/>
                <a:sym typeface="Symbol"/>
              </a:rPr>
              <a:t>.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</a:t>
            </a: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1)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(x</a:t>
            </a:r>
            <a:r>
              <a:rPr lang="ru-RU" sz="2800" dirty="0" smtClean="0">
                <a:latin typeface="+mj-lt"/>
                <a:cs typeface="Times New Roman" pitchFamily="18" charset="0"/>
              </a:rPr>
              <a:t> ±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</a:rPr>
              <a:t>)</a:t>
            </a:r>
            <a:r>
              <a:rPr lang="ru-RU" sz="2800" b="1" dirty="0" smtClean="0">
                <a:latin typeface="+mj-lt"/>
                <a:cs typeface="Times New Roman" pitchFamily="18" charset="0"/>
                <a:sym typeface="Symbol"/>
              </a:rPr>
              <a:t> </a:t>
            </a:r>
            <a:r>
              <a:rPr lang="en-US" sz="2800" b="1" dirty="0" smtClean="0">
                <a:latin typeface="+mj-lt"/>
                <a:cs typeface="Times New Roman" pitchFamily="18" charset="0"/>
                <a:sym typeface="Symbol"/>
              </a:rPr>
              <a:t>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D(y). 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</a:t>
            </a:r>
            <a:endParaRPr lang="en-US" sz="2800" dirty="0" smtClean="0">
              <a:latin typeface="+mj-lt"/>
              <a:cs typeface="Times New Roman" pitchFamily="18" charset="0"/>
              <a:sym typeface="Symbol"/>
            </a:endParaRPr>
          </a:p>
          <a:p>
            <a:pPr>
              <a:buNone/>
            </a:pP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2)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y(x +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(x +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x = y (x)</a:t>
            </a:r>
          </a:p>
          <a:p>
            <a:pPr>
              <a:buNone/>
            </a:pPr>
            <a:r>
              <a:rPr lang="en-US" sz="2800" dirty="0" smtClean="0">
                <a:latin typeface="+mj-lt"/>
                <a:cs typeface="Times New Roman" pitchFamily="18" charset="0"/>
              </a:rPr>
              <a:t>3) 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y(x -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(x -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 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</a:t>
            </a:r>
            <a:r>
              <a:rPr lang="en-US" sz="2800" dirty="0" err="1" smtClean="0">
                <a:latin typeface="+mj-lt"/>
                <a:cs typeface="Times New Roman" pitchFamily="18" charset="0"/>
                <a:sym typeface="Symbol"/>
              </a:rPr>
              <a:t>tg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 x = y (x).</a:t>
            </a:r>
          </a:p>
          <a:p>
            <a:pPr>
              <a:buNone/>
            </a:pP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4) y(x ± </a:t>
            </a:r>
            <a:r>
              <a:rPr lang="el-GR" sz="2800" b="1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en-US" sz="2800" dirty="0" smtClean="0">
                <a:latin typeface="+mj-lt"/>
                <a:cs typeface="Times New Roman" pitchFamily="18" charset="0"/>
                <a:sym typeface="Symbol"/>
              </a:rPr>
              <a:t>) =  y (x).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 Следовательно, Т = </a:t>
            </a:r>
            <a:r>
              <a:rPr lang="el-GR" sz="2800" dirty="0" smtClean="0">
                <a:latin typeface="+mj-lt"/>
                <a:cs typeface="Times New Roman" pitchFamily="18" charset="0"/>
                <a:sym typeface="Symbol"/>
              </a:rPr>
              <a:t>π</a:t>
            </a:r>
            <a:r>
              <a:rPr lang="ru-RU" sz="2800" dirty="0" smtClean="0">
                <a:latin typeface="+mj-lt"/>
                <a:cs typeface="Times New Roman" pitchFamily="18" charset="0"/>
                <a:sym typeface="Symbol"/>
              </a:rPr>
              <a:t>.</a:t>
            </a:r>
          </a:p>
          <a:p>
            <a:pPr>
              <a:buNone/>
            </a:pPr>
            <a:r>
              <a:rPr lang="ru-RU" sz="2800" b="1" i="1" dirty="0" smtClean="0">
                <a:latin typeface="+mj-lt"/>
                <a:sym typeface="Symbol"/>
              </a:rPr>
              <a:t>(Для функции </a:t>
            </a:r>
            <a:r>
              <a:rPr lang="en-US" sz="2800" b="1" i="1" dirty="0" smtClean="0">
                <a:latin typeface="+mj-lt"/>
                <a:sym typeface="Symbol"/>
              </a:rPr>
              <a:t>y = </a:t>
            </a:r>
            <a:r>
              <a:rPr lang="en-US" sz="2800" b="1" i="1" dirty="0" err="1" smtClean="0">
                <a:latin typeface="+mj-lt"/>
                <a:sym typeface="Symbol"/>
              </a:rPr>
              <a:t>ctg</a:t>
            </a:r>
            <a:r>
              <a:rPr lang="en-US" sz="2800" b="1" i="1" dirty="0" smtClean="0">
                <a:latin typeface="+mj-lt"/>
                <a:sym typeface="Symbol"/>
              </a:rPr>
              <a:t> x</a:t>
            </a:r>
            <a:r>
              <a:rPr lang="ru-RU" sz="2800" b="1" i="1" dirty="0" smtClean="0">
                <a:latin typeface="+mj-lt"/>
                <a:sym typeface="Symbol"/>
              </a:rPr>
              <a:t> доказательство аналогично)</a:t>
            </a:r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215206" y="5715016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Монотонность 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395930"/>
          </a:xfrm>
        </p:spPr>
        <p:txBody>
          <a:bodyPr>
            <a:normAutofit fontScale="92500"/>
          </a:bodyPr>
          <a:lstStyle/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</a:t>
            </a:r>
            <a:r>
              <a:rPr lang="en-US" sz="2800" b="1" dirty="0" smtClean="0">
                <a:latin typeface="+mj-lt"/>
                <a:sym typeface="Symbol"/>
              </a:rPr>
              <a:t>y = cos.</a:t>
            </a:r>
            <a:r>
              <a:rPr lang="ru-RU" sz="2800" b="1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Функция возрастает на  </a:t>
            </a:r>
            <a:r>
              <a:rPr lang="ru-RU" sz="2200" dirty="0" smtClean="0">
                <a:latin typeface="+mj-lt"/>
                <a:cs typeface="Times New Roman"/>
                <a:sym typeface="Symbol"/>
              </a:rPr>
              <a:t>[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endParaRPr lang="en-US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 убывает на </a:t>
            </a:r>
            <a:r>
              <a:rPr lang="en-US" sz="2200" dirty="0" smtClean="0">
                <a:latin typeface="+mj-lt"/>
                <a:sym typeface="Symbol"/>
              </a:rPr>
              <a:t> [ 2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i="1" dirty="0" smtClean="0">
                <a:latin typeface="+mj-lt"/>
                <a:sym typeface="Symbol"/>
              </a:rPr>
              <a:t>Доказательство. 1) </a:t>
            </a:r>
            <a:r>
              <a:rPr lang="ru-RU" sz="2200" dirty="0" smtClean="0">
                <a:latin typeface="+mj-lt"/>
                <a:sym typeface="Symbol"/>
              </a:rPr>
              <a:t>При повороте                                    </a:t>
            </a:r>
            <a:r>
              <a:rPr lang="ru-RU" sz="2200" baseline="-25000" dirty="0" smtClean="0">
                <a:latin typeface="+mj-lt"/>
                <a:sym typeface="Symbol"/>
              </a:rPr>
              <a:t>         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точки  (1; 0) вокруг начала координат против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часовой стрелки на угол  от   0  до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                       </a:t>
            </a:r>
            <a:r>
              <a:rPr lang="el-GR" sz="2200" b="1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                 (1; 0</a:t>
            </a:r>
            <a:r>
              <a:rPr lang="ru-RU" sz="2200" b="1" dirty="0" smtClean="0">
                <a:latin typeface="+mj-lt"/>
                <a:sym typeface="Symbol"/>
              </a:rPr>
              <a:t>)     0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абсцисса  точки, т.е 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</a:t>
            </a:r>
            <a:r>
              <a:rPr lang="ru-RU" sz="2200" dirty="0" smtClean="0">
                <a:latin typeface="+mj-lt"/>
                <a:sym typeface="Symbol"/>
              </a:rPr>
              <a:t>,                                           -1                               1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уменьшается от  1 до  -1. Поэтому если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0 ≤ Х</a:t>
            </a:r>
            <a:r>
              <a:rPr lang="ru-RU" sz="2200" dirty="0" smtClean="0">
                <a:sym typeface="Symbol"/>
              </a:rPr>
              <a:t>1</a:t>
            </a:r>
            <a:r>
              <a:rPr lang="ru-RU" sz="2200" dirty="0" smtClean="0">
                <a:latin typeface="+mj-lt"/>
                <a:sym typeface="Symbol"/>
              </a:rPr>
              <a:t>  </a:t>
            </a:r>
            <a:r>
              <a:rPr lang="en-US" sz="2200" dirty="0" smtClean="0">
                <a:latin typeface="+mj-lt"/>
                <a:sym typeface="Symbol"/>
              </a:rPr>
              <a:t>&lt; </a:t>
            </a:r>
            <a:r>
              <a:rPr lang="ru-RU" sz="2200" dirty="0" smtClean="0">
                <a:latin typeface="+mj-lt"/>
                <a:sym typeface="Symbol"/>
              </a:rPr>
              <a:t> 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≤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  то 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1</a:t>
            </a:r>
            <a:r>
              <a:rPr lang="en-US" sz="2200" dirty="0" smtClean="0">
                <a:latin typeface="+mj-lt"/>
                <a:sym typeface="Symbol"/>
              </a:rPr>
              <a:t>&gt;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.                                </a:t>
            </a:r>
            <a:r>
              <a:rPr lang="en-US" sz="2200" baseline="-25000" dirty="0" smtClean="0">
                <a:latin typeface="+mj-lt"/>
                <a:sym typeface="Symbol"/>
              </a:rPr>
              <a:t>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Это означает, что функция </a:t>
            </a:r>
            <a:r>
              <a:rPr lang="en-US" sz="2200" dirty="0" smtClean="0">
                <a:latin typeface="+mj-lt"/>
                <a:sym typeface="Symbol"/>
              </a:rPr>
              <a:t>y =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 </a:t>
            </a:r>
            <a:r>
              <a:rPr lang="ru-RU" sz="2200" dirty="0" smtClean="0">
                <a:latin typeface="+mj-lt"/>
                <a:sym typeface="Symbol"/>
              </a:rPr>
              <a:t>убывает на </a:t>
            </a:r>
            <a:r>
              <a:rPr lang="en-US" sz="2200" dirty="0" smtClean="0">
                <a:latin typeface="+mj-lt"/>
                <a:sym typeface="Symbol"/>
              </a:rPr>
              <a:t>[ 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2) Функция </a:t>
            </a:r>
            <a:r>
              <a:rPr lang="en-US" sz="2200" dirty="0" smtClean="0">
                <a:latin typeface="+mj-lt"/>
                <a:sym typeface="Symbol"/>
              </a:rPr>
              <a:t>y </a:t>
            </a:r>
            <a:r>
              <a:rPr lang="ru-RU" sz="2200" dirty="0" smtClean="0">
                <a:latin typeface="+mj-lt"/>
                <a:sym typeface="Symbol"/>
              </a:rPr>
              <a:t>=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</a:t>
            </a:r>
            <a:r>
              <a:rPr lang="ru-RU" sz="2200" dirty="0" smtClean="0">
                <a:latin typeface="+mj-lt"/>
                <a:sym typeface="Symbol"/>
              </a:rPr>
              <a:t> возрастает на </a:t>
            </a:r>
            <a:r>
              <a:rPr lang="en-US" sz="2200" dirty="0" smtClean="0">
                <a:latin typeface="+mj-lt"/>
                <a:sym typeface="Symbol"/>
              </a:rPr>
              <a:t>[ </a:t>
            </a:r>
            <a:r>
              <a:rPr lang="ru-RU" sz="2200" dirty="0" smtClean="0">
                <a:latin typeface="+mj-lt"/>
                <a:sym typeface="Symbol"/>
              </a:rPr>
              <a:t>-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, т.к. она убывает на </a:t>
            </a: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[</a:t>
            </a:r>
            <a:r>
              <a:rPr lang="ru-RU" sz="2200" dirty="0" smtClean="0">
                <a:latin typeface="+mj-lt"/>
                <a:sym typeface="Symbol"/>
              </a:rPr>
              <a:t>0</a:t>
            </a:r>
            <a:r>
              <a:rPr lang="en-US" sz="2200" dirty="0" smtClean="0">
                <a:latin typeface="+mj-lt"/>
                <a:sym typeface="Symbol"/>
              </a:rPr>
              <a:t>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 и является четной.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3) Т.к.  функция периодическая с периодом Т =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, то она возрастает на </a:t>
            </a:r>
            <a:r>
              <a:rPr lang="ru-RU" sz="2200" dirty="0" smtClean="0">
                <a:latin typeface="+mj-lt"/>
                <a:cs typeface="Times New Roman"/>
                <a:sym typeface="Symbol"/>
              </a:rPr>
              <a:t>[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 убывает на </a:t>
            </a:r>
            <a:r>
              <a:rPr lang="en-US" sz="2200" dirty="0" smtClean="0">
                <a:latin typeface="+mj-lt"/>
                <a:sym typeface="Symbol"/>
              </a:rPr>
              <a:t> [ 2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0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72198" y="2428868"/>
            <a:ext cx="1643074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7429520" y="6000768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57884" y="3286124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750727" y="317896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00066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Монотонность 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401080" cy="5395930"/>
          </a:xfrm>
        </p:spPr>
        <p:txBody>
          <a:bodyPr>
            <a:normAutofit lnSpcReduction="10000"/>
          </a:bodyPr>
          <a:lstStyle/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</a:t>
            </a:r>
            <a:r>
              <a:rPr lang="en-US" sz="2800" b="1" dirty="0" smtClean="0">
                <a:latin typeface="+mj-lt"/>
                <a:sym typeface="Symbol"/>
              </a:rPr>
              <a:t>y = sin x.</a:t>
            </a:r>
            <a:r>
              <a:rPr lang="ru-RU" sz="2800" b="1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Функция возрастает на  </a:t>
            </a:r>
            <a:r>
              <a:rPr lang="en-US" sz="2200" dirty="0" smtClean="0">
                <a:latin typeface="+mj-lt"/>
                <a:sym typeface="Symbol"/>
              </a:rPr>
              <a:t> 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 ,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убывает на</a:t>
            </a:r>
            <a:r>
              <a:rPr lang="en-US" sz="2200" dirty="0" smtClean="0">
                <a:latin typeface="+mj-lt"/>
                <a:sym typeface="Symbol"/>
              </a:rPr>
              <a:t> [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.</a:t>
            </a:r>
          </a:p>
          <a:p>
            <a:pPr marL="342900" indent="-342900">
              <a:buNone/>
            </a:pPr>
            <a:r>
              <a:rPr lang="ru-RU" sz="2200" i="1" dirty="0" smtClean="0">
                <a:latin typeface="+mj-lt"/>
                <a:sym typeface="Symbol"/>
              </a:rPr>
              <a:t>Доказательство. 1) </a:t>
            </a:r>
            <a:r>
              <a:rPr lang="ru-RU" sz="2200" dirty="0" smtClean="0">
                <a:latin typeface="+mj-lt"/>
                <a:sym typeface="Symbol"/>
              </a:rPr>
              <a:t>При повороте                             1     </a:t>
            </a:r>
            <a:r>
              <a:rPr lang="el-GR" sz="2400" b="1" baseline="30000" dirty="0" smtClean="0">
                <a:sym typeface="Symbol"/>
              </a:rPr>
              <a:t>π</a:t>
            </a:r>
            <a:r>
              <a:rPr lang="en-US" sz="2400" b="1" baseline="300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/</a:t>
            </a:r>
            <a:r>
              <a:rPr lang="en-US" sz="2400" b="1" baseline="-25000" dirty="0" smtClean="0">
                <a:sym typeface="Symbol"/>
              </a:rPr>
              <a:t>2</a:t>
            </a:r>
            <a:r>
              <a:rPr lang="en-US" sz="2200" baseline="-25000" dirty="0" smtClean="0">
                <a:sym typeface="Symbol"/>
              </a:rPr>
              <a:t> </a:t>
            </a:r>
            <a:r>
              <a:rPr lang="ru-RU" sz="2200" baseline="-25000" dirty="0" smtClean="0">
                <a:sym typeface="Symbol"/>
              </a:rPr>
              <a:t>             </a:t>
            </a: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точки  вокруг начала координат против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часовой стрелки на угол  от    </a:t>
            </a:r>
            <a:r>
              <a:rPr lang="en-US" sz="2200" dirty="0" smtClean="0">
                <a:latin typeface="+mj-lt"/>
                <a:sym typeface="Symbol"/>
              </a:rPr>
              <a:t>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                                                  </a:t>
            </a:r>
            <a:endParaRPr lang="ru-RU" sz="18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до  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 ордината точки, т.е </a:t>
            </a:r>
            <a:r>
              <a:rPr lang="en-US" sz="2200" dirty="0" smtClean="0">
                <a:latin typeface="+mj-lt"/>
                <a:sym typeface="Symbol"/>
              </a:rPr>
              <a:t>sin x</a:t>
            </a:r>
            <a:r>
              <a:rPr lang="ru-RU" sz="2200" dirty="0" smtClean="0">
                <a:latin typeface="+mj-lt"/>
                <a:sym typeface="Symbol"/>
              </a:rPr>
              <a:t>, 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увеличивается от  -1 до 1. Поэтому если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≤ Х</a:t>
            </a:r>
            <a:r>
              <a:rPr lang="ru-RU" sz="2200" dirty="0" smtClean="0">
                <a:sym typeface="Symbol"/>
              </a:rPr>
              <a:t>1</a:t>
            </a:r>
            <a:r>
              <a:rPr lang="ru-RU" sz="2200" dirty="0" smtClean="0">
                <a:latin typeface="+mj-lt"/>
                <a:sym typeface="Symbol"/>
              </a:rPr>
              <a:t>  </a:t>
            </a:r>
            <a:r>
              <a:rPr lang="en-US" sz="2200" dirty="0" smtClean="0">
                <a:latin typeface="+mj-lt"/>
                <a:sym typeface="Symbol"/>
              </a:rPr>
              <a:t>&lt; </a:t>
            </a:r>
            <a:r>
              <a:rPr lang="ru-RU" sz="2200" dirty="0" smtClean="0">
                <a:latin typeface="+mj-lt"/>
                <a:sym typeface="Symbol"/>
              </a:rPr>
              <a:t> 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≤ 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 , то </a:t>
            </a:r>
            <a:r>
              <a:rPr lang="en-US" sz="2200" dirty="0" smtClean="0">
                <a:latin typeface="+mj-lt"/>
                <a:sym typeface="Symbol"/>
              </a:rPr>
              <a:t>sin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1</a:t>
            </a:r>
            <a:r>
              <a:rPr lang="en-US" sz="2200" dirty="0" smtClean="0">
                <a:latin typeface="+mj-lt"/>
                <a:sym typeface="Symbol"/>
              </a:rPr>
              <a:t>&lt; sin </a:t>
            </a:r>
            <a:r>
              <a:rPr lang="ru-RU" sz="2200" dirty="0" smtClean="0">
                <a:latin typeface="+mj-lt"/>
                <a:sym typeface="Symbol"/>
              </a:rPr>
              <a:t>Х</a:t>
            </a:r>
            <a:r>
              <a:rPr lang="ru-RU" sz="2200" dirty="0" smtClean="0">
                <a:sym typeface="Symbol"/>
              </a:rPr>
              <a:t>2</a:t>
            </a:r>
            <a:r>
              <a:rPr lang="ru-RU" sz="2200" dirty="0" smtClean="0">
                <a:latin typeface="+mj-lt"/>
                <a:sym typeface="Symbol"/>
              </a:rPr>
              <a:t>.                        -1    </a:t>
            </a:r>
            <a:r>
              <a:rPr lang="ru-RU" sz="2200" dirty="0" smtClean="0">
                <a:sym typeface="Symbol"/>
              </a:rPr>
              <a:t>-</a:t>
            </a:r>
            <a:r>
              <a:rPr lang="en-US" sz="2200" baseline="30000" dirty="0" smtClean="0">
                <a:sym typeface="Symbol"/>
              </a:rPr>
              <a:t> </a:t>
            </a:r>
            <a:r>
              <a:rPr lang="el-GR" sz="2400" b="1" baseline="30000" dirty="0" smtClean="0">
                <a:sym typeface="Symbol"/>
              </a:rPr>
              <a:t>π</a:t>
            </a:r>
            <a:r>
              <a:rPr lang="en-US" sz="2400" b="1" baseline="300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/</a:t>
            </a:r>
            <a:r>
              <a:rPr lang="en-US" sz="2400" b="1" baseline="-25000" dirty="0" smtClean="0">
                <a:sym typeface="Symbol"/>
              </a:rPr>
              <a:t>2 </a:t>
            </a:r>
            <a:endParaRPr lang="ru-RU" sz="24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Это означает, что функция </a:t>
            </a:r>
            <a:r>
              <a:rPr lang="en-US" sz="2200" dirty="0" smtClean="0">
                <a:latin typeface="+mj-lt"/>
                <a:sym typeface="Symbol"/>
              </a:rPr>
              <a:t>y = sin x</a:t>
            </a:r>
            <a:r>
              <a:rPr lang="ru-RU" sz="2200" dirty="0" smtClean="0">
                <a:latin typeface="+mj-lt"/>
                <a:sym typeface="Symbol"/>
              </a:rPr>
              <a:t>  возрастает на </a:t>
            </a: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]</a:t>
            </a:r>
            <a:r>
              <a:rPr lang="ru-RU" sz="2200" dirty="0" smtClean="0">
                <a:latin typeface="+mj-lt"/>
                <a:sym typeface="Symbol"/>
              </a:rPr>
              <a:t>. 2) Т.к.  функция периодическая с периодом Т =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ru-RU" sz="2200" dirty="0" smtClean="0">
                <a:latin typeface="+mj-lt"/>
                <a:sym typeface="Symbol"/>
              </a:rPr>
              <a:t>, то она возрастает на </a:t>
            </a:r>
            <a:r>
              <a:rPr lang="en-US" sz="2200" dirty="0" smtClean="0">
                <a:latin typeface="+mj-lt"/>
                <a:sym typeface="Symbol"/>
              </a:rPr>
              <a:t>[-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</a:t>
            </a:r>
            <a:r>
              <a:rPr lang="en-US" sz="2200" dirty="0" smtClean="0">
                <a:latin typeface="+mj-lt"/>
              </a:rPr>
              <a:t> 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 .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Убывание функции на </a:t>
            </a:r>
            <a:r>
              <a:rPr lang="en-US" sz="2200" dirty="0" smtClean="0">
                <a:latin typeface="+mj-lt"/>
                <a:sym typeface="Symbol"/>
              </a:rPr>
              <a:t>[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n; 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n]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, </a:t>
            </a:r>
          </a:p>
          <a:p>
            <a:pPr marL="342900" indent="-342900">
              <a:buNone/>
            </a:pPr>
            <a:r>
              <a:rPr lang="ru-RU" sz="2200" dirty="0" smtClean="0">
                <a:latin typeface="+mj-lt"/>
                <a:sym typeface="Symbol"/>
              </a:rPr>
              <a:t>доказывается аналогично.</a:t>
            </a:r>
          </a:p>
          <a:p>
            <a:pPr marL="342900" indent="-342900">
              <a:buNone/>
            </a:pPr>
            <a:endParaRPr lang="ru-RU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072198" y="2428868"/>
            <a:ext cx="1643074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4286248" y="6000768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857884" y="3214686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750727" y="3178967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Определение промежутков знакопостоянства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89586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>
              <a:latin typeface="+mj-lt"/>
            </a:endParaRPr>
          </a:p>
          <a:p>
            <a:pPr>
              <a:buNone/>
            </a:pPr>
            <a:r>
              <a:rPr lang="en-US" b="1" dirty="0" smtClean="0">
                <a:latin typeface="+mj-lt"/>
              </a:rPr>
              <a:t>y = </a:t>
            </a:r>
            <a:r>
              <a:rPr lang="en-US" b="1" dirty="0" err="1" smtClean="0">
                <a:latin typeface="+mj-lt"/>
              </a:rPr>
              <a:t>tg</a:t>
            </a:r>
            <a:r>
              <a:rPr lang="en-US" b="1" dirty="0" smtClean="0">
                <a:latin typeface="+mj-lt"/>
              </a:rPr>
              <a:t> x           </a:t>
            </a:r>
            <a:r>
              <a:rPr lang="ru-RU" b="1" dirty="0" smtClean="0">
                <a:latin typeface="+mj-lt"/>
              </a:rPr>
              <a:t>                                                                       </a:t>
            </a:r>
            <a:endParaRPr lang="en-US" b="1" dirty="0" smtClean="0">
              <a:latin typeface="+mj-lt"/>
            </a:endParaRPr>
          </a:p>
          <a:p>
            <a:pPr marL="342900" indent="-342900">
              <a:buNone/>
            </a:pPr>
            <a:r>
              <a:rPr lang="ru-RU" sz="2400" b="1" dirty="0" smtClean="0"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tg</a:t>
            </a:r>
            <a:r>
              <a:rPr lang="en-US" sz="2400" dirty="0" smtClean="0">
                <a:latin typeface="+mj-lt"/>
                <a:sym typeface="Symbol"/>
              </a:rPr>
              <a:t> x &gt; 0</a:t>
            </a:r>
            <a:r>
              <a:rPr lang="ru-RU" sz="2400" dirty="0" smtClean="0">
                <a:latin typeface="+mj-lt"/>
                <a:sym typeface="Symbol"/>
              </a:rPr>
              <a:t> 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при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 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;                </a:t>
            </a:r>
            <a:r>
              <a:rPr lang="ru-RU" sz="2800" b="1" dirty="0" smtClean="0">
                <a:latin typeface="+mj-lt"/>
                <a:sym typeface="Symbol"/>
              </a:rPr>
              <a:t>—                  +</a:t>
            </a:r>
            <a:endParaRPr lang="en-US" sz="28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tg</a:t>
            </a:r>
            <a:r>
              <a:rPr lang="en-US" sz="2400" dirty="0" smtClean="0">
                <a:latin typeface="+mj-lt"/>
                <a:sym typeface="Symbol"/>
              </a:rPr>
              <a:t> x &lt; 0</a:t>
            </a:r>
            <a:r>
              <a:rPr lang="ru-RU" sz="2400" dirty="0" smtClean="0">
                <a:latin typeface="+mj-lt"/>
                <a:sym typeface="Symbol"/>
              </a:rPr>
              <a:t>      при </a:t>
            </a:r>
            <a:r>
              <a:rPr lang="en-US" sz="2400" dirty="0" smtClean="0">
                <a:latin typeface="+mj-lt"/>
                <a:sym typeface="Symbol"/>
              </a:rPr>
              <a:t>  </a:t>
            </a:r>
            <a:r>
              <a:rPr lang="ru-RU" sz="2400" dirty="0" smtClean="0">
                <a:latin typeface="+mj-lt"/>
                <a:sym typeface="Symbol"/>
              </a:rPr>
              <a:t>-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</a:t>
            </a:r>
            <a:r>
              <a:rPr lang="en-US" sz="2400" dirty="0" smtClean="0">
                <a:latin typeface="+mj-lt"/>
                <a:sym typeface="Symbol"/>
              </a:rPr>
              <a:t> 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 </a:t>
            </a:r>
            <a:r>
              <a:rPr lang="ru-RU" sz="2400" dirty="0" smtClean="0">
                <a:latin typeface="+mj-lt"/>
                <a:sym typeface="Symbol"/>
              </a:rPr>
              <a:t>.</a:t>
            </a:r>
            <a:r>
              <a:rPr lang="ru-RU" sz="2200" dirty="0" smtClean="0">
                <a:latin typeface="+mj-lt"/>
                <a:sym typeface="Symbol"/>
              </a:rPr>
              <a:t> </a:t>
            </a:r>
          </a:p>
          <a:p>
            <a:pPr marL="342900" indent="-342900">
              <a:buNone/>
            </a:pPr>
            <a:endParaRPr lang="ru-RU" sz="2200" b="1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ru-RU" sz="2200" b="1" dirty="0" smtClean="0">
                <a:latin typeface="+mj-lt"/>
                <a:sym typeface="Symbol"/>
              </a:rPr>
              <a:t>                                                                                                    </a:t>
            </a:r>
            <a:r>
              <a:rPr lang="ru-RU" sz="2800" b="1" dirty="0" smtClean="0">
                <a:latin typeface="+mj-lt"/>
                <a:sym typeface="Symbol"/>
              </a:rPr>
              <a:t>+</a:t>
            </a:r>
            <a:r>
              <a:rPr lang="ru-RU" sz="2200" b="1" dirty="0" smtClean="0">
                <a:latin typeface="+mj-lt"/>
                <a:sym typeface="Symbol"/>
              </a:rPr>
              <a:t>                   —      </a:t>
            </a:r>
          </a:p>
          <a:p>
            <a:pPr marL="342900" indent="-342900">
              <a:buNone/>
            </a:pPr>
            <a:r>
              <a:rPr lang="en-US" sz="2400" b="1" dirty="0" smtClean="0">
                <a:latin typeface="+mj-lt"/>
              </a:rPr>
              <a:t>y = </a:t>
            </a:r>
            <a:r>
              <a:rPr lang="en-US" sz="2400" b="1" dirty="0" err="1" smtClean="0">
                <a:latin typeface="+mj-lt"/>
              </a:rPr>
              <a:t>ctg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smtClean="0"/>
              <a:t>x</a:t>
            </a:r>
            <a:r>
              <a:rPr lang="ru-RU" sz="2200" dirty="0" smtClean="0">
                <a:latin typeface="+mj-lt"/>
              </a:rPr>
              <a:t> </a:t>
            </a:r>
          </a:p>
          <a:p>
            <a:pPr marL="342900" indent="-342900">
              <a:buNone/>
            </a:pPr>
            <a:r>
              <a:rPr lang="ru-RU" sz="2400" b="1" dirty="0" smtClean="0"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ctg</a:t>
            </a:r>
            <a:r>
              <a:rPr lang="en-US" sz="2400" dirty="0" smtClean="0">
                <a:latin typeface="+mj-lt"/>
                <a:sym typeface="Symbol"/>
              </a:rPr>
              <a:t> x &gt; 0</a:t>
            </a:r>
            <a:r>
              <a:rPr lang="ru-RU" sz="2400" dirty="0" smtClean="0">
                <a:latin typeface="+mj-lt"/>
                <a:sym typeface="Symbol"/>
              </a:rPr>
              <a:t>   при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  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 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;</a:t>
            </a:r>
            <a:endParaRPr lang="en-US" sz="24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en-US" sz="2400" dirty="0" err="1" smtClean="0">
                <a:latin typeface="+mj-lt"/>
                <a:sym typeface="Symbol"/>
              </a:rPr>
              <a:t>ctg</a:t>
            </a:r>
            <a:r>
              <a:rPr lang="en-US" sz="2400" dirty="0" smtClean="0">
                <a:latin typeface="+mj-lt"/>
                <a:sym typeface="Symbol"/>
              </a:rPr>
              <a:t> x &lt; 0</a:t>
            </a:r>
            <a:r>
              <a:rPr lang="ru-RU" sz="2400" dirty="0" smtClean="0">
                <a:latin typeface="+mj-lt"/>
                <a:sym typeface="Symbol"/>
              </a:rPr>
              <a:t>   при </a:t>
            </a:r>
            <a:r>
              <a:rPr lang="en-US" sz="2400" dirty="0" smtClean="0">
                <a:latin typeface="+mj-lt"/>
                <a:sym typeface="Symbol"/>
              </a:rPr>
              <a:t>  </a:t>
            </a:r>
            <a:r>
              <a:rPr lang="el-GR" sz="2400" baseline="30000" dirty="0" smtClean="0">
                <a:latin typeface="+mj-lt"/>
                <a:sym typeface="Symbol"/>
              </a:rPr>
              <a:t>π</a:t>
            </a:r>
            <a:r>
              <a:rPr lang="en-US" sz="2400" baseline="300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/</a:t>
            </a:r>
            <a:r>
              <a:rPr lang="en-US" sz="2400" baseline="-25000" dirty="0" smtClean="0">
                <a:latin typeface="+mj-lt"/>
                <a:sym typeface="Symbol"/>
              </a:rPr>
              <a:t>2</a:t>
            </a:r>
            <a:r>
              <a:rPr lang="en-US" sz="2400" dirty="0" smtClean="0">
                <a:latin typeface="+mj-lt"/>
                <a:sym typeface="Symbol"/>
              </a:rPr>
              <a:t> 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 &lt; </a:t>
            </a:r>
            <a:r>
              <a:rPr lang="en-US" sz="2400" dirty="0" smtClean="0">
                <a:latin typeface="+mj-lt"/>
                <a:sym typeface="Symbol"/>
              </a:rPr>
              <a:t>x &lt;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ru-RU" sz="2400" dirty="0" smtClean="0">
                <a:latin typeface="+mj-lt"/>
                <a:sym typeface="Symbol"/>
              </a:rPr>
              <a:t> </a:t>
            </a:r>
            <a:r>
              <a:rPr lang="en-US" sz="2400" dirty="0" smtClean="0">
                <a:latin typeface="+mj-lt"/>
                <a:sym typeface="Symbol"/>
              </a:rPr>
              <a:t>+ </a:t>
            </a:r>
            <a:r>
              <a:rPr lang="el-GR" sz="2400" dirty="0" smtClean="0">
                <a:latin typeface="+mj-lt"/>
                <a:sym typeface="Symbol"/>
              </a:rPr>
              <a:t>π</a:t>
            </a:r>
            <a:r>
              <a:rPr lang="en-US" sz="2400" dirty="0" smtClean="0">
                <a:latin typeface="+mj-lt"/>
                <a:sym typeface="Symbol"/>
              </a:rPr>
              <a:t>n, </a:t>
            </a:r>
            <a:r>
              <a:rPr lang="en-US" sz="2400" dirty="0" smtClean="0">
                <a:latin typeface="+mj-lt"/>
              </a:rPr>
              <a:t>n</a:t>
            </a:r>
            <a:r>
              <a:rPr lang="ru-RU" sz="2400" dirty="0" smtClean="0">
                <a:latin typeface="+mj-lt"/>
                <a:sym typeface="Symbol"/>
              </a:rPr>
              <a:t></a:t>
            </a:r>
            <a:r>
              <a:rPr lang="en-US" sz="2400" dirty="0" smtClean="0">
                <a:latin typeface="+mj-lt"/>
                <a:sym typeface="Symbol"/>
              </a:rPr>
              <a:t>Z</a:t>
            </a:r>
            <a:r>
              <a:rPr lang="ru-RU" sz="2400" dirty="0" smtClean="0">
                <a:latin typeface="+mj-lt"/>
                <a:sym typeface="Symbol"/>
              </a:rPr>
              <a:t>.</a:t>
            </a:r>
            <a:r>
              <a:rPr lang="en-US" sz="2400" dirty="0" smtClean="0">
                <a:latin typeface="+mj-lt"/>
                <a:sym typeface="Symbol"/>
              </a:rPr>
              <a:t> </a:t>
            </a:r>
            <a:r>
              <a:rPr lang="ru-RU" sz="2400" dirty="0" smtClean="0">
                <a:latin typeface="+mj-lt"/>
                <a:sym typeface="Symbol"/>
              </a:rPr>
              <a:t>  </a:t>
            </a:r>
          </a:p>
          <a:p>
            <a:pPr marL="342900" indent="-342900">
              <a:buNone/>
            </a:pPr>
            <a:r>
              <a:rPr lang="ru-RU" sz="2400" dirty="0" smtClean="0">
                <a:sym typeface="Symbol"/>
              </a:rPr>
              <a:t>                                                                             </a:t>
            </a:r>
            <a:r>
              <a:rPr lang="ru-RU" sz="2800" b="1" dirty="0" smtClean="0">
                <a:sym typeface="Symbol"/>
              </a:rPr>
              <a:t>                 </a:t>
            </a:r>
            <a:r>
              <a:rPr lang="ru-RU" sz="2400" dirty="0" smtClean="0">
                <a:sym typeface="Symbol"/>
              </a:rPr>
              <a:t>                                                                                    </a:t>
            </a:r>
            <a:endParaRPr lang="ru-RU" sz="2800" b="1" dirty="0" smtClean="0">
              <a:latin typeface="+mj-lt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929454" y="2428868"/>
            <a:ext cx="1571636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6394066" y="3250008"/>
            <a:ext cx="2643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643702" y="3214686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1785918" y="4286256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возврат 7">
            <a:hlinkClick r:id="rId3" action="ppaction://hlinksldjump" highlightClick="1"/>
          </p:cNvPr>
          <p:cNvSpPr/>
          <p:nvPr/>
        </p:nvSpPr>
        <p:spPr>
          <a:xfrm>
            <a:off x="1785918" y="200024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smtClean="0">
                <a:solidFill>
                  <a:schemeClr val="tx1"/>
                </a:solidFill>
              </a:rPr>
              <a:t>Определение промежутков знакопостоянства</a:t>
            </a:r>
            <a:r>
              <a:rPr lang="en-US" sz="2800" b="1" smtClean="0">
                <a:solidFill>
                  <a:schemeClr val="tx1"/>
                </a:solidFill>
              </a:rPr>
              <a:t/>
            </a:r>
            <a:br>
              <a:rPr lang="en-US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тригонометрических функций.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401080" cy="52530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b="1" dirty="0" smtClean="0">
                <a:latin typeface="+mj-lt"/>
              </a:rPr>
              <a:t>y = sin x</a:t>
            </a:r>
            <a:r>
              <a:rPr lang="ru-RU" b="1" dirty="0" smtClean="0">
                <a:latin typeface="+mj-lt"/>
              </a:rPr>
              <a:t> </a:t>
            </a:r>
            <a:r>
              <a:rPr lang="en-US" dirty="0" smtClean="0"/>
              <a:t>.</a:t>
            </a:r>
            <a:r>
              <a:rPr lang="ru-RU" dirty="0" smtClean="0"/>
              <a:t>                                                          </a:t>
            </a:r>
            <a:r>
              <a:rPr lang="en-US" sz="3200" dirty="0" smtClean="0"/>
              <a:t>+</a:t>
            </a:r>
            <a:r>
              <a:rPr lang="ru-RU" dirty="0" smtClean="0"/>
              <a:t>            </a:t>
            </a:r>
            <a:r>
              <a:rPr lang="en-US" sz="3600" b="1" dirty="0" smtClean="0"/>
              <a:t>   +</a:t>
            </a:r>
            <a:r>
              <a:rPr lang="ru-RU" sz="3600" b="1" dirty="0" smtClean="0"/>
              <a:t>            </a:t>
            </a:r>
          </a:p>
          <a:p>
            <a:pPr marL="342900" indent="-342900">
              <a:buNone/>
            </a:pPr>
            <a:r>
              <a:rPr lang="ru-RU" sz="2800" b="1" dirty="0" smtClean="0"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sin x &gt; 0 </a:t>
            </a:r>
            <a:r>
              <a:rPr lang="ru-RU" sz="2200" dirty="0" smtClean="0">
                <a:latin typeface="+mj-lt"/>
                <a:sym typeface="Symbol"/>
              </a:rPr>
              <a:t>при </a:t>
            </a:r>
            <a:r>
              <a:rPr lang="en-US" sz="2200" dirty="0" smtClean="0">
                <a:latin typeface="+mj-lt"/>
                <a:sym typeface="Symbol"/>
              </a:rPr>
              <a:t>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endParaRPr lang="en-US" sz="2200" dirty="0" smtClean="0">
              <a:latin typeface="+mj-lt"/>
              <a:sym typeface="Symbol"/>
            </a:endParaRPr>
          </a:p>
          <a:p>
            <a:pPr marL="342900" indent="-342900">
              <a:buNone/>
            </a:pPr>
            <a:r>
              <a:rPr lang="en-US" sz="2200" dirty="0" smtClean="0">
                <a:latin typeface="+mj-lt"/>
                <a:sym typeface="Symbol"/>
              </a:rPr>
              <a:t> sin x &lt; 0</a:t>
            </a:r>
            <a:r>
              <a:rPr lang="ru-RU" sz="2200" dirty="0" smtClean="0">
                <a:latin typeface="+mj-lt"/>
                <a:sym typeface="Symbol"/>
              </a:rPr>
              <a:t> при </a:t>
            </a:r>
            <a:r>
              <a:rPr lang="en-US" sz="2200" dirty="0" smtClean="0">
                <a:latin typeface="+mj-lt"/>
                <a:sym typeface="Symbol"/>
              </a:rPr>
              <a:t>  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800" dirty="0" smtClean="0">
                <a:latin typeface="+mj-lt"/>
              </a:rPr>
              <a:t>n</a:t>
            </a:r>
            <a:r>
              <a:rPr lang="ru-RU" sz="2800" dirty="0" smtClean="0">
                <a:latin typeface="+mj-lt"/>
                <a:sym typeface="Symbol"/>
              </a:rPr>
              <a:t></a:t>
            </a:r>
            <a:r>
              <a:rPr lang="en-US" sz="2800" dirty="0" smtClean="0">
                <a:latin typeface="+mj-lt"/>
                <a:sym typeface="Symbol"/>
              </a:rPr>
              <a:t>Z </a:t>
            </a:r>
            <a:r>
              <a:rPr lang="ru-RU" sz="2800" dirty="0" smtClean="0">
                <a:latin typeface="+mj-lt"/>
                <a:sym typeface="Symbol"/>
              </a:rPr>
              <a:t>.</a:t>
            </a:r>
            <a:r>
              <a:rPr lang="en-US" sz="2800" dirty="0" smtClean="0">
                <a:latin typeface="+mj-lt"/>
                <a:sym typeface="Symbol"/>
              </a:rPr>
              <a:t>              _                  _</a:t>
            </a:r>
            <a:endParaRPr lang="ru-RU" sz="2800" dirty="0" smtClean="0">
              <a:latin typeface="+mj-lt"/>
              <a:sym typeface="Symbol"/>
            </a:endParaRPr>
          </a:p>
          <a:p>
            <a:pPr>
              <a:buNone/>
            </a:pPr>
            <a:r>
              <a:rPr lang="ru-RU" dirty="0" smtClean="0">
                <a:latin typeface="+mj-lt"/>
              </a:rPr>
              <a:t>                            </a:t>
            </a:r>
          </a:p>
          <a:p>
            <a:pPr>
              <a:buNone/>
            </a:pPr>
            <a:r>
              <a:rPr lang="ru-RU" b="1" dirty="0" smtClean="0">
                <a:latin typeface="+mj-lt"/>
              </a:rPr>
              <a:t>  </a:t>
            </a:r>
            <a:r>
              <a:rPr lang="en-US" b="1" dirty="0" smtClean="0">
                <a:latin typeface="+mj-lt"/>
              </a:rPr>
              <a:t>y = </a:t>
            </a:r>
            <a:r>
              <a:rPr lang="en-US" b="1" dirty="0" err="1" smtClean="0">
                <a:latin typeface="+mj-lt"/>
              </a:rPr>
              <a:t>cos</a:t>
            </a:r>
            <a:r>
              <a:rPr lang="en-US" b="1" dirty="0" smtClean="0">
                <a:latin typeface="+mj-lt"/>
              </a:rPr>
              <a:t> x.</a:t>
            </a:r>
            <a:r>
              <a:rPr lang="ru-RU" b="1" dirty="0" smtClean="0">
                <a:latin typeface="+mj-lt"/>
              </a:rPr>
              <a:t>                                                                         </a:t>
            </a:r>
            <a:endParaRPr lang="en-US" b="1" dirty="0" smtClean="0">
              <a:latin typeface="+mj-lt"/>
            </a:endParaRPr>
          </a:p>
          <a:p>
            <a:pPr marL="342900" indent="-342900">
              <a:buNone/>
            </a:pPr>
            <a:r>
              <a:rPr lang="ru-RU" sz="2200" b="1" dirty="0" smtClean="0">
                <a:sym typeface="Symbol"/>
              </a:rPr>
              <a:t> </a:t>
            </a: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&gt; 0 </a:t>
            </a:r>
            <a:r>
              <a:rPr lang="ru-RU" sz="2200" dirty="0" smtClean="0">
                <a:latin typeface="+mj-lt"/>
                <a:sym typeface="Symbol"/>
              </a:rPr>
              <a:t> при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  -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 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</a:t>
            </a:r>
            <a:r>
              <a:rPr lang="ru-RU" sz="2200" dirty="0" smtClean="0">
                <a:latin typeface="+mj-lt"/>
                <a:sym typeface="Symbol"/>
              </a:rPr>
              <a:t>;</a:t>
            </a:r>
            <a:r>
              <a:rPr lang="en-US" sz="2200" dirty="0" smtClean="0">
                <a:latin typeface="+mj-lt"/>
                <a:sym typeface="Symbol"/>
              </a:rPr>
              <a:t> </a:t>
            </a:r>
            <a:r>
              <a:rPr lang="ru-RU" sz="2200" dirty="0" smtClean="0">
                <a:latin typeface="+mj-lt"/>
                <a:sym typeface="Symbol"/>
              </a:rPr>
              <a:t>         </a:t>
            </a:r>
            <a:r>
              <a:rPr lang="ru-RU" sz="3200" dirty="0" smtClean="0">
                <a:latin typeface="+mj-lt"/>
                <a:sym typeface="Symbol"/>
              </a:rPr>
              <a:t> _                +              </a:t>
            </a:r>
          </a:p>
          <a:p>
            <a:pPr marL="342900" indent="-342900">
              <a:buNone/>
            </a:pPr>
            <a:r>
              <a:rPr lang="en-US" sz="2200" dirty="0" err="1" smtClean="0">
                <a:latin typeface="+mj-lt"/>
                <a:sym typeface="Symbol"/>
              </a:rPr>
              <a:t>cos</a:t>
            </a:r>
            <a:r>
              <a:rPr lang="en-US" sz="2200" dirty="0" smtClean="0">
                <a:latin typeface="+mj-lt"/>
                <a:sym typeface="Symbol"/>
              </a:rPr>
              <a:t> x &lt; 0  </a:t>
            </a:r>
            <a:r>
              <a:rPr lang="ru-RU" sz="2200" dirty="0" smtClean="0">
                <a:latin typeface="+mj-lt"/>
                <a:sym typeface="Symbol"/>
              </a:rPr>
              <a:t>при </a:t>
            </a:r>
            <a:r>
              <a:rPr lang="en-US" sz="2200" dirty="0" smtClean="0">
                <a:latin typeface="+mj-lt"/>
                <a:sym typeface="Symbol"/>
              </a:rPr>
              <a:t>     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</a:t>
            </a:r>
            <a:r>
              <a:rPr lang="en-US" sz="2200" dirty="0" smtClean="0">
                <a:latin typeface="+mj-lt"/>
                <a:sym typeface="Symbol"/>
              </a:rPr>
              <a:t> 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 &lt; </a:t>
            </a:r>
            <a:r>
              <a:rPr lang="en-US" sz="2200" dirty="0" smtClean="0">
                <a:latin typeface="+mj-lt"/>
                <a:sym typeface="Symbol"/>
              </a:rPr>
              <a:t>x &lt;</a:t>
            </a:r>
            <a:r>
              <a:rPr lang="ru-RU" sz="2200" baseline="30000" dirty="0" smtClean="0">
                <a:latin typeface="+mj-lt"/>
                <a:sym typeface="Symbol"/>
              </a:rPr>
              <a:t> 3</a:t>
            </a:r>
            <a:r>
              <a:rPr lang="el-GR" sz="2200" baseline="30000" dirty="0" smtClean="0">
                <a:latin typeface="+mj-lt"/>
                <a:sym typeface="Symbol"/>
              </a:rPr>
              <a:t>π</a:t>
            </a:r>
            <a:r>
              <a:rPr lang="en-US" sz="2200" baseline="30000" dirty="0" smtClean="0">
                <a:latin typeface="+mj-lt"/>
                <a:sym typeface="Symbol"/>
              </a:rPr>
              <a:t> </a:t>
            </a:r>
            <a:r>
              <a:rPr lang="en-US" sz="2200" dirty="0" smtClean="0">
                <a:latin typeface="+mj-lt"/>
                <a:sym typeface="Symbol"/>
              </a:rPr>
              <a:t>/</a:t>
            </a:r>
            <a:r>
              <a:rPr lang="en-US" sz="2200" baseline="-25000" dirty="0" smtClean="0">
                <a:latin typeface="+mj-lt"/>
                <a:sym typeface="Symbol"/>
              </a:rPr>
              <a:t>2 </a:t>
            </a:r>
            <a:r>
              <a:rPr lang="en-US" sz="2200" dirty="0" smtClean="0">
                <a:latin typeface="+mj-lt"/>
                <a:sym typeface="Symbol"/>
              </a:rPr>
              <a:t>+ 2</a:t>
            </a:r>
            <a:r>
              <a:rPr lang="el-GR" sz="2200" dirty="0" smtClean="0">
                <a:latin typeface="+mj-lt"/>
                <a:sym typeface="Symbol"/>
              </a:rPr>
              <a:t>π</a:t>
            </a:r>
            <a:r>
              <a:rPr lang="en-US" sz="2200" dirty="0" smtClean="0">
                <a:latin typeface="+mj-lt"/>
                <a:sym typeface="Symbol"/>
              </a:rPr>
              <a:t>n, </a:t>
            </a:r>
            <a:r>
              <a:rPr lang="en-US" sz="2200" dirty="0" smtClean="0">
                <a:latin typeface="+mj-lt"/>
              </a:rPr>
              <a:t>n</a:t>
            </a:r>
            <a:r>
              <a:rPr lang="ru-RU" sz="2200" dirty="0" smtClean="0">
                <a:latin typeface="+mj-lt"/>
                <a:sym typeface="Symbol"/>
              </a:rPr>
              <a:t></a:t>
            </a:r>
            <a:r>
              <a:rPr lang="en-US" sz="2200" dirty="0" smtClean="0">
                <a:latin typeface="+mj-lt"/>
                <a:sym typeface="Symbol"/>
              </a:rPr>
              <a:t>Z.</a:t>
            </a:r>
            <a:endParaRPr lang="ru-RU" sz="2200" dirty="0" smtClean="0">
              <a:latin typeface="+mj-lt"/>
              <a:sym typeface="Symbol"/>
            </a:endParaRPr>
          </a:p>
          <a:p>
            <a:pPr>
              <a:buNone/>
            </a:pPr>
            <a:r>
              <a:rPr lang="ru-RU" sz="2200" dirty="0" smtClean="0">
                <a:latin typeface="+mj-lt"/>
              </a:rPr>
              <a:t>                                                                      </a:t>
            </a:r>
            <a:r>
              <a:rPr lang="en-US" sz="2200" dirty="0" smtClean="0">
                <a:latin typeface="+mj-lt"/>
              </a:rPr>
              <a:t>              </a:t>
            </a:r>
            <a:r>
              <a:rPr lang="ru-RU" sz="2200" dirty="0" smtClean="0">
                <a:latin typeface="+mj-lt"/>
              </a:rPr>
              <a:t>   </a:t>
            </a:r>
          </a:p>
          <a:p>
            <a:pPr>
              <a:buNone/>
            </a:pPr>
            <a:r>
              <a:rPr lang="ru-RU" sz="2200" dirty="0" smtClean="0">
                <a:latin typeface="+mj-lt"/>
              </a:rPr>
              <a:t> </a:t>
            </a:r>
            <a:r>
              <a:rPr lang="ru-RU" sz="2400" dirty="0" smtClean="0">
                <a:sym typeface="Symbol"/>
              </a:rPr>
              <a:t>                                                                                </a:t>
            </a:r>
            <a:r>
              <a:rPr lang="ru-RU" sz="2800" b="1" dirty="0" smtClean="0">
                <a:sym typeface="Symbol"/>
              </a:rPr>
              <a:t>−                  +</a:t>
            </a:r>
            <a:r>
              <a:rPr lang="ru-RU" sz="2400" b="1" dirty="0" smtClean="0">
                <a:sym typeface="Symbol"/>
              </a:rPr>
              <a:t> </a:t>
            </a:r>
            <a:r>
              <a:rPr lang="ru-RU" sz="2400" dirty="0" smtClean="0">
                <a:sym typeface="Symbol"/>
              </a:rPr>
              <a:t>                                                                                     </a:t>
            </a:r>
            <a:endParaRPr lang="ru-RU" sz="2800" b="1" dirty="0" smtClean="0">
              <a:latin typeface="+mj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786578" y="1285860"/>
            <a:ext cx="1571636" cy="157163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6465107" y="1964521"/>
            <a:ext cx="221457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6929454" y="3857628"/>
            <a:ext cx="1571636" cy="164307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 flipH="1" flipV="1">
            <a:off x="6394066" y="4678768"/>
            <a:ext cx="2643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572264" y="2071678"/>
            <a:ext cx="21431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6715140" y="471488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2071670" y="3286124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озврат 10">
            <a:hlinkClick r:id="rId3" action="ppaction://hlinksldjump" highlightClick="1"/>
          </p:cNvPr>
          <p:cNvSpPr/>
          <p:nvPr/>
        </p:nvSpPr>
        <p:spPr>
          <a:xfrm>
            <a:off x="2071670" y="1285860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Содержание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1. </a:t>
            </a:r>
            <a:r>
              <a:rPr lang="ru-RU" dirty="0" smtClean="0">
                <a:hlinkClick r:id="rId2" action="ppaction://hlinksldjump"/>
              </a:rPr>
              <a:t>Основные свойства функции.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 2. </a:t>
            </a:r>
            <a:r>
              <a:rPr lang="ru-RU" b="1" dirty="0" smtClean="0"/>
              <a:t>Функция </a:t>
            </a:r>
            <a:r>
              <a:rPr lang="en-US" b="1" dirty="0" smtClean="0"/>
              <a:t>y = sin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2.1. </a:t>
            </a:r>
            <a:r>
              <a:rPr lang="ru-RU" dirty="0" smtClean="0">
                <a:hlinkClick r:id="rId3" action="ppaction://hlinksldjump"/>
              </a:rPr>
              <a:t> Свойства и график.</a:t>
            </a:r>
            <a:endParaRPr lang="ru-RU" dirty="0" smtClean="0"/>
          </a:p>
          <a:p>
            <a:r>
              <a:rPr lang="ru-RU" dirty="0" smtClean="0"/>
              <a:t>2.2. </a:t>
            </a:r>
            <a:r>
              <a:rPr lang="ru-RU" dirty="0" smtClean="0">
                <a:hlinkClick r:id="rId4" action="ppaction://hlinksldjump"/>
              </a:rPr>
              <a:t>График функции </a:t>
            </a:r>
            <a:r>
              <a:rPr lang="en-US" dirty="0" smtClean="0">
                <a:hlinkClick r:id="rId4" action="ppaction://hlinksldjump"/>
              </a:rPr>
              <a:t>y = sin</a:t>
            </a:r>
            <a:r>
              <a:rPr lang="ru-RU" dirty="0" smtClean="0">
                <a:hlinkClick r:id="rId4" action="ppaction://hlinksldjump"/>
              </a:rPr>
              <a:t> (</a:t>
            </a:r>
            <a:r>
              <a:rPr lang="en-US" dirty="0" smtClean="0">
                <a:hlinkClick r:id="rId4" action="ppaction://hlinksldjump"/>
              </a:rPr>
              <a:t>x</a:t>
            </a:r>
            <a:r>
              <a:rPr lang="ru-RU" dirty="0" smtClean="0">
                <a:hlinkClick r:id="rId4" action="ppaction://hlinksldjump"/>
              </a:rPr>
              <a:t> ± </a:t>
            </a:r>
            <a:r>
              <a:rPr lang="en-US" dirty="0" smtClean="0">
                <a:hlinkClick r:id="rId4" action="ppaction://hlinksldjump"/>
              </a:rPr>
              <a:t>b</a:t>
            </a:r>
            <a:r>
              <a:rPr lang="ru-RU" dirty="0" smtClean="0">
                <a:hlinkClick r:id="rId4" action="ppaction://hlinksldjump"/>
              </a:rPr>
              <a:t>).</a:t>
            </a:r>
            <a:endParaRPr lang="ru-RU" dirty="0" smtClean="0"/>
          </a:p>
          <a:p>
            <a:r>
              <a:rPr lang="ru-RU" dirty="0" smtClean="0"/>
              <a:t>2.3. </a:t>
            </a:r>
            <a:r>
              <a:rPr lang="ru-RU" dirty="0" smtClean="0">
                <a:hlinkClick r:id="rId5" action="ppaction://hlinksldjump"/>
              </a:rPr>
              <a:t>График функции </a:t>
            </a:r>
            <a:r>
              <a:rPr lang="en-US" dirty="0" smtClean="0">
                <a:hlinkClick r:id="rId5" action="ppaction://hlinksldjump"/>
              </a:rPr>
              <a:t>y = sin</a:t>
            </a:r>
            <a:r>
              <a:rPr lang="ru-RU" dirty="0" smtClean="0">
                <a:hlinkClick r:id="rId5" action="ppaction://hlinksldjump"/>
              </a:rPr>
              <a:t> </a:t>
            </a:r>
            <a:r>
              <a:rPr lang="en-US" dirty="0" smtClean="0">
                <a:hlinkClick r:id="rId5" action="ppaction://hlinksldjump"/>
              </a:rPr>
              <a:t>x</a:t>
            </a:r>
            <a:r>
              <a:rPr lang="ru-RU" dirty="0" smtClean="0">
                <a:hlinkClick r:id="rId5" action="ppaction://hlinksldjump"/>
              </a:rPr>
              <a:t> ± </a:t>
            </a:r>
            <a:r>
              <a:rPr lang="en-US" dirty="0" smtClean="0">
                <a:hlinkClick r:id="rId5" action="ppaction://hlinksldjump"/>
              </a:rPr>
              <a:t>b</a:t>
            </a:r>
            <a:r>
              <a:rPr lang="ru-RU" dirty="0" smtClean="0">
                <a:hlinkClick r:id="rId5" action="ppaction://hlinksldjump"/>
              </a:rPr>
              <a:t>.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3. Функция </a:t>
            </a:r>
            <a:r>
              <a:rPr lang="en-US" b="1" dirty="0" smtClean="0"/>
              <a:t>y = cos x</a:t>
            </a:r>
            <a:r>
              <a:rPr lang="ru-RU" b="1" dirty="0" smtClean="0"/>
              <a:t>.</a:t>
            </a:r>
          </a:p>
          <a:p>
            <a:r>
              <a:rPr lang="ru-RU" dirty="0" smtClean="0"/>
              <a:t>3.1.  </a:t>
            </a:r>
            <a:r>
              <a:rPr lang="ru-RU" dirty="0" smtClean="0">
                <a:hlinkClick r:id="rId6" action="ppaction://hlinksldjump"/>
              </a:rPr>
              <a:t> Свойства и график.</a:t>
            </a:r>
            <a:endParaRPr lang="ru-RU" dirty="0" smtClean="0"/>
          </a:p>
          <a:p>
            <a:r>
              <a:rPr lang="ru-RU" dirty="0" smtClean="0"/>
              <a:t>3.2. </a:t>
            </a:r>
            <a:r>
              <a:rPr lang="ru-RU" dirty="0" smtClean="0">
                <a:hlinkClick r:id="rId7" action="ppaction://hlinksldjump"/>
              </a:rPr>
              <a:t>График функции </a:t>
            </a:r>
            <a:r>
              <a:rPr lang="en-US" dirty="0" smtClean="0">
                <a:hlinkClick r:id="rId7" action="ppaction://hlinksldjump"/>
              </a:rPr>
              <a:t>y = </a:t>
            </a:r>
            <a:r>
              <a:rPr lang="ru-RU" dirty="0" smtClean="0">
                <a:hlinkClick r:id="rId7" action="ppaction://hlinksldjump"/>
              </a:rPr>
              <a:t> </a:t>
            </a:r>
            <a:r>
              <a:rPr lang="en-US" dirty="0" smtClean="0">
                <a:hlinkClick r:id="rId7" action="ppaction://hlinksldjump"/>
              </a:rPr>
              <a:t>cos </a:t>
            </a:r>
            <a:r>
              <a:rPr lang="ru-RU" dirty="0" smtClean="0">
                <a:hlinkClick r:id="rId7" action="ppaction://hlinksldjump"/>
              </a:rPr>
              <a:t>(</a:t>
            </a:r>
            <a:r>
              <a:rPr lang="en-US" dirty="0" smtClean="0">
                <a:hlinkClick r:id="rId7" action="ppaction://hlinksldjump"/>
              </a:rPr>
              <a:t>x</a:t>
            </a:r>
            <a:r>
              <a:rPr lang="ru-RU" dirty="0" smtClean="0">
                <a:hlinkClick r:id="rId7" action="ppaction://hlinksldjump"/>
              </a:rPr>
              <a:t> ± </a:t>
            </a:r>
            <a:r>
              <a:rPr lang="en-US" dirty="0" smtClean="0">
                <a:hlinkClick r:id="rId7" action="ppaction://hlinksldjump"/>
              </a:rPr>
              <a:t>b</a:t>
            </a:r>
            <a:r>
              <a:rPr lang="ru-RU" dirty="0" smtClean="0">
                <a:hlinkClick r:id="rId7" action="ppaction://hlinksldjump"/>
              </a:rPr>
              <a:t>).</a:t>
            </a:r>
            <a:endParaRPr lang="en-US" dirty="0" smtClean="0"/>
          </a:p>
          <a:p>
            <a:r>
              <a:rPr lang="ru-RU" dirty="0" smtClean="0"/>
              <a:t>3</a:t>
            </a:r>
            <a:r>
              <a:rPr lang="en-US" dirty="0" smtClean="0"/>
              <a:t>.3. </a:t>
            </a:r>
            <a:r>
              <a:rPr lang="ru-RU" dirty="0" smtClean="0">
                <a:hlinkClick r:id="rId8" action="ppaction://hlinksldjump"/>
              </a:rPr>
              <a:t>График функции </a:t>
            </a:r>
            <a:r>
              <a:rPr lang="en-US" dirty="0" smtClean="0">
                <a:hlinkClick r:id="rId8" action="ppaction://hlinksldjump"/>
              </a:rPr>
              <a:t>y = cos</a:t>
            </a:r>
            <a:r>
              <a:rPr lang="ru-RU" dirty="0" smtClean="0">
                <a:hlinkClick r:id="rId8" action="ppaction://hlinksldjump"/>
              </a:rPr>
              <a:t> </a:t>
            </a:r>
            <a:r>
              <a:rPr lang="en-US" dirty="0" smtClean="0">
                <a:hlinkClick r:id="rId8" action="ppaction://hlinksldjump"/>
              </a:rPr>
              <a:t>x</a:t>
            </a:r>
            <a:r>
              <a:rPr lang="ru-RU" dirty="0" smtClean="0">
                <a:hlinkClick r:id="rId8" action="ppaction://hlinksldjump"/>
              </a:rPr>
              <a:t> ± </a:t>
            </a:r>
            <a:r>
              <a:rPr lang="en-US" dirty="0" smtClean="0">
                <a:hlinkClick r:id="rId8" action="ppaction://hlinksldjump"/>
              </a:rPr>
              <a:t>b</a:t>
            </a:r>
            <a:r>
              <a:rPr lang="ru-RU" dirty="0" smtClean="0">
                <a:hlinkClick r:id="rId8" action="ppaction://hlinksldjump"/>
              </a:rPr>
              <a:t>.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4.  Функция </a:t>
            </a:r>
            <a:r>
              <a:rPr lang="en-US" b="1" dirty="0" smtClean="0"/>
              <a:t> y = </a:t>
            </a:r>
            <a:r>
              <a:rPr lang="en-US" b="1" dirty="0" err="1" smtClean="0"/>
              <a:t>tg</a:t>
            </a:r>
            <a:r>
              <a:rPr lang="en-US" b="1" dirty="0" smtClean="0"/>
              <a:t> x</a:t>
            </a:r>
            <a:r>
              <a:rPr lang="ru-RU" b="1" dirty="0" smtClean="0"/>
              <a:t>:  </a:t>
            </a:r>
            <a:r>
              <a:rPr lang="ru-RU" b="1" dirty="0" smtClean="0">
                <a:hlinkClick r:id="rId9" action="ppaction://hlinksldjump"/>
              </a:rPr>
              <a:t> свойства и график</a:t>
            </a: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5.  Функция </a:t>
            </a:r>
            <a:r>
              <a:rPr lang="en-US" b="1" dirty="0" smtClean="0"/>
              <a:t>y = </a:t>
            </a:r>
            <a:r>
              <a:rPr lang="en-US" b="1" dirty="0" err="1" smtClean="0"/>
              <a:t>ctg</a:t>
            </a:r>
            <a:r>
              <a:rPr lang="en-US" b="1" dirty="0" smtClean="0"/>
              <a:t> x</a:t>
            </a:r>
            <a:r>
              <a:rPr lang="ru-RU" b="1" dirty="0" smtClean="0"/>
              <a:t>: </a:t>
            </a:r>
            <a:r>
              <a:rPr lang="ru-RU" b="1" dirty="0" smtClean="0">
                <a:hlinkClick r:id="rId10" action="ppaction://hlinksldjump"/>
              </a:rPr>
              <a:t> свойства и график.</a:t>
            </a:r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Основные свойства функции.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ru-RU" b="1" i="1" dirty="0" smtClean="0"/>
              <a:t>. Область определения.</a:t>
            </a:r>
          </a:p>
          <a:p>
            <a:r>
              <a:rPr lang="ru-RU" b="1" i="1" dirty="0" smtClean="0"/>
              <a:t>2. Область значений.</a:t>
            </a:r>
          </a:p>
          <a:p>
            <a:r>
              <a:rPr lang="ru-RU" b="1" i="1" dirty="0" smtClean="0"/>
              <a:t>3. Периодичность.</a:t>
            </a:r>
          </a:p>
          <a:p>
            <a:r>
              <a:rPr lang="ru-RU" b="1" i="1" dirty="0" smtClean="0"/>
              <a:t>4.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smtClean="0"/>
              <a:t>Четность, нечетность.</a:t>
            </a:r>
          </a:p>
          <a:p>
            <a:r>
              <a:rPr lang="ru-RU" b="1" i="1" dirty="0" smtClean="0"/>
              <a:t>5. Нули.</a:t>
            </a:r>
          </a:p>
          <a:p>
            <a:r>
              <a:rPr lang="ru-RU" b="1" i="1" dirty="0" smtClean="0"/>
              <a:t>6. Промежутки монотонности.</a:t>
            </a:r>
          </a:p>
          <a:p>
            <a:r>
              <a:rPr lang="ru-RU" b="1" i="1" dirty="0" smtClean="0"/>
              <a:t>7. Промежутки </a:t>
            </a:r>
            <a:r>
              <a:rPr lang="ru-RU" b="1" i="1" dirty="0" err="1" smtClean="0"/>
              <a:t>знакопостоянства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8. Наибольшее и наименьшее значения.</a:t>
            </a:r>
          </a:p>
        </p:txBody>
      </p:sp>
      <p:sp>
        <p:nvSpPr>
          <p:cNvPr id="5" name="Управляющая кнопка: возврат 4">
            <a:hlinkClick r:id="" action="ppaction://hlinkshowjump?jump=previousslide" highlightClick="1"/>
          </p:cNvPr>
          <p:cNvSpPr/>
          <p:nvPr/>
        </p:nvSpPr>
        <p:spPr>
          <a:xfrm>
            <a:off x="7858148" y="5929330"/>
            <a:ext cx="714380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=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sin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785794"/>
            <a:ext cx="48350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28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 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[- 1 ; 1]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2" action="ppaction://hlinksldjump"/>
              </a:rPr>
              <a:t>Функция периодическая; Т = </a:t>
            </a:r>
            <a:r>
              <a:rPr lang="en-US" sz="2000" b="1" dirty="0" smtClean="0">
                <a:latin typeface="+mj-lt"/>
                <a:hlinkClick r:id="rId2" action="ppaction://hlinksldjump"/>
              </a:rPr>
              <a:t>2</a:t>
            </a:r>
            <a:r>
              <a:rPr lang="el-GR" sz="2000" b="1" dirty="0" smtClean="0">
                <a:latin typeface="+mj-lt"/>
                <a:hlinkClick r:id="rId2" action="ppaction://hlinksldjump"/>
              </a:rPr>
              <a:t>π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3" action="ppaction://hlinksldjump"/>
              </a:rPr>
              <a:t> Функция нечетная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smtClean="0">
                <a:latin typeface="+mj-lt"/>
              </a:rPr>
              <a:t>5.    </a:t>
            </a:r>
            <a:r>
              <a:rPr lang="en-US" sz="2000" b="1" dirty="0" smtClean="0">
                <a:latin typeface="+mj-lt"/>
              </a:rPr>
              <a:t>sin x  = 0</a:t>
            </a: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>
              <a:buAutoNum type="arabicPeriod" startAt="6"/>
            </a:pP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Функция возрастает </a:t>
            </a:r>
            <a:r>
              <a:rPr lang="ru-RU" sz="2000" b="1" dirty="0" smtClean="0">
                <a:latin typeface="+mj-lt"/>
                <a:sym typeface="Symbol"/>
              </a:rPr>
              <a:t>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 [-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 ,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       убывает на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</a:t>
            </a:r>
            <a:r>
              <a:rPr lang="en-US" sz="2000" b="1" dirty="0" smtClean="0">
                <a:latin typeface="+mj-lt"/>
                <a:sym typeface="Symbol"/>
              </a:rPr>
              <a:t> [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</a:t>
            </a:r>
            <a:r>
              <a:rPr lang="ru-RU" sz="2000" b="1" baseline="30000" dirty="0" smtClean="0">
                <a:latin typeface="+mj-lt"/>
                <a:sym typeface="Symbol"/>
              </a:rPr>
              <a:t> 3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7.    </a:t>
            </a:r>
            <a:r>
              <a:rPr lang="en-US" sz="2000" b="1" dirty="0" smtClean="0">
                <a:latin typeface="+mj-lt"/>
                <a:sym typeface="Symbol"/>
                <a:hlinkClick r:id="rId5" action="ppaction://hlinksldjump"/>
              </a:rPr>
              <a:t>sin x &gt; 0 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при </a:t>
            </a:r>
            <a:r>
              <a:rPr lang="en-US" sz="2000" b="1" dirty="0" smtClean="0">
                <a:latin typeface="+mj-lt"/>
                <a:sym typeface="Symbol"/>
              </a:rPr>
              <a:t>      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   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sin x &lt;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     при </a:t>
            </a:r>
            <a:r>
              <a:rPr lang="en-US" sz="2000" b="1" dirty="0" smtClean="0">
                <a:latin typeface="+mj-lt"/>
                <a:sym typeface="Symbol"/>
              </a:rPr>
              <a:t>    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8.   Наибольшее значение функции у = 1;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наименьшее значение функции у = -1.</a:t>
            </a:r>
            <a:endParaRPr lang="en-US" sz="2000" b="1" dirty="0" smtClean="0">
              <a:latin typeface="+mj-lt"/>
              <a:sym typeface="Symbol"/>
            </a:endParaRPr>
          </a:p>
        </p:txBody>
      </p:sp>
      <p:sp>
        <p:nvSpPr>
          <p:cNvPr id="8" name="Управляющая кнопка: возврат 7">
            <a:hlinkClick r:id="rId6" action="ppaction://hlinksldjump" highlightClick="1"/>
          </p:cNvPr>
          <p:cNvSpPr/>
          <p:nvPr/>
        </p:nvSpPr>
        <p:spPr>
          <a:xfrm>
            <a:off x="3786182" y="6286520"/>
            <a:ext cx="571504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0" y="32861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Даша\Desktop\Без имени-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2" y="3143248"/>
            <a:ext cx="4078240" cy="2030406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71472" y="385762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28596" y="4786322"/>
            <a:ext cx="385765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428596" y="3786190"/>
            <a:ext cx="3786214" cy="71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10227" t="7254" r="6439" b="7254"/>
          <a:stretch>
            <a:fillRect/>
          </a:stretch>
        </p:blipFill>
        <p:spPr bwMode="auto">
          <a:xfrm>
            <a:off x="2000232" y="2071678"/>
            <a:ext cx="6858048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/>
          <p:nvPr/>
        </p:nvCxnSpPr>
        <p:spPr>
          <a:xfrm rot="5400000" flipH="1" flipV="1">
            <a:off x="3536149" y="3750471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40" idx="2"/>
          </p:cNvCxnSpPr>
          <p:nvPr/>
        </p:nvCxnSpPr>
        <p:spPr>
          <a:xfrm>
            <a:off x="2000232" y="3750472"/>
            <a:ext cx="6876434" cy="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357818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714620"/>
            <a:ext cx="22646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</a:rPr>
              <a:t>sin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(x +</a:t>
            </a:r>
            <a:r>
              <a:rPr lang="el-GR" sz="2400" b="1" dirty="0" smtClean="0">
                <a:solidFill>
                  <a:srgbClr val="FF0000"/>
                </a:solidFill>
                <a:latin typeface="Constantia" pitchFamily="18" charset="0"/>
              </a:rPr>
              <a:t>π/</a:t>
            </a:r>
            <a:r>
              <a:rPr lang="en-US" sz="2400" b="1" dirty="0" smtClean="0">
                <a:solidFill>
                  <a:srgbClr val="FF0000"/>
                </a:solidFill>
                <a:latin typeface="Constantia" pitchFamily="18" charset="0"/>
              </a:rPr>
              <a:t>2)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Constantia" pitchFamily="18" charset="0"/>
              </a:rPr>
              <a:t>y = cos x</a:t>
            </a:r>
            <a:endParaRPr lang="ru-RU" sz="2800" b="1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500438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nstantia" pitchFamily="18" charset="0"/>
              </a:rPr>
              <a:t>y = sin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6164123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sin </a:t>
            </a:r>
            <a:r>
              <a:rPr lang="ru-RU" sz="3200" b="1" dirty="0" smtClean="0">
                <a:latin typeface="Constantia" pitchFamily="18" charset="0"/>
              </a:rPr>
              <a:t>(</a:t>
            </a:r>
            <a:r>
              <a:rPr lang="en-US" sz="3200" b="1" dirty="0" smtClean="0">
                <a:latin typeface="Constantia" pitchFamily="18" charset="0"/>
              </a:rPr>
              <a:t>x ±b</a:t>
            </a:r>
            <a:r>
              <a:rPr lang="ru-RU" sz="3200" b="1" dirty="0" smtClean="0">
                <a:latin typeface="Constantia" pitchFamily="18" charset="0"/>
              </a:rPr>
              <a:t>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0" y="4143380"/>
            <a:ext cx="2202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0070C0"/>
                </a:solidFill>
                <a:latin typeface="Constantia" pitchFamily="18" charset="0"/>
              </a:rPr>
              <a:t>sin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(x -</a:t>
            </a:r>
            <a:r>
              <a:rPr lang="el-GR" sz="2400" b="1" dirty="0" smtClean="0">
                <a:solidFill>
                  <a:srgbClr val="0070C0"/>
                </a:solidFill>
                <a:latin typeface="Constantia" pitchFamily="18" charset="0"/>
              </a:rPr>
              <a:t>π/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2</a:t>
            </a:r>
            <a:r>
              <a:rPr lang="en-US" sz="2400" b="1" i="1" dirty="0" smtClean="0">
                <a:solidFill>
                  <a:srgbClr val="0070C0"/>
                </a:solidFill>
                <a:latin typeface="Constantia" pitchFamily="18" charset="0"/>
              </a:rPr>
              <a:t>)</a:t>
            </a:r>
            <a:endParaRPr lang="ru-RU" sz="2400" b="1" i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429520" y="6143644"/>
            <a:ext cx="428628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143108" y="3214686"/>
            <a:ext cx="6715172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214546" y="4286256"/>
            <a:ext cx="664373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14254" t="7455" r="7807" b="15128"/>
          <a:stretch>
            <a:fillRect/>
          </a:stretch>
        </p:blipFill>
        <p:spPr bwMode="auto">
          <a:xfrm>
            <a:off x="1857356" y="2000240"/>
            <a:ext cx="707236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714620"/>
            <a:ext cx="18464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Constantia" pitchFamily="18" charset="0"/>
              </a:rPr>
              <a:t>y = </a:t>
            </a:r>
            <a:r>
              <a:rPr lang="en-US" sz="2800" b="1" dirty="0" smtClean="0">
                <a:solidFill>
                  <a:srgbClr val="00B0F0"/>
                </a:solidFill>
                <a:latin typeface="+mj-lt"/>
              </a:rPr>
              <a:t>sin x +1</a:t>
            </a:r>
            <a:endParaRPr lang="ru-RU" sz="28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5921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sin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5836919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sin x ±b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E808B8"/>
                </a:solidFill>
                <a:latin typeface="+mj-lt"/>
              </a:rPr>
              <a:t>y = sin x -</a:t>
            </a:r>
            <a:r>
              <a:rPr lang="en-US" sz="2800" b="1" i="1" dirty="0" smtClean="0">
                <a:solidFill>
                  <a:srgbClr val="E808B8"/>
                </a:solidFill>
                <a:latin typeface="+mj-lt"/>
              </a:rPr>
              <a:t>1</a:t>
            </a:r>
            <a:endParaRPr lang="ru-RU" sz="2800" b="1" i="1" dirty="0">
              <a:solidFill>
                <a:srgbClr val="E808B8"/>
              </a:solidFill>
              <a:latin typeface="+mj-lt"/>
            </a:endParaRPr>
          </a:p>
        </p:txBody>
      </p:sp>
      <p:sp>
        <p:nvSpPr>
          <p:cNvPr id="27" name="Стрелка влево 26">
            <a:hlinkClick r:id="rId3" action="ppaction://hlinksldjump"/>
          </p:cNvPr>
          <p:cNvSpPr/>
          <p:nvPr/>
        </p:nvSpPr>
        <p:spPr>
          <a:xfrm>
            <a:off x="7715272" y="6215082"/>
            <a:ext cx="428628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928794" y="3214686"/>
            <a:ext cx="70009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000232" y="4357694"/>
            <a:ext cx="692948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7"/>
            <a:ext cx="7772400" cy="500065"/>
          </a:xfrm>
        </p:spPr>
        <p:txBody>
          <a:bodyPr>
            <a:noAutofit/>
          </a:bodyPr>
          <a:lstStyle/>
          <a:p>
            <a:pPr algn="l"/>
            <a:r>
              <a:rPr lang="ru-RU" sz="4000" b="1" i="1" dirty="0" smtClean="0">
                <a:solidFill>
                  <a:srgbClr val="FF0000"/>
                </a:solidFill>
                <a:latin typeface="Constantia" pitchFamily="18" charset="0"/>
              </a:rPr>
              <a:t>Функция </a:t>
            </a:r>
            <a:r>
              <a:rPr lang="en-US" sz="4000" b="1" i="1" dirty="0" smtClean="0">
                <a:solidFill>
                  <a:srgbClr val="FF0000"/>
                </a:solidFill>
                <a:latin typeface="Constantia" pitchFamily="18" charset="0"/>
              </a:rPr>
              <a:t>  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y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=</a:t>
            </a:r>
            <a:r>
              <a:rPr lang="ru-RU" sz="4000" b="1" i="1" cap="none" dirty="0" smtClean="0">
                <a:solidFill>
                  <a:srgbClr val="FF0000"/>
                </a:solidFill>
                <a:latin typeface="Constantia" pitchFamily="18" charset="0"/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latin typeface="Constantia" pitchFamily="18" charset="0"/>
              </a:rPr>
              <a:t>cos</a:t>
            </a:r>
            <a:r>
              <a:rPr lang="en-US" sz="4000" b="1" i="1" cap="none" dirty="0" err="1" smtClean="0">
                <a:solidFill>
                  <a:srgbClr val="FF0000"/>
                </a:solidFill>
                <a:latin typeface="Constantia" pitchFamily="18" charset="0"/>
              </a:rPr>
              <a:t>x</a:t>
            </a:r>
            <a:endParaRPr lang="ru-RU" sz="4000" b="1" i="1" cap="none" dirty="0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1714488"/>
            <a:ext cx="39769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График функции </a:t>
            </a:r>
            <a:r>
              <a:rPr lang="en-US" sz="3200" b="1" dirty="0" smtClean="0">
                <a:solidFill>
                  <a:srgbClr val="7030A0"/>
                </a:solidFill>
                <a:latin typeface="Constantia" pitchFamily="18" charset="0"/>
              </a:rPr>
              <a:t>   </a:t>
            </a:r>
            <a:endParaRPr lang="ru-RU" sz="3200" b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785794"/>
            <a:ext cx="483500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sz="3200" b="1" dirty="0" smtClean="0">
                <a:solidFill>
                  <a:srgbClr val="7030A0"/>
                </a:solidFill>
                <a:latin typeface="Constantia" pitchFamily="18" charset="0"/>
              </a:rPr>
              <a:t>Свойства функции</a:t>
            </a:r>
            <a:r>
              <a:rPr lang="ru-RU" sz="3200" b="1" dirty="0" smtClean="0">
                <a:solidFill>
                  <a:srgbClr val="0070C0"/>
                </a:solidFill>
                <a:latin typeface="Constantia" pitchFamily="18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+mj-lt"/>
              </a:rPr>
              <a:t>D(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R</a:t>
            </a:r>
            <a:r>
              <a:rPr lang="ru-RU" sz="2000" b="1" dirty="0" smtClean="0">
                <a:latin typeface="+mj-lt"/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E(</a:t>
            </a:r>
            <a:r>
              <a:rPr lang="ru-RU" sz="2000" b="1" dirty="0" smtClean="0">
                <a:latin typeface="+mj-lt"/>
              </a:rPr>
              <a:t>у</a:t>
            </a:r>
            <a:r>
              <a:rPr lang="en-US" sz="2000" b="1" dirty="0" smtClean="0">
                <a:latin typeface="+mj-lt"/>
              </a:rPr>
              <a:t>) = [- 1 ; 1]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2" action="ppaction://hlinksldjump"/>
              </a:rPr>
              <a:t>Функция периодическая</a:t>
            </a:r>
            <a:r>
              <a:rPr lang="ru-RU" sz="2000" b="1" dirty="0" smtClean="0">
                <a:latin typeface="+mj-lt"/>
              </a:rPr>
              <a:t>; Т = </a:t>
            </a:r>
            <a:r>
              <a:rPr lang="en-US" sz="2000" b="1" dirty="0" smtClean="0">
                <a:latin typeface="+mj-lt"/>
              </a:rPr>
              <a:t>2</a:t>
            </a:r>
            <a:r>
              <a:rPr lang="el-GR" sz="2000" b="1" dirty="0" smtClean="0">
                <a:latin typeface="+mj-lt"/>
              </a:rPr>
              <a:t>π</a:t>
            </a:r>
            <a:endParaRPr lang="ru-RU" sz="2000" b="1" dirty="0" smtClean="0">
              <a:latin typeface="+mj-lt"/>
            </a:endParaRPr>
          </a:p>
          <a:p>
            <a:pPr marL="342900" indent="-342900">
              <a:buAutoNum type="arabicPeriod" startAt="3"/>
            </a:pPr>
            <a:r>
              <a:rPr lang="ru-RU" sz="2000" b="1" dirty="0" smtClean="0">
                <a:latin typeface="+mj-lt"/>
                <a:hlinkClick r:id="rId3" action="ppaction://hlinksldjump"/>
              </a:rPr>
              <a:t> Функция четная.</a:t>
            </a:r>
            <a:endParaRPr lang="ru-RU" sz="2000" b="1" dirty="0" smtClean="0">
              <a:latin typeface="+mj-lt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5.     </a:t>
            </a:r>
            <a:r>
              <a:rPr lang="en-US" sz="2000" b="1" dirty="0" smtClean="0">
                <a:latin typeface="+mj-lt"/>
              </a:rPr>
              <a:t>cos x  = 0 </a:t>
            </a:r>
            <a:r>
              <a:rPr lang="ru-RU" sz="2000" b="1" dirty="0" smtClean="0">
                <a:latin typeface="+mj-lt"/>
              </a:rPr>
              <a:t>при </a:t>
            </a:r>
            <a:r>
              <a:rPr lang="ru-RU" sz="2000" b="1" dirty="0" err="1" smtClean="0">
                <a:latin typeface="+mj-lt"/>
              </a:rPr>
              <a:t>х</a:t>
            </a:r>
            <a:r>
              <a:rPr lang="ru-RU" sz="2000" b="1" dirty="0" smtClean="0">
                <a:latin typeface="+mj-lt"/>
              </a:rPr>
              <a:t> =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</a:t>
            </a:r>
            <a:r>
              <a:rPr lang="el-GR" sz="2000" b="1" dirty="0" smtClean="0">
                <a:latin typeface="+mj-lt"/>
              </a:rPr>
              <a:t>π</a:t>
            </a:r>
            <a:r>
              <a:rPr lang="en-US" sz="2000" b="1" dirty="0" smtClean="0">
                <a:latin typeface="+mj-lt"/>
              </a:rPr>
              <a:t>n,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 </a:t>
            </a:r>
            <a:r>
              <a:rPr lang="en-US" sz="2000" b="1" dirty="0" smtClean="0">
                <a:latin typeface="+mj-lt"/>
              </a:rPr>
              <a:t>,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6</a:t>
            </a: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. </a:t>
            </a:r>
            <a:r>
              <a:rPr lang="en-US" sz="2000" b="1" dirty="0" smtClean="0">
                <a:latin typeface="+mj-lt"/>
                <a:sym typeface="Symbol"/>
                <a:hlinkClick r:id="rId4" action="ppaction://hlinksldjump"/>
              </a:rPr>
              <a:t> </a:t>
            </a:r>
            <a:r>
              <a:rPr lang="ru-RU" sz="2000" b="1" dirty="0" smtClean="0">
                <a:latin typeface="+mj-lt"/>
                <a:sym typeface="Symbol"/>
                <a:hlinkClick r:id="rId4" action="ppaction://hlinksldjump"/>
              </a:rPr>
              <a:t>  Функция возрастает на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</a:t>
            </a:r>
            <a:r>
              <a:rPr lang="ru-RU" sz="2000" b="1" dirty="0" smtClean="0">
                <a:latin typeface="Times New Roman"/>
                <a:cs typeface="Times New Roman"/>
                <a:sym typeface="Symbol"/>
              </a:rPr>
              <a:t>[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</a:t>
            </a:r>
            <a:r>
              <a:rPr lang="en-US" sz="2000" b="1" dirty="0" smtClean="0">
                <a:latin typeface="+mj-lt"/>
              </a:rPr>
              <a:t> 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                   убывает на</a:t>
            </a:r>
            <a:endParaRPr lang="en-US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</a:rPr>
              <a:t>              </a:t>
            </a:r>
            <a:r>
              <a:rPr lang="en-US" sz="2000" b="1" dirty="0" smtClean="0">
                <a:latin typeface="+mj-lt"/>
                <a:sym typeface="Symbol"/>
              </a:rPr>
              <a:t> [ 2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n;  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n]</a:t>
            </a:r>
            <a:r>
              <a:rPr lang="ru-RU" sz="2000" b="1" dirty="0" smtClean="0">
                <a:latin typeface="+mj-lt"/>
                <a:sym typeface="Symbol"/>
              </a:rPr>
              <a:t>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.</a:t>
            </a:r>
          </a:p>
          <a:p>
            <a:pPr marL="342900" indent="-342900"/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7.  </a:t>
            </a:r>
            <a:r>
              <a:rPr lang="en-US" sz="2000" b="1" dirty="0" smtClean="0">
                <a:latin typeface="+mj-lt"/>
                <a:sym typeface="Symbol"/>
                <a:hlinkClick r:id="rId5" action="ppaction://hlinksldjump"/>
              </a:rPr>
              <a:t>cos x &gt;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при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-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 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r>
              <a:rPr lang="ru-RU" sz="2000" b="1" dirty="0" smtClean="0">
                <a:latin typeface="+mj-lt"/>
                <a:sym typeface="Symbol"/>
              </a:rPr>
              <a:t>;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</a:t>
            </a:r>
            <a:r>
              <a:rPr lang="en-US" sz="2000" b="1" dirty="0" smtClean="0">
                <a:latin typeface="+mj-lt"/>
                <a:sym typeface="Symbol"/>
              </a:rPr>
              <a:t>cos x &lt; 0 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    </a:t>
            </a:r>
            <a:r>
              <a:rPr lang="en-US" sz="2000" b="1" dirty="0" smtClean="0">
                <a:latin typeface="+mj-lt"/>
                <a:sym typeface="Symbol"/>
              </a:rPr>
              <a:t> </a:t>
            </a:r>
            <a:r>
              <a:rPr lang="ru-RU" sz="2000" b="1" dirty="0" smtClean="0">
                <a:latin typeface="+mj-lt"/>
                <a:sym typeface="Symbol"/>
              </a:rPr>
              <a:t>при </a:t>
            </a:r>
            <a:r>
              <a:rPr lang="en-US" sz="2000" b="1" dirty="0" smtClean="0">
                <a:latin typeface="+mj-lt"/>
                <a:sym typeface="Symbol"/>
              </a:rPr>
              <a:t>   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</a:t>
            </a:r>
            <a:r>
              <a:rPr lang="en-US" sz="2000" b="1" dirty="0" smtClean="0">
                <a:latin typeface="+mj-lt"/>
                <a:sym typeface="Symbol"/>
              </a:rPr>
              <a:t> 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 &lt; </a:t>
            </a:r>
            <a:r>
              <a:rPr lang="en-US" sz="2000" b="1" dirty="0" smtClean="0">
                <a:latin typeface="+mj-lt"/>
                <a:sym typeface="Symbol"/>
              </a:rPr>
              <a:t>x &lt;</a:t>
            </a:r>
            <a:r>
              <a:rPr lang="ru-RU" sz="2000" b="1" baseline="30000" dirty="0" smtClean="0">
                <a:latin typeface="+mj-lt"/>
                <a:sym typeface="Symbol"/>
              </a:rPr>
              <a:t> 3</a:t>
            </a:r>
            <a:r>
              <a:rPr lang="el-GR" sz="2000" b="1" baseline="30000" dirty="0" smtClean="0">
                <a:latin typeface="+mj-lt"/>
                <a:sym typeface="Symbol"/>
              </a:rPr>
              <a:t>π</a:t>
            </a:r>
            <a:r>
              <a:rPr lang="en-US" sz="2000" b="1" baseline="30000" dirty="0" smtClean="0">
                <a:latin typeface="+mj-lt"/>
                <a:sym typeface="Symbol"/>
              </a:rPr>
              <a:t> </a:t>
            </a:r>
            <a:r>
              <a:rPr lang="en-US" sz="2000" b="1" dirty="0" smtClean="0">
                <a:latin typeface="+mj-lt"/>
                <a:sym typeface="Symbol"/>
              </a:rPr>
              <a:t>/</a:t>
            </a:r>
            <a:r>
              <a:rPr lang="en-US" sz="2000" b="1" baseline="-25000" dirty="0" smtClean="0">
                <a:latin typeface="+mj-lt"/>
                <a:sym typeface="Symbol"/>
              </a:rPr>
              <a:t>2 </a:t>
            </a:r>
            <a:r>
              <a:rPr lang="en-US" sz="2000" b="1" dirty="0" smtClean="0">
                <a:latin typeface="+mj-lt"/>
                <a:sym typeface="Symbol"/>
              </a:rPr>
              <a:t>+ 2</a:t>
            </a:r>
            <a:r>
              <a:rPr lang="el-GR" sz="2000" b="1" dirty="0" smtClean="0">
                <a:latin typeface="+mj-lt"/>
                <a:sym typeface="Symbol"/>
              </a:rPr>
              <a:t>π</a:t>
            </a:r>
            <a:r>
              <a:rPr lang="en-US" sz="2000" b="1" dirty="0" smtClean="0">
                <a:latin typeface="+mj-lt"/>
                <a:sym typeface="Symbol"/>
              </a:rPr>
              <a:t>n, </a:t>
            </a:r>
            <a:r>
              <a:rPr lang="en-US" sz="2000" b="1" dirty="0" smtClean="0">
                <a:latin typeface="+mj-lt"/>
              </a:rPr>
              <a:t>n</a:t>
            </a:r>
            <a:r>
              <a:rPr lang="ru-RU" sz="2000" b="1" dirty="0" smtClean="0">
                <a:latin typeface="+mj-lt"/>
                <a:sym typeface="Symbol"/>
              </a:rPr>
              <a:t></a:t>
            </a:r>
            <a:r>
              <a:rPr lang="en-US" sz="2000" b="1" dirty="0" smtClean="0">
                <a:latin typeface="+mj-lt"/>
                <a:sym typeface="Symbol"/>
              </a:rPr>
              <a:t>Z</a:t>
            </a:r>
            <a:endParaRPr lang="ru-RU" sz="2000" b="1" dirty="0" smtClean="0">
              <a:latin typeface="+mj-lt"/>
              <a:sym typeface="Symbol"/>
            </a:endParaRP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8.   Наибольшее значение функции у = 1; </a:t>
            </a:r>
          </a:p>
          <a:p>
            <a:pPr marL="342900" indent="-342900"/>
            <a:r>
              <a:rPr lang="ru-RU" sz="2000" b="1" dirty="0" smtClean="0">
                <a:latin typeface="+mj-lt"/>
                <a:sym typeface="Symbol"/>
              </a:rPr>
              <a:t>      наименьшее значение функции у = -1.</a:t>
            </a:r>
            <a:endParaRPr lang="en-US" sz="2000" b="1" dirty="0" smtClean="0">
              <a:latin typeface="+mj-lt"/>
              <a:sym typeface="Symbol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928934"/>
            <a:ext cx="4000528" cy="214314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90500" cap="sq" cmpd="tri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Управляющая кнопка: возврат 8">
            <a:hlinkClick r:id="rId7" action="ppaction://hlinksldjump" highlightClick="1"/>
          </p:cNvPr>
          <p:cNvSpPr/>
          <p:nvPr/>
        </p:nvSpPr>
        <p:spPr>
          <a:xfrm>
            <a:off x="3286116" y="6072206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7158" y="3571876"/>
            <a:ext cx="385765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8596" y="4357694"/>
            <a:ext cx="371477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0227" t="7254" r="6439" b="7254"/>
          <a:stretch>
            <a:fillRect/>
          </a:stretch>
        </p:blipFill>
        <p:spPr bwMode="auto">
          <a:xfrm>
            <a:off x="2285984" y="2071678"/>
            <a:ext cx="6572298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/>
          <p:nvPr/>
        </p:nvCxnSpPr>
        <p:spPr>
          <a:xfrm rot="5400000" flipH="1">
            <a:off x="3679819" y="3892553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7858545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144033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rot="5400000">
            <a:off x="1572001" y="3285727"/>
            <a:ext cx="14287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929322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643834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571744"/>
            <a:ext cx="22145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y = </a:t>
            </a:r>
            <a:r>
              <a:rPr lang="en-US" sz="2800" b="1" dirty="0" err="1" smtClean="0">
                <a:solidFill>
                  <a:srgbClr val="0070C0"/>
                </a:solidFill>
                <a:latin typeface="+mj-lt"/>
              </a:rPr>
              <a:t>cos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(x -</a:t>
            </a:r>
            <a:r>
              <a:rPr lang="el-GR" sz="2400" b="1" dirty="0" smtClean="0">
                <a:solidFill>
                  <a:srgbClr val="0070C0"/>
                </a:solidFill>
                <a:latin typeface="+mj-lt"/>
              </a:rPr>
              <a:t>π/</a:t>
            </a:r>
            <a:r>
              <a:rPr lang="en-US" sz="2400" b="1" dirty="0" smtClean="0">
                <a:solidFill>
                  <a:srgbClr val="0070C0"/>
                </a:solidFill>
                <a:latin typeface="+mj-lt"/>
              </a:rPr>
              <a:t>2)</a:t>
            </a:r>
            <a:endParaRPr lang="ru-RU" sz="2400" b="1" dirty="0" smtClean="0">
              <a:solidFill>
                <a:srgbClr val="0070C0"/>
              </a:solidFill>
              <a:latin typeface="+mj-lt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(</a:t>
            </a:r>
            <a:r>
              <a:rPr lang="en-US" sz="2800" b="1" dirty="0" smtClean="0">
                <a:solidFill>
                  <a:srgbClr val="0070C0"/>
                </a:solidFill>
                <a:latin typeface="Constantia" pitchFamily="18" charset="0"/>
              </a:rPr>
              <a:t>y = sin x</a:t>
            </a:r>
            <a:r>
              <a:rPr lang="en-US" sz="2400" b="1" dirty="0" smtClean="0">
                <a:solidFill>
                  <a:srgbClr val="0070C0"/>
                </a:solidFill>
                <a:latin typeface="Constantia" pitchFamily="18" charset="0"/>
              </a:rPr>
              <a:t>)</a:t>
            </a:r>
            <a:endParaRPr lang="ru-RU" sz="2400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63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cos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857224" y="428604"/>
            <a:ext cx="6205417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</a:t>
            </a:r>
            <a:r>
              <a:rPr lang="en-US" sz="3200" b="1" dirty="0" err="1" smtClean="0">
                <a:latin typeface="Constantia" pitchFamily="18" charset="0"/>
              </a:rPr>
              <a:t>cos</a:t>
            </a:r>
            <a:r>
              <a:rPr lang="en-US" sz="3200" b="1" dirty="0" smtClean="0">
                <a:latin typeface="Constantia" pitchFamily="18" charset="0"/>
              </a:rPr>
              <a:t>(x ±</a:t>
            </a:r>
            <a:r>
              <a:rPr lang="ru-RU" sz="3200" b="1" dirty="0" smtClean="0">
                <a:latin typeface="Constantia" pitchFamily="18" charset="0"/>
              </a:rPr>
              <a:t> </a:t>
            </a:r>
            <a:r>
              <a:rPr lang="en-US" sz="3200" b="1" dirty="0" smtClean="0">
                <a:latin typeface="Constantia" pitchFamily="18" charset="0"/>
              </a:rPr>
              <a:t>b)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0" y="4143380"/>
            <a:ext cx="21289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y = </a:t>
            </a:r>
            <a:r>
              <a:rPr lang="en-US" sz="2800" b="1" dirty="0" err="1" smtClean="0">
                <a:solidFill>
                  <a:srgbClr val="FF0000"/>
                </a:solidFill>
                <a:latin typeface="+mj-lt"/>
              </a:rPr>
              <a:t>cos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(x +</a:t>
            </a:r>
            <a:r>
              <a:rPr lang="el-GR" sz="2400" b="1" dirty="0" smtClean="0">
                <a:solidFill>
                  <a:srgbClr val="FF0000"/>
                </a:solidFill>
                <a:latin typeface="+mj-lt"/>
              </a:rPr>
              <a:t>π/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2)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572396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2428860" y="3214686"/>
            <a:ext cx="628654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357422" y="4357694"/>
            <a:ext cx="6500858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4284" t="7568" r="8137" b="15276"/>
          <a:stretch>
            <a:fillRect/>
          </a:stretch>
        </p:blipFill>
        <p:spPr bwMode="auto">
          <a:xfrm>
            <a:off x="1857356" y="2000240"/>
            <a:ext cx="7063614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6" name="Прямая со стрелкой 35"/>
          <p:cNvCxnSpPr>
            <a:endCxn id="1026" idx="0"/>
          </p:cNvCxnSpPr>
          <p:nvPr/>
        </p:nvCxnSpPr>
        <p:spPr>
          <a:xfrm rot="5400000" flipH="1">
            <a:off x="3477701" y="3821909"/>
            <a:ext cx="378621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H="1">
            <a:off x="1928794" y="3786191"/>
            <a:ext cx="6929486" cy="357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500694" y="1785926"/>
            <a:ext cx="300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y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15404" y="335756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latin typeface="Constantia" pitchFamily="18" charset="0"/>
              </a:rPr>
              <a:t>x</a:t>
            </a:r>
            <a:endParaRPr lang="ru-RU" sz="2000" b="1" i="1" dirty="0">
              <a:latin typeface="Constantia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00628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357818" y="4214818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4429124" y="3786190"/>
            <a:ext cx="143670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8001421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715009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rot="5400000">
            <a:off x="6215471" y="3785793"/>
            <a:ext cx="14287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000760" y="378619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286248" y="378619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929454" y="37861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786710" y="3786190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8572528" y="3786190"/>
            <a:ext cx="43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500430" y="3786190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500298" y="3786190"/>
            <a:ext cx="71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-3</a:t>
            </a:r>
            <a:r>
              <a:rPr lang="el-GR" b="1" dirty="0" smtClean="0">
                <a:latin typeface="Constantia" pitchFamily="18" charset="0"/>
              </a:rPr>
              <a:t>π</a:t>
            </a:r>
            <a:r>
              <a:rPr lang="en-US" b="1" dirty="0" smtClean="0">
                <a:latin typeface="Constantia" pitchFamily="18" charset="0"/>
              </a:rPr>
              <a:t>/2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85918" y="385762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nstantia" pitchFamily="18" charset="0"/>
              </a:rPr>
              <a:t>-2</a:t>
            </a:r>
            <a:r>
              <a:rPr lang="el-GR" b="1" dirty="0" smtClean="0">
                <a:latin typeface="Constantia" pitchFamily="18" charset="0"/>
              </a:rPr>
              <a:t>π</a:t>
            </a:r>
            <a:endParaRPr lang="ru-RU" b="1" dirty="0">
              <a:latin typeface="Constantia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5286380" y="371475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82" name="TextBox 81"/>
          <p:cNvSpPr txBox="1"/>
          <p:nvPr/>
        </p:nvSpPr>
        <p:spPr>
          <a:xfrm>
            <a:off x="0" y="2571744"/>
            <a:ext cx="19904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  <a:latin typeface="Constantia" pitchFamily="18" charset="0"/>
              </a:rPr>
              <a:t>y = cos x +</a:t>
            </a:r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00B0F0"/>
              </a:solidFill>
              <a:latin typeface="Constantia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0" y="3429000"/>
            <a:ext cx="1638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nstantia" pitchFamily="18" charset="0"/>
              </a:rPr>
              <a:t>y = cos x </a:t>
            </a:r>
            <a:endParaRPr lang="ru-RU" sz="2800" b="1" dirty="0">
              <a:latin typeface="Constantia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42976" y="428604"/>
            <a:ext cx="5870005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onstantia" pitchFamily="18" charset="0"/>
              </a:rPr>
              <a:t>График  функции </a:t>
            </a:r>
            <a:r>
              <a:rPr lang="en-US" sz="3200" b="1" dirty="0" smtClean="0">
                <a:latin typeface="Constantia" pitchFamily="18" charset="0"/>
              </a:rPr>
              <a:t>y = cos x ±b</a:t>
            </a:r>
            <a:endParaRPr lang="ru-RU" sz="3200" b="1" dirty="0">
              <a:latin typeface="Constantia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4143380"/>
            <a:ext cx="19166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E808B8"/>
                </a:solidFill>
                <a:latin typeface="Constantia" pitchFamily="18" charset="0"/>
              </a:rPr>
              <a:t>y = cos x -</a:t>
            </a:r>
            <a:r>
              <a:rPr lang="ru-RU" sz="2800" b="1" dirty="0" smtClean="0">
                <a:solidFill>
                  <a:srgbClr val="E808B8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 dirty="0">
              <a:solidFill>
                <a:srgbClr val="E808B8"/>
              </a:solidFill>
              <a:latin typeface="Constantia" pitchFamily="18" charset="0"/>
            </a:endParaRPr>
          </a:p>
        </p:txBody>
      </p:sp>
      <p:sp>
        <p:nvSpPr>
          <p:cNvPr id="28" name="Управляющая кнопка: возврат 27">
            <a:hlinkClick r:id="rId3" action="ppaction://hlinksldjump" highlightClick="1"/>
          </p:cNvPr>
          <p:cNvSpPr/>
          <p:nvPr/>
        </p:nvSpPr>
        <p:spPr>
          <a:xfrm>
            <a:off x="7572396" y="6143644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1857356" y="3214686"/>
            <a:ext cx="7000924" cy="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000232" y="4357694"/>
            <a:ext cx="6929486" cy="71438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687</TotalTime>
  <Words>2099</Words>
  <Application>Microsoft Office PowerPoint</Application>
  <PresentationFormat>Экран (4:3)</PresentationFormat>
  <Paragraphs>259</Paragraphs>
  <Slides>19</Slides>
  <Notes>0</Notes>
  <HiddenSlides>7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Содержание</vt:lpstr>
      <vt:lpstr>Основные свойства функции.</vt:lpstr>
      <vt:lpstr>Функция    y = sin x</vt:lpstr>
      <vt:lpstr>Слайд 5</vt:lpstr>
      <vt:lpstr>Слайд 6</vt:lpstr>
      <vt:lpstr>Функция    y = cosx</vt:lpstr>
      <vt:lpstr>Слайд 8</vt:lpstr>
      <vt:lpstr>Слайд 9</vt:lpstr>
      <vt:lpstr>Функция    y = tg x</vt:lpstr>
      <vt:lpstr>Функция    y = ctg x</vt:lpstr>
      <vt:lpstr>Автор Плуталова Ольга Вячеславовна,  учитель математики гимназии № 498.</vt:lpstr>
      <vt:lpstr>Исследование тригонометрических функций  на четность</vt:lpstr>
      <vt:lpstr>Периодичность  тригонометрических функций.</vt:lpstr>
      <vt:lpstr> Периодичность  тригонометрических функций.</vt:lpstr>
      <vt:lpstr>Монотонность тригонометрических функций.</vt:lpstr>
      <vt:lpstr>Монотонность тригонометрических функций.</vt:lpstr>
      <vt:lpstr>Определение промежутков знакопостоянства тригонометрических функций.</vt:lpstr>
      <vt:lpstr>Определение промежутков знакопостоянства тригонометрических функций.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Your User Name</dc:creator>
  <cp:lastModifiedBy>Your User Name</cp:lastModifiedBy>
  <cp:revision>22</cp:revision>
  <dcterms:created xsi:type="dcterms:W3CDTF">2011-02-20T14:14:51Z</dcterms:created>
  <dcterms:modified xsi:type="dcterms:W3CDTF">2011-03-02T08:11:39Z</dcterms:modified>
</cp:coreProperties>
</file>