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FFCC66"/>
    <a:srgbClr val="FF9900"/>
    <a:srgbClr val="9966FF"/>
    <a:srgbClr val="993300"/>
    <a:srgbClr val="66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75" y="-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67EF8E-E608-4713-A82F-7824E5C036A9}" type="datetimeFigureOut">
              <a:rPr lang="ru-RU" smtClean="0"/>
              <a:pPr/>
              <a:t>03.04.2011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26FA10-5975-4FDA-B97F-7E033C075E3A}"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188" y="1773238"/>
            <a:ext cx="7772400" cy="1470025"/>
          </a:xfrm>
          <a:solidFill>
            <a:srgbClr val="FFFFFF">
              <a:alpha val="70000"/>
            </a:srgbClr>
          </a:solidFill>
          <a:ln w="57150"/>
        </p:spPr>
        <p:txBody>
          <a:bodyPr/>
          <a:lstStyle>
            <a:lvl1pPr>
              <a:defRPr sz="4800">
                <a:solidFill>
                  <a:schemeClr val="tx1"/>
                </a:solidFill>
              </a:defRPr>
            </a:lvl1pPr>
          </a:lstStyle>
          <a:p>
            <a:r>
              <a:rPr lang="ru-RU" smtClean="0"/>
              <a:t>Образец заголовка</a:t>
            </a:r>
            <a:endParaRPr lang="ru-RU"/>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ru-RU" smtClean="0"/>
              <a:t>Образец подзаголовка</a:t>
            </a:r>
            <a:endParaRPr lang="ru-RU"/>
          </a:p>
        </p:txBody>
      </p:sp>
      <p:sp>
        <p:nvSpPr>
          <p:cNvPr id="4" name="Rectangle 4"/>
          <p:cNvSpPr>
            <a:spLocks noGrp="1" noChangeArrowheads="1"/>
          </p:cNvSpPr>
          <p:nvPr>
            <p:ph type="dt" sz="half" idx="10"/>
          </p:nvPr>
        </p:nvSpPr>
        <p:spPr/>
        <p:txBody>
          <a:bodyPr/>
          <a:lstStyle>
            <a:lvl1pPr>
              <a:defRPr smtClean="0">
                <a:latin typeface="+mn-lt"/>
              </a:defRPr>
            </a:lvl1pPr>
          </a:lstStyle>
          <a:p>
            <a:pPr>
              <a:defRPr/>
            </a:pPr>
            <a:endParaRPr lang="ru-RU"/>
          </a:p>
        </p:txBody>
      </p:sp>
      <p:sp>
        <p:nvSpPr>
          <p:cNvPr id="5" name="Rectangle 5"/>
          <p:cNvSpPr>
            <a:spLocks noGrp="1" noChangeArrowheads="1"/>
          </p:cNvSpPr>
          <p:nvPr>
            <p:ph type="ftr" sz="quarter" idx="11"/>
          </p:nvPr>
        </p:nvSpPr>
        <p:spPr/>
        <p:txBody>
          <a:bodyPr/>
          <a:lstStyle>
            <a:lvl1pPr>
              <a:defRPr smtClean="0">
                <a:latin typeface="+mn-lt"/>
              </a:defRPr>
            </a:lvl1pPr>
          </a:lstStyle>
          <a:p>
            <a:pPr>
              <a:defRPr/>
            </a:pPr>
            <a:endParaRPr lang="ru-RU"/>
          </a:p>
        </p:txBody>
      </p:sp>
      <p:sp>
        <p:nvSpPr>
          <p:cNvPr id="6" name="Rectangle 6"/>
          <p:cNvSpPr>
            <a:spLocks noGrp="1" noChangeArrowheads="1"/>
          </p:cNvSpPr>
          <p:nvPr>
            <p:ph type="sldNum" sz="quarter" idx="12"/>
          </p:nvPr>
        </p:nvSpPr>
        <p:spPr/>
        <p:txBody>
          <a:bodyPr/>
          <a:lstStyle>
            <a:lvl1pPr>
              <a:defRPr smtClean="0">
                <a:latin typeface="+mn-lt"/>
              </a:defRPr>
            </a:lvl1pPr>
          </a:lstStyle>
          <a:p>
            <a:pPr>
              <a:defRPr/>
            </a:pPr>
            <a:fld id="{297CDB89-543C-499A-8EA0-F124B6E1CF1A}"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922718FF-FCCA-493A-B79A-06A0F30EE67B}"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FDCF882F-35A1-40E1-ADB7-662FBC882DDB}"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C0F79C86-49C3-4356-84CC-FFF639787CFB}"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D7CE011C-D19A-4802-943A-9D0311A65FDF}"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2210C93B-0046-40CC-B4F9-2106830FC954}"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8B585548-96E0-42B0-8A74-5D664AEB5F6E}"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947440D5-DFE9-4D4C-90C7-3ADA26D83B1D}"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135AC520-C493-4991-A540-723F4A00D365}"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93D4E531-744F-4EEA-B787-149617F1E5E8}"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CE73AB89-A271-4A31-A585-6B2C1F904BDF}"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9782975b876176144842b490277ebaa1-hcl0i"/>
          <p:cNvPicPr>
            <a:picLocks noChangeAspect="1" noChangeArrowheads="1"/>
          </p:cNvPicPr>
          <p:nvPr/>
        </p:nvPicPr>
        <p:blipFill>
          <a:blip r:embed="rId13"/>
          <a:srcRect/>
          <a:stretch>
            <a:fillRect/>
          </a:stretch>
        </p:blipFill>
        <p:spPr bwMode="auto">
          <a:xfrm>
            <a:off x="0" y="0"/>
            <a:ext cx="9144000" cy="1557338"/>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1143000"/>
          </a:xfrm>
          <a:prstGeom prst="rect">
            <a:avLst/>
          </a:prstGeom>
          <a:solidFill>
            <a:srgbClr val="FFFFFF">
              <a:alpha val="79999"/>
            </a:srgbClr>
          </a:solidFill>
          <a:ln w="9525">
            <a:solidFill>
              <a:srgbClr val="FFFFFF"/>
            </a:solid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9754D4FC-A056-427F-9B85-6736E396F6E8}"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r" rtl="0" eaLnBrk="1" fontAlgn="base" hangingPunct="1">
        <a:spcBef>
          <a:spcPct val="0"/>
        </a:spcBef>
        <a:spcAft>
          <a:spcPct val="0"/>
        </a:spcAft>
        <a:defRPr sz="4400" b="1">
          <a:solidFill>
            <a:schemeClr val="tx2"/>
          </a:solidFill>
          <a:latin typeface="+mj-lt"/>
          <a:ea typeface="+mj-ea"/>
          <a:cs typeface="+mj-cs"/>
        </a:defRPr>
      </a:lvl1pPr>
      <a:lvl2pPr algn="r" rtl="0" eaLnBrk="1" fontAlgn="base" hangingPunct="1">
        <a:spcBef>
          <a:spcPct val="0"/>
        </a:spcBef>
        <a:spcAft>
          <a:spcPct val="0"/>
        </a:spcAft>
        <a:defRPr sz="4400" b="1">
          <a:solidFill>
            <a:schemeClr val="tx2"/>
          </a:solidFill>
          <a:latin typeface="Calibri" pitchFamily="34" charset="0"/>
        </a:defRPr>
      </a:lvl2pPr>
      <a:lvl3pPr algn="r" rtl="0" eaLnBrk="1" fontAlgn="base" hangingPunct="1">
        <a:spcBef>
          <a:spcPct val="0"/>
        </a:spcBef>
        <a:spcAft>
          <a:spcPct val="0"/>
        </a:spcAft>
        <a:defRPr sz="4400" b="1">
          <a:solidFill>
            <a:schemeClr val="tx2"/>
          </a:solidFill>
          <a:latin typeface="Calibri" pitchFamily="34" charset="0"/>
        </a:defRPr>
      </a:lvl3pPr>
      <a:lvl4pPr algn="r" rtl="0" eaLnBrk="1" fontAlgn="base" hangingPunct="1">
        <a:spcBef>
          <a:spcPct val="0"/>
        </a:spcBef>
        <a:spcAft>
          <a:spcPct val="0"/>
        </a:spcAft>
        <a:defRPr sz="4400" b="1">
          <a:solidFill>
            <a:schemeClr val="tx2"/>
          </a:solidFill>
          <a:latin typeface="Calibri" pitchFamily="34" charset="0"/>
        </a:defRPr>
      </a:lvl4pPr>
      <a:lvl5pPr algn="r" rtl="0" eaLnBrk="1" fontAlgn="base" hangingPunct="1">
        <a:spcBef>
          <a:spcPct val="0"/>
        </a:spcBef>
        <a:spcAft>
          <a:spcPct val="0"/>
        </a:spcAft>
        <a:defRPr sz="4400" b="1">
          <a:solidFill>
            <a:schemeClr val="tx2"/>
          </a:solidFill>
          <a:latin typeface="Calibri" pitchFamily="34" charset="0"/>
        </a:defRPr>
      </a:lvl5pPr>
      <a:lvl6pPr marL="457200" algn="r" rtl="0" eaLnBrk="1" fontAlgn="base" hangingPunct="1">
        <a:spcBef>
          <a:spcPct val="0"/>
        </a:spcBef>
        <a:spcAft>
          <a:spcPct val="0"/>
        </a:spcAft>
        <a:defRPr sz="4400" b="1">
          <a:solidFill>
            <a:schemeClr val="tx2"/>
          </a:solidFill>
          <a:latin typeface="Calibri" pitchFamily="34" charset="0"/>
        </a:defRPr>
      </a:lvl6pPr>
      <a:lvl7pPr marL="914400" algn="r" rtl="0" eaLnBrk="1" fontAlgn="base" hangingPunct="1">
        <a:spcBef>
          <a:spcPct val="0"/>
        </a:spcBef>
        <a:spcAft>
          <a:spcPct val="0"/>
        </a:spcAft>
        <a:defRPr sz="4400" b="1">
          <a:solidFill>
            <a:schemeClr val="tx2"/>
          </a:solidFill>
          <a:latin typeface="Calibri" pitchFamily="34" charset="0"/>
        </a:defRPr>
      </a:lvl7pPr>
      <a:lvl8pPr marL="1371600" algn="r" rtl="0" eaLnBrk="1" fontAlgn="base" hangingPunct="1">
        <a:spcBef>
          <a:spcPct val="0"/>
        </a:spcBef>
        <a:spcAft>
          <a:spcPct val="0"/>
        </a:spcAft>
        <a:defRPr sz="4400" b="1">
          <a:solidFill>
            <a:schemeClr val="tx2"/>
          </a:solidFill>
          <a:latin typeface="Calibri" pitchFamily="34" charset="0"/>
        </a:defRPr>
      </a:lvl8pPr>
      <a:lvl9pPr marL="1828800" algn="r" rtl="0" eaLnBrk="1" fontAlgn="base" hangingPunct="1">
        <a:spcBef>
          <a:spcPct val="0"/>
        </a:spcBef>
        <a:spcAft>
          <a:spcPct val="0"/>
        </a:spcAft>
        <a:defRPr sz="4400" b="1">
          <a:solidFill>
            <a:schemeClr val="tx2"/>
          </a:solidFill>
          <a:latin typeface="Calibri" pitchFamily="34" charset="0"/>
        </a:defRPr>
      </a:lvl9pPr>
    </p:titleStyle>
    <p:bodyStyle>
      <a:lvl1pPr marL="342900" indent="-342900" algn="l" rtl="0" eaLnBrk="1" fontAlgn="base" hangingPunct="1">
        <a:spcBef>
          <a:spcPct val="20000"/>
        </a:spcBef>
        <a:spcAft>
          <a:spcPct val="0"/>
        </a:spcAft>
        <a:buChar char="•"/>
        <a:defRPr sz="3200">
          <a:solidFill>
            <a:srgbClr val="663300"/>
          </a:solidFill>
          <a:latin typeface="+mn-lt"/>
          <a:ea typeface="+mn-ea"/>
          <a:cs typeface="+mn-cs"/>
        </a:defRPr>
      </a:lvl1pPr>
      <a:lvl2pPr marL="742950" indent="-285750" algn="l" rtl="0" eaLnBrk="1" fontAlgn="base" hangingPunct="1">
        <a:spcBef>
          <a:spcPct val="20000"/>
        </a:spcBef>
        <a:spcAft>
          <a:spcPct val="0"/>
        </a:spcAft>
        <a:buChar char="–"/>
        <a:defRPr sz="2800">
          <a:solidFill>
            <a:srgbClr val="663300"/>
          </a:solidFill>
          <a:latin typeface="+mn-lt"/>
        </a:defRPr>
      </a:lvl2pPr>
      <a:lvl3pPr marL="1143000" indent="-228600" algn="l" rtl="0" eaLnBrk="1" fontAlgn="base" hangingPunct="1">
        <a:spcBef>
          <a:spcPct val="20000"/>
        </a:spcBef>
        <a:spcAft>
          <a:spcPct val="0"/>
        </a:spcAft>
        <a:buChar char="•"/>
        <a:defRPr sz="2400">
          <a:solidFill>
            <a:srgbClr val="663300"/>
          </a:solidFill>
          <a:latin typeface="+mn-lt"/>
        </a:defRPr>
      </a:lvl3pPr>
      <a:lvl4pPr marL="1600200" indent="-228600" algn="l" rtl="0" eaLnBrk="1" fontAlgn="base" hangingPunct="1">
        <a:spcBef>
          <a:spcPct val="20000"/>
        </a:spcBef>
        <a:spcAft>
          <a:spcPct val="0"/>
        </a:spcAft>
        <a:buChar char="–"/>
        <a:defRPr sz="2000">
          <a:solidFill>
            <a:srgbClr val="663300"/>
          </a:solidFill>
          <a:latin typeface="+mn-lt"/>
        </a:defRPr>
      </a:lvl4pPr>
      <a:lvl5pPr marL="2057400" indent="-228600" algn="l" rtl="0" eaLnBrk="1" fontAlgn="base" hangingPunct="1">
        <a:spcBef>
          <a:spcPct val="20000"/>
        </a:spcBef>
        <a:spcAft>
          <a:spcPct val="0"/>
        </a:spcAft>
        <a:buChar char="»"/>
        <a:defRPr sz="2000">
          <a:solidFill>
            <a:srgbClr val="663300"/>
          </a:solidFill>
          <a:latin typeface="+mn-lt"/>
        </a:defRPr>
      </a:lvl5pPr>
      <a:lvl6pPr marL="2514600" indent="-228600" algn="l" rtl="0" eaLnBrk="1" fontAlgn="base" hangingPunct="1">
        <a:spcBef>
          <a:spcPct val="20000"/>
        </a:spcBef>
        <a:spcAft>
          <a:spcPct val="0"/>
        </a:spcAft>
        <a:buChar char="»"/>
        <a:defRPr sz="2000">
          <a:solidFill>
            <a:srgbClr val="663300"/>
          </a:solidFill>
          <a:latin typeface="+mn-lt"/>
        </a:defRPr>
      </a:lvl6pPr>
      <a:lvl7pPr marL="2971800" indent="-228600" algn="l" rtl="0" eaLnBrk="1" fontAlgn="base" hangingPunct="1">
        <a:spcBef>
          <a:spcPct val="20000"/>
        </a:spcBef>
        <a:spcAft>
          <a:spcPct val="0"/>
        </a:spcAft>
        <a:buChar char="»"/>
        <a:defRPr sz="2000">
          <a:solidFill>
            <a:srgbClr val="663300"/>
          </a:solidFill>
          <a:latin typeface="+mn-lt"/>
        </a:defRPr>
      </a:lvl7pPr>
      <a:lvl8pPr marL="3429000" indent="-228600" algn="l" rtl="0" eaLnBrk="1" fontAlgn="base" hangingPunct="1">
        <a:spcBef>
          <a:spcPct val="20000"/>
        </a:spcBef>
        <a:spcAft>
          <a:spcPct val="0"/>
        </a:spcAft>
        <a:buChar char="»"/>
        <a:defRPr sz="2000">
          <a:solidFill>
            <a:srgbClr val="663300"/>
          </a:solidFill>
          <a:latin typeface="+mn-lt"/>
        </a:defRPr>
      </a:lvl8pPr>
      <a:lvl9pPr marL="3886200" indent="-228600" algn="l" rtl="0" eaLnBrk="1" fontAlgn="base" hangingPunct="1">
        <a:spcBef>
          <a:spcPct val="20000"/>
        </a:spcBef>
        <a:spcAft>
          <a:spcPct val="0"/>
        </a:spcAft>
        <a:buChar char="»"/>
        <a:defRPr sz="2000">
          <a:solidFill>
            <a:srgbClr val="663300"/>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188" y="285728"/>
            <a:ext cx="7772400" cy="3571900"/>
          </a:xfrm>
          <a:noFill/>
          <a:ln>
            <a:noFill/>
          </a:ln>
          <a:effectLst>
            <a:glow rad="228600">
              <a:schemeClr val="accent4">
                <a:satMod val="175000"/>
                <a:alpha val="40000"/>
              </a:schemeClr>
            </a:glow>
          </a:effectLst>
        </p:spPr>
        <p:txBody>
          <a:bodyPr/>
          <a:lstStyle/>
          <a:p>
            <a:pPr eaLnBrk="1" hangingPunct="1"/>
            <a:r>
              <a:rPr lang="ru-RU" sz="6000" i="1" dirty="0" smtClean="0">
                <a:ln>
                  <a:solidFill>
                    <a:schemeClr val="bg2">
                      <a:lumMod val="50000"/>
                    </a:schemeClr>
                  </a:solidFill>
                </a:ln>
                <a:solidFill>
                  <a:srgbClr val="FFCC99"/>
                </a:solidFill>
                <a:effectLst>
                  <a:innerShdw blurRad="63500" dist="50800">
                    <a:prstClr val="black">
                      <a:alpha val="50000"/>
                    </a:prstClr>
                  </a:innerShdw>
                </a:effectLst>
              </a:rPr>
              <a:t>Технология совершенствования вычислительных навыков на уроках математики</a:t>
            </a:r>
          </a:p>
        </p:txBody>
      </p:sp>
      <p:sp>
        <p:nvSpPr>
          <p:cNvPr id="3075" name="Rectangle 3"/>
          <p:cNvSpPr>
            <a:spLocks noGrp="1" noChangeArrowheads="1"/>
          </p:cNvSpPr>
          <p:nvPr>
            <p:ph type="subTitle" idx="1"/>
          </p:nvPr>
        </p:nvSpPr>
        <p:spPr>
          <a:xfrm>
            <a:off x="571472" y="4572008"/>
            <a:ext cx="8358246" cy="1857388"/>
          </a:xfrm>
        </p:spPr>
        <p:txBody>
          <a:bodyPr/>
          <a:lstStyle/>
          <a:p>
            <a:pPr eaLnBrk="1" hangingPunct="1"/>
            <a:r>
              <a:rPr lang="ru-RU" sz="2800" b="1" dirty="0" smtClean="0">
                <a:ln>
                  <a:solidFill>
                    <a:schemeClr val="bg2">
                      <a:lumMod val="50000"/>
                    </a:schemeClr>
                  </a:solidFill>
                </a:ln>
                <a:solidFill>
                  <a:srgbClr val="FFCC66"/>
                </a:solidFill>
              </a:rPr>
              <a:t>Учитель математики МОУ СОШ №14                 </a:t>
            </a:r>
          </a:p>
          <a:p>
            <a:pPr eaLnBrk="1" hangingPunct="1"/>
            <a:r>
              <a:rPr lang="ru-RU" sz="2800" dirty="0" smtClean="0">
                <a:solidFill>
                  <a:srgbClr val="FFCC66"/>
                </a:solidFill>
              </a:rPr>
              <a:t>         </a:t>
            </a:r>
            <a:r>
              <a:rPr lang="ru-RU" sz="2800" b="1" i="1" dirty="0" err="1" smtClean="0">
                <a:ln>
                  <a:solidFill>
                    <a:schemeClr val="bg2">
                      <a:lumMod val="50000"/>
                    </a:schemeClr>
                  </a:solidFill>
                </a:ln>
                <a:solidFill>
                  <a:srgbClr val="FFCC66"/>
                </a:solidFill>
              </a:rPr>
              <a:t>Вихлянцева</a:t>
            </a:r>
            <a:r>
              <a:rPr lang="ru-RU" sz="2800" b="1" i="1" dirty="0" smtClean="0">
                <a:ln>
                  <a:solidFill>
                    <a:schemeClr val="bg2">
                      <a:lumMod val="50000"/>
                    </a:schemeClr>
                  </a:solidFill>
                </a:ln>
                <a:solidFill>
                  <a:srgbClr val="FFCC66"/>
                </a:solidFill>
              </a:rPr>
              <a:t> Марина Петровна</a:t>
            </a:r>
          </a:p>
          <a:p>
            <a:pPr eaLnBrk="1" hangingPunct="1"/>
            <a:r>
              <a:rPr lang="ru-RU" sz="2800" b="1" dirty="0" smtClean="0">
                <a:ln>
                  <a:solidFill>
                    <a:schemeClr val="bg2">
                      <a:lumMod val="50000"/>
                    </a:schemeClr>
                  </a:solidFill>
                </a:ln>
                <a:solidFill>
                  <a:srgbClr val="FFCC66"/>
                </a:solidFill>
              </a:rPr>
              <a:t>П.Пятигорский</a:t>
            </a:r>
          </a:p>
          <a:p>
            <a:pPr eaLnBrk="1" hangingPunct="1"/>
            <a:r>
              <a:rPr lang="ru-RU" sz="2800" b="1" dirty="0" smtClean="0">
                <a:ln>
                  <a:solidFill>
                    <a:schemeClr val="bg2">
                      <a:lumMod val="50000"/>
                    </a:schemeClr>
                  </a:solidFill>
                </a:ln>
                <a:solidFill>
                  <a:srgbClr val="FFCC66"/>
                </a:solidFill>
              </a:rPr>
              <a:t>2011 год</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0" y="357166"/>
            <a:ext cx="3857652" cy="868346"/>
          </a:xfrm>
          <a:blipFill>
            <a:blip r:embed="rId2"/>
            <a:tile tx="0" ty="0" sx="100000" sy="100000" flip="none" algn="tl"/>
          </a:blipFill>
          <a:ln>
            <a:noFill/>
          </a:ln>
        </p:spPr>
        <p:txBody>
          <a:bodyPr/>
          <a:lstStyle/>
          <a:p>
            <a:r>
              <a:rPr lang="ru-RU" i="1" u="sng" dirty="0" smtClean="0">
                <a:ln>
                  <a:solidFill>
                    <a:schemeClr val="tx2">
                      <a:lumMod val="95000"/>
                      <a:lumOff val="5000"/>
                    </a:schemeClr>
                  </a:solidFill>
                </a:ln>
                <a:solidFill>
                  <a:srgbClr val="FF9900"/>
                </a:solidFill>
              </a:rPr>
              <a:t>Устный счет   </a:t>
            </a:r>
            <a:endParaRPr lang="ru-RU" i="1" u="sng" dirty="0">
              <a:ln>
                <a:solidFill>
                  <a:schemeClr val="tx2">
                    <a:lumMod val="95000"/>
                    <a:lumOff val="5000"/>
                  </a:schemeClr>
                </a:solidFill>
              </a:ln>
              <a:solidFill>
                <a:srgbClr val="FF9900"/>
              </a:solidFill>
            </a:endParaRPr>
          </a:p>
        </p:txBody>
      </p:sp>
      <p:sp>
        <p:nvSpPr>
          <p:cNvPr id="3" name="Содержимое 2"/>
          <p:cNvSpPr>
            <a:spLocks noGrp="1"/>
          </p:cNvSpPr>
          <p:nvPr>
            <p:ph idx="1"/>
          </p:nvPr>
        </p:nvSpPr>
        <p:spPr/>
        <p:txBody>
          <a:bodyPr/>
          <a:lstStyle/>
          <a:p>
            <a:pPr>
              <a:buNone/>
            </a:pPr>
            <a:r>
              <a:rPr lang="ru-RU" dirty="0" smtClean="0"/>
              <a:t>         </a:t>
            </a:r>
            <a:r>
              <a:rPr lang="ru-RU" b="1" i="1" u="sng" dirty="0" smtClean="0"/>
              <a:t>Устные вычисления </a:t>
            </a:r>
            <a:r>
              <a:rPr lang="ru-RU" dirty="0" smtClean="0"/>
              <a:t>(счет в уме) – самый древний и простой способ вычисления. Хорошо развитые у учащихся навыки устного счета – одно из условий </a:t>
            </a:r>
            <a:r>
              <a:rPr lang="ru-RU" b="1" dirty="0" smtClean="0"/>
              <a:t>успешного обучения</a:t>
            </a:r>
            <a:r>
              <a:rPr lang="ru-RU" dirty="0" smtClean="0"/>
              <a:t>, как основа обучения математике. </a:t>
            </a:r>
          </a:p>
          <a:p>
            <a:pPr>
              <a:buNone/>
            </a:pPr>
            <a:r>
              <a:rPr lang="ru-RU" dirty="0" smtClean="0"/>
              <a:t>       </a:t>
            </a:r>
            <a:r>
              <a:rPr lang="ru-RU" i="1" dirty="0" smtClean="0"/>
              <a:t>Залог успешности </a:t>
            </a:r>
            <a:r>
              <a:rPr lang="ru-RU" dirty="0" smtClean="0"/>
              <a:t>– от «легкого» к постепенно «трудным»  вычислениям.</a:t>
            </a:r>
            <a:endParaRPr lang="ru-RU" dirty="0"/>
          </a:p>
        </p:txBody>
      </p:sp>
      <p:pic>
        <p:nvPicPr>
          <p:cNvPr id="26627" name="Рисунок 61" descr="http://allforchildren.ru/pictures/school/school19-09.gif"/>
          <p:cNvPicPr>
            <a:picLocks noChangeAspect="1" noChangeArrowheads="1"/>
          </p:cNvPicPr>
          <p:nvPr/>
        </p:nvPicPr>
        <p:blipFill>
          <a:blip r:embed="rId3"/>
          <a:srcRect/>
          <a:stretch>
            <a:fillRect/>
          </a:stretch>
        </p:blipFill>
        <p:spPr bwMode="auto">
          <a:xfrm>
            <a:off x="357158" y="214290"/>
            <a:ext cx="1714512" cy="1428760"/>
          </a:xfrm>
          <a:prstGeom prst="cloud">
            <a:avLst/>
          </a:prstGeom>
          <a:ln>
            <a:noFill/>
          </a:ln>
          <a:effectLst>
            <a:softEdge rad="11250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ru-RU" dirty="0" smtClean="0"/>
              <a:t>            </a:t>
            </a:r>
            <a:r>
              <a:rPr lang="ru-RU" sz="2800" i="1" dirty="0" smtClean="0"/>
              <a:t>Учителю математики </a:t>
            </a:r>
            <a:r>
              <a:rPr lang="ru-RU" sz="2800" dirty="0" smtClean="0"/>
              <a:t>надо обращать </a:t>
            </a:r>
            <a:r>
              <a:rPr lang="ru-RU" sz="2800" b="1" dirty="0" smtClean="0"/>
              <a:t>внимание на устный счёт </a:t>
            </a:r>
            <a:r>
              <a:rPr lang="ru-RU" sz="2800" dirty="0" smtClean="0"/>
              <a:t>с того самого момента, когда учащиеся переходят к нему из начальной школы. Именно в 5 - 6-х классах мы закладываем основы обучения математике наших воспитанников. </a:t>
            </a:r>
          </a:p>
          <a:p>
            <a:pPr>
              <a:buNone/>
            </a:pPr>
            <a:r>
              <a:rPr lang="ru-RU" sz="2800" dirty="0" smtClean="0"/>
              <a:t>              Не научим считать в этот период – будем и сами в дальнейшем испытывать трудности в работе, и своих учеников обречём на постоянные, обидные промахи.</a:t>
            </a:r>
            <a:endParaRPr lang="ru-RU" sz="2800" dirty="0"/>
          </a:p>
        </p:txBody>
      </p:sp>
      <p:sp>
        <p:nvSpPr>
          <p:cNvPr id="4" name="Заголовок 1"/>
          <p:cNvSpPr>
            <a:spLocks noGrp="1"/>
          </p:cNvSpPr>
          <p:nvPr>
            <p:ph type="title"/>
          </p:nvPr>
        </p:nvSpPr>
        <p:spPr>
          <a:xfrm>
            <a:off x="5072066" y="274638"/>
            <a:ext cx="3614734" cy="1143000"/>
          </a:xfrm>
          <a:blipFill>
            <a:blip r:embed="rId2"/>
            <a:tile tx="0" ty="0" sx="100000" sy="100000" flip="none" algn="tl"/>
          </a:blipFill>
          <a:ln>
            <a:noFill/>
          </a:ln>
        </p:spPr>
        <p:txBody>
          <a:bodyPr/>
          <a:lstStyle/>
          <a:p>
            <a:r>
              <a:rPr lang="ru-RU" i="1" u="sng" dirty="0" smtClean="0">
                <a:ln>
                  <a:solidFill>
                    <a:schemeClr val="tx2">
                      <a:lumMod val="95000"/>
                      <a:lumOff val="5000"/>
                    </a:schemeClr>
                  </a:solidFill>
                </a:ln>
                <a:solidFill>
                  <a:srgbClr val="FF9900"/>
                </a:solidFill>
              </a:rPr>
              <a:t>Устный счет   </a:t>
            </a:r>
            <a:endParaRPr lang="ru-RU" i="1" u="sng" dirty="0">
              <a:ln>
                <a:solidFill>
                  <a:schemeClr val="tx2">
                    <a:lumMod val="95000"/>
                    <a:lumOff val="5000"/>
                  </a:schemeClr>
                </a:solidFill>
              </a:ln>
              <a:solidFill>
                <a:srgbClr val="FF9900"/>
              </a:solidFill>
            </a:endParaRPr>
          </a:p>
        </p:txBody>
      </p:sp>
      <p:pic>
        <p:nvPicPr>
          <p:cNvPr id="7" name="Рисунок 61" descr="http://allforchildren.ru/pictures/school/school19-09.gif"/>
          <p:cNvPicPr>
            <a:picLocks noChangeAspect="1" noChangeArrowheads="1"/>
          </p:cNvPicPr>
          <p:nvPr/>
        </p:nvPicPr>
        <p:blipFill>
          <a:blip r:embed="rId3"/>
          <a:srcRect/>
          <a:stretch>
            <a:fillRect/>
          </a:stretch>
        </p:blipFill>
        <p:spPr bwMode="auto">
          <a:xfrm>
            <a:off x="6643702" y="5429240"/>
            <a:ext cx="1714512" cy="1428760"/>
          </a:xfrm>
          <a:prstGeom prst="cloud">
            <a:avLst/>
          </a:prstGeom>
          <a:ln>
            <a:noFill/>
          </a:ln>
          <a:effectLst>
            <a:softEdge rad="112500"/>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ru-RU" dirty="0" smtClean="0"/>
              <a:t>         </a:t>
            </a:r>
            <a:r>
              <a:rPr lang="ru-RU" b="1" dirty="0" smtClean="0"/>
              <a:t>Два вида устного счёта</a:t>
            </a:r>
            <a:r>
              <a:rPr lang="ru-RU" dirty="0" smtClean="0"/>
              <a:t>. </a:t>
            </a:r>
          </a:p>
          <a:p>
            <a:pPr>
              <a:buNone/>
            </a:pPr>
            <a:r>
              <a:rPr lang="ru-RU" dirty="0" smtClean="0"/>
              <a:t>       </a:t>
            </a:r>
            <a:r>
              <a:rPr lang="ru-RU" sz="2800" b="1" i="1" dirty="0" smtClean="0"/>
              <a:t>Первый </a:t>
            </a:r>
            <a:r>
              <a:rPr lang="ru-RU" sz="2400" i="1" dirty="0" smtClean="0"/>
              <a:t>(основан на зрительном восприятии информации) </a:t>
            </a:r>
            <a:r>
              <a:rPr lang="ru-RU" sz="2400" dirty="0" smtClean="0"/>
              <a:t>– это тот, при котором учитель не только называет числа, с которыми надо оперировать, но и демонстрирует их учащимся каким-либо образом (записывает на доске, указывает по таблице, проецирует на экран с помощью </a:t>
            </a:r>
            <a:r>
              <a:rPr lang="ru-RU" sz="2400" dirty="0" err="1" smtClean="0"/>
              <a:t>кодоскопа</a:t>
            </a:r>
            <a:r>
              <a:rPr lang="ru-RU" sz="2400" dirty="0" smtClean="0"/>
              <a:t>). Подкрепляя слуховые восприятия учащихся, зрительный ряд фактически делает ненужным удерживание данных чисел в уме, чем существенно облегчает процесс вычислений. Однако, </a:t>
            </a:r>
            <a:r>
              <a:rPr lang="ru-RU" sz="2400" b="1" dirty="0" smtClean="0"/>
              <a:t>именно запоминание чисел</a:t>
            </a:r>
            <a:r>
              <a:rPr lang="ru-RU" sz="2400" dirty="0" smtClean="0"/>
              <a:t>, над которыми производятся действия – </a:t>
            </a:r>
            <a:r>
              <a:rPr lang="ru-RU" sz="2400" b="1" dirty="0" smtClean="0"/>
              <a:t>важный момент устного счёта</a:t>
            </a:r>
            <a:r>
              <a:rPr lang="ru-RU" sz="2400" dirty="0" smtClean="0"/>
              <a:t>. </a:t>
            </a:r>
            <a:endParaRPr lang="ru-RU" sz="2400" dirty="0"/>
          </a:p>
        </p:txBody>
      </p:sp>
      <p:sp>
        <p:nvSpPr>
          <p:cNvPr id="4" name="Заголовок 1"/>
          <p:cNvSpPr>
            <a:spLocks noGrp="1"/>
          </p:cNvSpPr>
          <p:nvPr>
            <p:ph type="title"/>
          </p:nvPr>
        </p:nvSpPr>
        <p:spPr>
          <a:xfrm>
            <a:off x="5072066" y="274638"/>
            <a:ext cx="3614734" cy="1143000"/>
          </a:xfrm>
          <a:blipFill>
            <a:blip r:embed="rId2"/>
            <a:tile tx="0" ty="0" sx="100000" sy="100000" flip="none" algn="tl"/>
          </a:blipFill>
          <a:ln>
            <a:noFill/>
          </a:ln>
        </p:spPr>
        <p:txBody>
          <a:bodyPr/>
          <a:lstStyle/>
          <a:p>
            <a:r>
              <a:rPr lang="ru-RU" i="1" u="sng" dirty="0" smtClean="0">
                <a:ln>
                  <a:solidFill>
                    <a:schemeClr val="tx2">
                      <a:lumMod val="95000"/>
                      <a:lumOff val="5000"/>
                    </a:schemeClr>
                  </a:solidFill>
                </a:ln>
                <a:solidFill>
                  <a:srgbClr val="FF9900"/>
                </a:solidFill>
              </a:rPr>
              <a:t>Устный счет   </a:t>
            </a:r>
            <a:endParaRPr lang="ru-RU" i="1" u="sng" dirty="0">
              <a:ln>
                <a:solidFill>
                  <a:schemeClr val="tx2">
                    <a:lumMod val="95000"/>
                    <a:lumOff val="5000"/>
                  </a:schemeClr>
                </a:solidFill>
              </a:ln>
              <a:solidFill>
                <a:srgbClr val="FF9900"/>
              </a:solidFill>
            </a:endParaRPr>
          </a:p>
        </p:txBody>
      </p:sp>
      <p:pic>
        <p:nvPicPr>
          <p:cNvPr id="7" name="Рисунок 61" descr="http://allforchildren.ru/pictures/school/school19-09.gif"/>
          <p:cNvPicPr>
            <a:picLocks noChangeAspect="1" noChangeArrowheads="1"/>
          </p:cNvPicPr>
          <p:nvPr/>
        </p:nvPicPr>
        <p:blipFill>
          <a:blip r:embed="rId3"/>
          <a:srcRect/>
          <a:stretch>
            <a:fillRect/>
          </a:stretch>
        </p:blipFill>
        <p:spPr bwMode="auto">
          <a:xfrm>
            <a:off x="7143768" y="1142984"/>
            <a:ext cx="1714512" cy="1428760"/>
          </a:xfrm>
          <a:prstGeom prst="cloud">
            <a:avLst/>
          </a:prstGeom>
          <a:ln>
            <a:noFill/>
          </a:ln>
          <a:effectLst>
            <a:softEdge rad="112500"/>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ru-RU" sz="2400" dirty="0" smtClean="0"/>
              <a:t>            </a:t>
            </a:r>
            <a:r>
              <a:rPr lang="ru-RU" sz="2800" b="1" i="1" dirty="0" smtClean="0"/>
              <a:t>второй вид </a:t>
            </a:r>
            <a:r>
              <a:rPr lang="ru-RU" sz="2400" dirty="0" smtClean="0"/>
              <a:t>устного счёта </a:t>
            </a:r>
            <a:r>
              <a:rPr lang="ru-RU" sz="2400" i="1" dirty="0" smtClean="0"/>
              <a:t>(основан на слуховом  восприятии)</a:t>
            </a:r>
            <a:r>
              <a:rPr lang="ru-RU" sz="2400" dirty="0" smtClean="0"/>
              <a:t>. Учащиеся при этом ничего не записывают и никакими наглядными пособиями не пользуются. Естественно, что второй вид устного счёта сложнее первого. Но он и эффективнее в методическом смысле – при том, однако, условии, что этим видом счёта удаётся увлечь всех учащихся. Последнее обстоятельство очень важно, поскольку при устной работе трудно контролировать каждого ученика. Необходимо стараться сделать так, чтобы </a:t>
            </a:r>
            <a:r>
              <a:rPr lang="ru-RU" sz="2400" b="1" dirty="0" smtClean="0"/>
              <a:t>устный счёт </a:t>
            </a:r>
            <a:r>
              <a:rPr lang="ru-RU" sz="2400" dirty="0" smtClean="0"/>
              <a:t>воспринимался учащимися </a:t>
            </a:r>
            <a:r>
              <a:rPr lang="ru-RU" sz="2400" b="1" dirty="0" smtClean="0"/>
              <a:t>как интересная игра</a:t>
            </a:r>
            <a:r>
              <a:rPr lang="ru-RU" sz="2400" dirty="0" smtClean="0"/>
              <a:t>. Тогда они сами внимательно следят за ответами друг друга, а учитель не столько контролёр, сколько лидер, придумывающий всё новые и новые интересные понятия.</a:t>
            </a:r>
            <a:endParaRPr lang="ru-RU" sz="2400" dirty="0"/>
          </a:p>
        </p:txBody>
      </p:sp>
      <p:sp>
        <p:nvSpPr>
          <p:cNvPr id="4" name="Заголовок 1"/>
          <p:cNvSpPr>
            <a:spLocks noGrp="1"/>
          </p:cNvSpPr>
          <p:nvPr>
            <p:ph type="title"/>
          </p:nvPr>
        </p:nvSpPr>
        <p:spPr>
          <a:xfrm>
            <a:off x="5143504" y="274638"/>
            <a:ext cx="3543296" cy="1143000"/>
          </a:xfrm>
          <a:blipFill>
            <a:blip r:embed="rId2"/>
            <a:tile tx="0" ty="0" sx="100000" sy="100000" flip="none" algn="tl"/>
          </a:blipFill>
          <a:ln>
            <a:noFill/>
          </a:ln>
        </p:spPr>
        <p:txBody>
          <a:bodyPr/>
          <a:lstStyle/>
          <a:p>
            <a:r>
              <a:rPr lang="ru-RU" i="1" u="sng" dirty="0" smtClean="0">
                <a:ln>
                  <a:solidFill>
                    <a:schemeClr val="tx2">
                      <a:lumMod val="95000"/>
                      <a:lumOff val="5000"/>
                    </a:schemeClr>
                  </a:solidFill>
                </a:ln>
                <a:solidFill>
                  <a:srgbClr val="FF9900"/>
                </a:solidFill>
              </a:rPr>
              <a:t>Устный счет   </a:t>
            </a:r>
            <a:endParaRPr lang="ru-RU" i="1" u="sng" dirty="0">
              <a:ln>
                <a:solidFill>
                  <a:schemeClr val="tx2">
                    <a:lumMod val="95000"/>
                    <a:lumOff val="5000"/>
                  </a:schemeClr>
                </a:solidFill>
              </a:ln>
              <a:solidFill>
                <a:srgbClr val="FF9900"/>
              </a:solidFill>
            </a:endParaRPr>
          </a:p>
        </p:txBody>
      </p:sp>
      <p:pic>
        <p:nvPicPr>
          <p:cNvPr id="8" name="Рисунок 61" descr="http://allforchildren.ru/pictures/school/school19-09.gif"/>
          <p:cNvPicPr>
            <a:picLocks noChangeAspect="1" noChangeArrowheads="1"/>
          </p:cNvPicPr>
          <p:nvPr/>
        </p:nvPicPr>
        <p:blipFill>
          <a:blip r:embed="rId3"/>
          <a:srcRect/>
          <a:stretch>
            <a:fillRect/>
          </a:stretch>
        </p:blipFill>
        <p:spPr bwMode="auto">
          <a:xfrm>
            <a:off x="642910" y="0"/>
            <a:ext cx="1714512" cy="1428760"/>
          </a:xfrm>
          <a:prstGeom prst="cloud">
            <a:avLst/>
          </a:prstGeom>
          <a:ln>
            <a:noFill/>
          </a:ln>
          <a:effectLst>
            <a:softEdge rad="112500"/>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ru-RU" dirty="0" smtClean="0"/>
              <a:t>		</a:t>
            </a:r>
            <a:r>
              <a:rPr lang="ru-RU" sz="2800" b="1" i="1" u="sng" dirty="0" smtClean="0"/>
              <a:t>формы устного счёта</a:t>
            </a:r>
            <a:r>
              <a:rPr lang="ru-RU" sz="2800" dirty="0" smtClean="0"/>
              <a:t>:</a:t>
            </a:r>
            <a:r>
              <a:rPr lang="ru-RU" sz="2800" b="1" dirty="0" smtClean="0"/>
              <a:t> </a:t>
            </a:r>
          </a:p>
          <a:p>
            <a:pPr>
              <a:buNone/>
            </a:pPr>
            <a:r>
              <a:rPr lang="ru-RU" sz="2800" b="1" dirty="0" smtClean="0"/>
              <a:t>     </a:t>
            </a:r>
            <a:r>
              <a:rPr lang="ru-RU" sz="2800" dirty="0" smtClean="0"/>
              <a:t>Магические квадраты, Конь, Кто быстрее, </a:t>
            </a:r>
          </a:p>
          <a:p>
            <a:pPr>
              <a:buNone/>
            </a:pPr>
            <a:r>
              <a:rPr lang="ru-RU" sz="2800" dirty="0" smtClean="0"/>
              <a:t>     Лучший счётчик, Лабиринт сомножителей, Индивидуальное лото, Светофор, Цветок, Солнышко, Кто быстрее достигнет флажка, Числовая мельница, Числовой фейерверк, Кодированные упражнения, Беглый счёт, Равный счёт, Счёт-дополнение, Лесенка, Молчанка, Эстафета, Торопись, да не ошибись, Не зевай, Устная контрольная работа.</a:t>
            </a:r>
            <a:r>
              <a:rPr lang="ru-RU" dirty="0" smtClean="0"/>
              <a:t/>
            </a:r>
            <a:br>
              <a:rPr lang="ru-RU" dirty="0" smtClean="0"/>
            </a:br>
            <a:endParaRPr lang="ru-RU" dirty="0"/>
          </a:p>
        </p:txBody>
      </p:sp>
      <p:sp>
        <p:nvSpPr>
          <p:cNvPr id="4" name="Заголовок 1"/>
          <p:cNvSpPr>
            <a:spLocks noGrp="1"/>
          </p:cNvSpPr>
          <p:nvPr>
            <p:ph type="title"/>
          </p:nvPr>
        </p:nvSpPr>
        <p:spPr>
          <a:xfrm>
            <a:off x="5143504" y="274638"/>
            <a:ext cx="3543296" cy="1143000"/>
          </a:xfrm>
          <a:blipFill>
            <a:blip r:embed="rId2"/>
            <a:tile tx="0" ty="0" sx="100000" sy="100000" flip="none" algn="tl"/>
          </a:blipFill>
          <a:ln>
            <a:noFill/>
          </a:ln>
        </p:spPr>
        <p:txBody>
          <a:bodyPr/>
          <a:lstStyle/>
          <a:p>
            <a:r>
              <a:rPr lang="ru-RU" i="1" u="sng" dirty="0" smtClean="0">
                <a:ln>
                  <a:solidFill>
                    <a:schemeClr val="tx2">
                      <a:lumMod val="95000"/>
                      <a:lumOff val="5000"/>
                    </a:schemeClr>
                  </a:solidFill>
                </a:ln>
                <a:solidFill>
                  <a:srgbClr val="FF9900"/>
                </a:solidFill>
              </a:rPr>
              <a:t>Устный счет   </a:t>
            </a:r>
            <a:endParaRPr lang="ru-RU" i="1" u="sng" dirty="0">
              <a:ln>
                <a:solidFill>
                  <a:schemeClr val="tx2">
                    <a:lumMod val="95000"/>
                    <a:lumOff val="5000"/>
                  </a:schemeClr>
                </a:solidFill>
              </a:ln>
              <a:solidFill>
                <a:srgbClr val="FF9900"/>
              </a:solidFill>
            </a:endParaRPr>
          </a:p>
        </p:txBody>
      </p:sp>
      <p:pic>
        <p:nvPicPr>
          <p:cNvPr id="8" name="Рисунок 61" descr="http://allforchildren.ru/pictures/school/school19-09.gif"/>
          <p:cNvPicPr>
            <a:picLocks noChangeAspect="1" noChangeArrowheads="1"/>
          </p:cNvPicPr>
          <p:nvPr/>
        </p:nvPicPr>
        <p:blipFill>
          <a:blip r:embed="rId3"/>
          <a:srcRect/>
          <a:stretch>
            <a:fillRect/>
          </a:stretch>
        </p:blipFill>
        <p:spPr bwMode="auto">
          <a:xfrm>
            <a:off x="7143768" y="2571744"/>
            <a:ext cx="1714512" cy="1428760"/>
          </a:xfrm>
          <a:prstGeom prst="cloud">
            <a:avLst/>
          </a:prstGeom>
          <a:ln>
            <a:noFill/>
          </a:ln>
          <a:effectLst>
            <a:softEdge rad="112500"/>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pic>
        <p:nvPicPr>
          <p:cNvPr id="31747" name="Рисунок 57" descr="http://allforchildren.ru/pictures/school/school19-03.gif"/>
          <p:cNvPicPr>
            <a:picLocks noChangeAspect="1" noChangeArrowheads="1"/>
          </p:cNvPicPr>
          <p:nvPr/>
        </p:nvPicPr>
        <p:blipFill>
          <a:blip r:embed="rId2"/>
          <a:srcRect/>
          <a:stretch>
            <a:fillRect/>
          </a:stretch>
        </p:blipFill>
        <p:spPr bwMode="auto">
          <a:xfrm>
            <a:off x="4286248" y="4214818"/>
            <a:ext cx="3429024" cy="2214578"/>
          </a:xfrm>
          <a:prstGeom prst="rect">
            <a:avLst/>
          </a:prstGeom>
          <a:ln>
            <a:noFill/>
          </a:ln>
          <a:effectLst>
            <a:softEdge rad="112500"/>
          </a:effectLst>
        </p:spPr>
      </p:pic>
      <p:sp>
        <p:nvSpPr>
          <p:cNvPr id="2" name="Заголовок 1"/>
          <p:cNvSpPr>
            <a:spLocks noGrp="1"/>
          </p:cNvSpPr>
          <p:nvPr>
            <p:ph type="title"/>
          </p:nvPr>
        </p:nvSpPr>
        <p:spPr>
          <a:xfrm>
            <a:off x="3929058" y="274638"/>
            <a:ext cx="4757742" cy="1143000"/>
          </a:xfrm>
          <a:blipFill>
            <a:blip r:embed="rId3"/>
            <a:tile tx="0" ty="0" sx="100000" sy="100000" flip="none" algn="tl"/>
          </a:blipFill>
        </p:spPr>
        <p:txBody>
          <a:bodyPr/>
          <a:lstStyle/>
          <a:p>
            <a:r>
              <a:rPr lang="ru-RU" i="1" u="sng" dirty="0" smtClean="0">
                <a:ln>
                  <a:solidFill>
                    <a:schemeClr val="tx2">
                      <a:lumMod val="95000"/>
                      <a:lumOff val="5000"/>
                    </a:schemeClr>
                  </a:solidFill>
                </a:ln>
                <a:solidFill>
                  <a:srgbClr val="FF9900"/>
                </a:solidFill>
              </a:rPr>
              <a:t>Способы быстрых вычислений</a:t>
            </a:r>
            <a:endParaRPr lang="ru-RU" i="1" u="sng" dirty="0">
              <a:ln>
                <a:solidFill>
                  <a:schemeClr val="tx2">
                    <a:lumMod val="95000"/>
                    <a:lumOff val="5000"/>
                  </a:schemeClr>
                </a:solidFill>
              </a:ln>
              <a:solidFill>
                <a:srgbClr val="FF9900"/>
              </a:solidFill>
            </a:endParaRPr>
          </a:p>
        </p:txBody>
      </p:sp>
      <p:sp>
        <p:nvSpPr>
          <p:cNvPr id="3" name="Содержимое 2"/>
          <p:cNvSpPr>
            <a:spLocks noGrp="1"/>
          </p:cNvSpPr>
          <p:nvPr>
            <p:ph idx="1"/>
          </p:nvPr>
        </p:nvSpPr>
        <p:spPr/>
        <p:txBody>
          <a:bodyPr/>
          <a:lstStyle/>
          <a:p>
            <a:pPr>
              <a:buNone/>
            </a:pPr>
            <a:r>
              <a:rPr lang="ru-RU" dirty="0" smtClean="0"/>
              <a:t>       Повышению вычислительной культуры способствуют и </a:t>
            </a:r>
            <a:r>
              <a:rPr lang="ru-RU" b="1" dirty="0" smtClean="0"/>
              <a:t>способы быстрых вычислений</a:t>
            </a:r>
            <a:r>
              <a:rPr lang="ru-RU" dirty="0" smtClean="0"/>
              <a:t>. </a:t>
            </a:r>
          </a:p>
          <a:p>
            <a:pPr>
              <a:buNone/>
            </a:pPr>
            <a:r>
              <a:rPr lang="ru-RU" dirty="0" smtClean="0"/>
              <a:t>         Они развивают память учащихся, быстроту их реакции, воспитывают умение сосредоточиться.</a:t>
            </a: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pic>
        <p:nvPicPr>
          <p:cNvPr id="32771" name="Рисунок 57" descr="http://allforchildren.ru/pictures/school/school19-03.gif"/>
          <p:cNvPicPr>
            <a:picLocks noChangeAspect="1" noChangeArrowheads="1"/>
          </p:cNvPicPr>
          <p:nvPr/>
        </p:nvPicPr>
        <p:blipFill>
          <a:blip r:embed="rId2"/>
          <a:srcRect/>
          <a:stretch>
            <a:fillRect/>
          </a:stretch>
        </p:blipFill>
        <p:spPr bwMode="auto">
          <a:xfrm>
            <a:off x="285720" y="357166"/>
            <a:ext cx="1785950" cy="2214578"/>
          </a:xfrm>
          <a:prstGeom prst="rect">
            <a:avLst/>
          </a:prstGeom>
          <a:ln>
            <a:noFill/>
          </a:ln>
          <a:effectLst>
            <a:softEdge rad="112500"/>
          </a:effectLst>
        </p:spPr>
      </p:pic>
      <p:sp>
        <p:nvSpPr>
          <p:cNvPr id="3" name="Содержимое 2"/>
          <p:cNvSpPr>
            <a:spLocks noGrp="1"/>
          </p:cNvSpPr>
          <p:nvPr>
            <p:ph idx="1"/>
          </p:nvPr>
        </p:nvSpPr>
        <p:spPr>
          <a:xfrm>
            <a:off x="428596" y="1928802"/>
            <a:ext cx="8229600" cy="4525963"/>
          </a:xfrm>
        </p:spPr>
        <p:txBody>
          <a:bodyPr/>
          <a:lstStyle/>
          <a:p>
            <a:pPr algn="ctr">
              <a:buNone/>
            </a:pPr>
            <a:r>
              <a:rPr lang="ru-RU" sz="2400" b="1" dirty="0" smtClean="0"/>
              <a:t>                Способы быстрого сложения и вычитания натуральных чисел.</a:t>
            </a:r>
          </a:p>
          <a:p>
            <a:pPr>
              <a:buNone/>
            </a:pPr>
            <a:r>
              <a:rPr lang="ru-RU" sz="2000" dirty="0" smtClean="0"/>
              <a:t>          Если одно из слагаемых увеличить на несколько единиц, то из полученной суммы надо вычесть столько же единиц. Если одно из слагаемых увеличить на несколько единиц, а второе уменьшить на столько же единиц, то сумма не изменится. Если вычитаемое увеличить на несколько единиц и уменьшаемое увеличить на столько же единиц, то разность не изменится. </a:t>
            </a:r>
            <a:endParaRPr lang="en-US" sz="2000" dirty="0" smtClean="0"/>
          </a:p>
          <a:p>
            <a:pPr>
              <a:buNone/>
            </a:pPr>
            <a:r>
              <a:rPr lang="ru-RU" sz="2000" b="1" i="1" dirty="0" smtClean="0"/>
              <a:t>      Пример: </a:t>
            </a:r>
            <a:r>
              <a:rPr lang="ru-RU" sz="2000" dirty="0" smtClean="0"/>
              <a:t>Если от суммы двух чисел отнять разность тех же чисел, то в результате получится удвоенное меньшее число, </a:t>
            </a:r>
            <a:r>
              <a:rPr lang="en-US" sz="2000" dirty="0" smtClean="0"/>
              <a:t> </a:t>
            </a:r>
            <a:endParaRPr lang="ru-RU" sz="2000" dirty="0" smtClean="0"/>
          </a:p>
          <a:p>
            <a:pPr>
              <a:buNone/>
            </a:pPr>
            <a:r>
              <a:rPr lang="ru-RU" sz="2000" dirty="0" smtClean="0"/>
              <a:t>       то есть </a:t>
            </a:r>
            <a:r>
              <a:rPr lang="ru-RU" sz="2000" i="1" dirty="0" smtClean="0"/>
              <a:t>(</a:t>
            </a:r>
            <a:r>
              <a:rPr lang="en-US" sz="2000" i="1" dirty="0" err="1" smtClean="0"/>
              <a:t>a+b</a:t>
            </a:r>
            <a:r>
              <a:rPr lang="en-US" sz="2000" i="1" dirty="0" smtClean="0"/>
              <a:t>)-(a-b)=2b </a:t>
            </a:r>
            <a:r>
              <a:rPr lang="ru-RU" sz="2000" i="1" dirty="0" smtClean="0"/>
              <a:t>.</a:t>
            </a:r>
            <a:r>
              <a:rPr lang="ru-RU" sz="2000" dirty="0" smtClean="0"/>
              <a:t> Если к сумме двух чисел прибавить их разность, то в результате получится удвоенное большее число, </a:t>
            </a:r>
          </a:p>
          <a:p>
            <a:pPr>
              <a:buNone/>
            </a:pPr>
            <a:r>
              <a:rPr lang="ru-RU" sz="2000" dirty="0" smtClean="0"/>
              <a:t>      то есть </a:t>
            </a:r>
            <a:r>
              <a:rPr lang="ru-RU" sz="2000" i="1" dirty="0" smtClean="0"/>
              <a:t>(</a:t>
            </a:r>
            <a:r>
              <a:rPr lang="en-US" sz="2000" i="1" dirty="0" err="1" smtClean="0"/>
              <a:t>a+b</a:t>
            </a:r>
            <a:r>
              <a:rPr lang="en-US" sz="2000" i="1" dirty="0" smtClean="0"/>
              <a:t>)+(a-b)=2a </a:t>
            </a:r>
            <a:r>
              <a:rPr lang="ru-RU" sz="2000" dirty="0" smtClean="0"/>
              <a:t>.</a:t>
            </a:r>
          </a:p>
          <a:p>
            <a:endParaRPr lang="ru-RU" dirty="0"/>
          </a:p>
        </p:txBody>
      </p:sp>
      <p:sp>
        <p:nvSpPr>
          <p:cNvPr id="4" name="Заголовок 1"/>
          <p:cNvSpPr>
            <a:spLocks noGrp="1"/>
          </p:cNvSpPr>
          <p:nvPr>
            <p:ph type="title"/>
          </p:nvPr>
        </p:nvSpPr>
        <p:spPr>
          <a:xfrm>
            <a:off x="3357554" y="274638"/>
            <a:ext cx="5329246" cy="1143000"/>
          </a:xfrm>
          <a:blipFill>
            <a:blip r:embed="rId3"/>
            <a:tile tx="0" ty="0" sx="100000" sy="100000" flip="none" algn="tl"/>
          </a:blipFill>
        </p:spPr>
        <p:txBody>
          <a:bodyPr/>
          <a:lstStyle/>
          <a:p>
            <a:r>
              <a:rPr lang="ru-RU" i="1" u="sng" dirty="0" smtClean="0">
                <a:ln>
                  <a:solidFill>
                    <a:schemeClr val="tx2">
                      <a:lumMod val="95000"/>
                      <a:lumOff val="5000"/>
                    </a:schemeClr>
                  </a:solidFill>
                </a:ln>
                <a:solidFill>
                  <a:srgbClr val="FF9900"/>
                </a:solidFill>
              </a:rPr>
              <a:t>Способы быстрых вычислений</a:t>
            </a:r>
            <a:endParaRPr lang="ru-RU" i="1" u="sng" dirty="0">
              <a:ln>
                <a:solidFill>
                  <a:schemeClr val="tx2">
                    <a:lumMod val="95000"/>
                    <a:lumOff val="5000"/>
                  </a:schemeClr>
                </a:solidFill>
              </a:ln>
              <a:solidFill>
                <a:srgbClr val="FF99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3" name="Содержимое 2"/>
          <p:cNvSpPr>
            <a:spLocks noGrp="1"/>
          </p:cNvSpPr>
          <p:nvPr>
            <p:ph sz="half" idx="1"/>
          </p:nvPr>
        </p:nvSpPr>
        <p:spPr>
          <a:ln>
            <a:noFill/>
          </a:ln>
        </p:spPr>
        <p:txBody>
          <a:bodyPr/>
          <a:lstStyle/>
          <a:p>
            <a:pPr algn="ctr">
              <a:buNone/>
            </a:pPr>
            <a:r>
              <a:rPr lang="ru-RU" sz="2400" b="1" dirty="0" smtClean="0"/>
              <a:t>Сложение столбцами.</a:t>
            </a:r>
          </a:p>
          <a:p>
            <a:pPr>
              <a:buNone/>
            </a:pPr>
            <a:r>
              <a:rPr lang="ru-RU" sz="2400" b="1" dirty="0" smtClean="0"/>
              <a:t>         </a:t>
            </a:r>
            <a:r>
              <a:rPr lang="ru-RU" sz="2400" dirty="0" smtClean="0"/>
              <a:t>Сумма цифр каждого разряда складывается отдельно. Цифра десятков в сумме предыдущего разряда складывается с цифрой единиц последующей суммы.</a:t>
            </a:r>
          </a:p>
          <a:p>
            <a:endParaRPr lang="ru-RU" dirty="0"/>
          </a:p>
        </p:txBody>
      </p:sp>
      <p:sp>
        <p:nvSpPr>
          <p:cNvPr id="4" name="Содержимое 3"/>
          <p:cNvSpPr>
            <a:spLocks noGrp="1"/>
          </p:cNvSpPr>
          <p:nvPr>
            <p:ph sz="half" idx="2"/>
          </p:nvPr>
        </p:nvSpPr>
        <p:spPr/>
        <p:txBody>
          <a:bodyPr/>
          <a:lstStyle/>
          <a:p>
            <a:pPr algn="ctr">
              <a:buNone/>
            </a:pPr>
            <a:r>
              <a:rPr lang="ru-RU" sz="2400" b="1" dirty="0" smtClean="0"/>
              <a:t>Сложение с перестановкой слагаемых. </a:t>
            </a:r>
          </a:p>
          <a:p>
            <a:pPr>
              <a:buNone/>
            </a:pPr>
            <a:r>
              <a:rPr lang="ru-RU" sz="2400" dirty="0" smtClean="0"/>
              <a:t>      72+63+28=? Третье слагаемое является дополнением первого до 100. Мысленно переставим слагаемые. Сложим их 72+28+63=163. Соединяем слагаемые попарно: (3013+2118)+(74+126)=</a:t>
            </a:r>
          </a:p>
          <a:p>
            <a:pPr>
              <a:buNone/>
            </a:pPr>
            <a:r>
              <a:rPr lang="ru-RU" sz="2400" dirty="0" smtClean="0"/>
              <a:t> =5200+200=5400.</a:t>
            </a:r>
          </a:p>
          <a:p>
            <a:pPr>
              <a:buNone/>
            </a:pPr>
            <a:endParaRPr lang="ru-RU" dirty="0"/>
          </a:p>
        </p:txBody>
      </p:sp>
      <p:sp>
        <p:nvSpPr>
          <p:cNvPr id="5" name="Заголовок 1"/>
          <p:cNvSpPr>
            <a:spLocks noGrp="1"/>
          </p:cNvSpPr>
          <p:nvPr>
            <p:ph type="title"/>
          </p:nvPr>
        </p:nvSpPr>
        <p:spPr>
          <a:xfrm>
            <a:off x="3286116" y="274638"/>
            <a:ext cx="5400684" cy="1143000"/>
          </a:xfrm>
          <a:blipFill>
            <a:blip r:embed="rId2"/>
            <a:tile tx="0" ty="0" sx="100000" sy="100000" flip="none" algn="tl"/>
          </a:blipFill>
        </p:spPr>
        <p:txBody>
          <a:bodyPr/>
          <a:lstStyle/>
          <a:p>
            <a:r>
              <a:rPr lang="ru-RU" i="1" u="sng" dirty="0" smtClean="0">
                <a:ln>
                  <a:solidFill>
                    <a:schemeClr val="tx2">
                      <a:lumMod val="95000"/>
                      <a:lumOff val="5000"/>
                    </a:schemeClr>
                  </a:solidFill>
                </a:ln>
                <a:solidFill>
                  <a:srgbClr val="FF9900"/>
                </a:solidFill>
              </a:rPr>
              <a:t>Способы быстрых вычислений</a:t>
            </a:r>
            <a:endParaRPr lang="ru-RU" i="1" u="sng" dirty="0">
              <a:ln>
                <a:solidFill>
                  <a:schemeClr val="tx2">
                    <a:lumMod val="95000"/>
                    <a:lumOff val="5000"/>
                  </a:schemeClr>
                </a:solidFill>
              </a:ln>
              <a:solidFill>
                <a:srgbClr val="FF9900"/>
              </a:solidFill>
            </a:endParaRPr>
          </a:p>
        </p:txBody>
      </p:sp>
      <p:pic>
        <p:nvPicPr>
          <p:cNvPr id="33795" name="Рисунок 57" descr="http://allforchildren.ru/pictures/school/school19-03.gif"/>
          <p:cNvPicPr>
            <a:picLocks noChangeAspect="1" noChangeArrowheads="1"/>
          </p:cNvPicPr>
          <p:nvPr/>
        </p:nvPicPr>
        <p:blipFill>
          <a:blip r:embed="rId3"/>
          <a:srcRect/>
          <a:stretch>
            <a:fillRect/>
          </a:stretch>
        </p:blipFill>
        <p:spPr bwMode="auto">
          <a:xfrm>
            <a:off x="928662" y="5000636"/>
            <a:ext cx="3286148" cy="150019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pic>
        <p:nvPicPr>
          <p:cNvPr id="34819" name="Рисунок 57" descr="http://allforchildren.ru/pictures/school/school19-03.gif"/>
          <p:cNvPicPr>
            <a:picLocks noChangeAspect="1" noChangeArrowheads="1"/>
          </p:cNvPicPr>
          <p:nvPr/>
        </p:nvPicPr>
        <p:blipFill>
          <a:blip r:embed="rId2"/>
          <a:srcRect/>
          <a:stretch>
            <a:fillRect/>
          </a:stretch>
        </p:blipFill>
        <p:spPr bwMode="auto">
          <a:xfrm>
            <a:off x="3571868" y="5143512"/>
            <a:ext cx="1279525" cy="1428760"/>
          </a:xfrm>
          <a:prstGeom prst="rect">
            <a:avLst/>
          </a:prstGeom>
          <a:ln>
            <a:noFill/>
          </a:ln>
          <a:effectLst>
            <a:softEdge rad="112500"/>
          </a:effectLst>
        </p:spPr>
      </p:pic>
      <p:sp>
        <p:nvSpPr>
          <p:cNvPr id="3" name="Содержимое 2"/>
          <p:cNvSpPr>
            <a:spLocks noGrp="1"/>
          </p:cNvSpPr>
          <p:nvPr>
            <p:ph sz="half" idx="1"/>
          </p:nvPr>
        </p:nvSpPr>
        <p:spPr/>
        <p:txBody>
          <a:bodyPr/>
          <a:lstStyle/>
          <a:p>
            <a:pPr algn="ctr">
              <a:buNone/>
            </a:pPr>
            <a:r>
              <a:rPr lang="ru-RU" sz="2400" b="1" dirty="0" smtClean="0"/>
              <a:t>Сложение десятичных дробей.</a:t>
            </a:r>
          </a:p>
          <a:p>
            <a:pPr>
              <a:buNone/>
            </a:pPr>
            <a:r>
              <a:rPr lang="ru-RU" sz="2400" dirty="0" smtClean="0"/>
              <a:t>     Складывать устно десятичные дроби следует подобно целым числам, то есть, начиная с высших разрядов: сначала поразрядно сложить целые части, затем – дробные десятичные доли. </a:t>
            </a:r>
          </a:p>
          <a:p>
            <a:endParaRPr lang="ru-RU" sz="2400" b="1" i="1" dirty="0" smtClean="0"/>
          </a:p>
          <a:p>
            <a:endParaRPr lang="ru-RU" dirty="0"/>
          </a:p>
        </p:txBody>
      </p:sp>
      <p:sp>
        <p:nvSpPr>
          <p:cNvPr id="4" name="Содержимое 3"/>
          <p:cNvSpPr>
            <a:spLocks noGrp="1"/>
          </p:cNvSpPr>
          <p:nvPr>
            <p:ph sz="half" idx="2"/>
          </p:nvPr>
        </p:nvSpPr>
        <p:spPr>
          <a:xfrm>
            <a:off x="4648200" y="1600200"/>
            <a:ext cx="4038600" cy="4829196"/>
          </a:xfrm>
        </p:spPr>
        <p:txBody>
          <a:bodyPr/>
          <a:lstStyle/>
          <a:p>
            <a:pPr>
              <a:buNone/>
            </a:pPr>
            <a:r>
              <a:rPr lang="ru-RU" sz="2400" b="1" dirty="0" smtClean="0"/>
              <a:t>Способы быстрого умножения и деления натуральных чисел.</a:t>
            </a:r>
          </a:p>
          <a:p>
            <a:pPr>
              <a:buNone/>
            </a:pPr>
            <a:r>
              <a:rPr lang="ru-RU" sz="2000" b="1" i="1" dirty="0" smtClean="0"/>
              <a:t>   </a:t>
            </a:r>
            <a:r>
              <a:rPr lang="ru-RU" sz="2000" i="1" dirty="0" smtClean="0"/>
              <a:t>   Применение распределительного закона умножения относительно сложения и вычитания к множителям, один из которых представлен в виде суммы или разности.</a:t>
            </a:r>
          </a:p>
          <a:p>
            <a:pPr>
              <a:buNone/>
            </a:pPr>
            <a:r>
              <a:rPr lang="ru-RU" sz="2000" i="1" dirty="0" smtClean="0"/>
              <a:t>     Примеры: 8•318=8• (310+8)=2480+64=2544</a:t>
            </a:r>
            <a:br>
              <a:rPr lang="ru-RU" sz="2000" i="1" dirty="0" smtClean="0"/>
            </a:br>
            <a:r>
              <a:rPr lang="ru-RU" sz="2000" i="1" dirty="0" smtClean="0"/>
              <a:t>7•196=7• (200-4)=</a:t>
            </a:r>
          </a:p>
          <a:p>
            <a:pPr>
              <a:buNone/>
            </a:pPr>
            <a:r>
              <a:rPr lang="ru-RU" sz="2000" i="1" dirty="0" smtClean="0"/>
              <a:t>      = 1400 - 28=1372.</a:t>
            </a:r>
            <a:endParaRPr lang="ru-RU" sz="2000" dirty="0"/>
          </a:p>
        </p:txBody>
      </p:sp>
      <p:sp>
        <p:nvSpPr>
          <p:cNvPr id="5" name="Заголовок 1"/>
          <p:cNvSpPr>
            <a:spLocks noGrp="1"/>
          </p:cNvSpPr>
          <p:nvPr>
            <p:ph type="title"/>
          </p:nvPr>
        </p:nvSpPr>
        <p:spPr>
          <a:xfrm>
            <a:off x="3357554" y="274638"/>
            <a:ext cx="5329246" cy="1143000"/>
          </a:xfrm>
          <a:blipFill>
            <a:blip r:embed="rId3"/>
            <a:tile tx="0" ty="0" sx="100000" sy="100000" flip="none" algn="tl"/>
          </a:blipFill>
        </p:spPr>
        <p:txBody>
          <a:bodyPr/>
          <a:lstStyle/>
          <a:p>
            <a:r>
              <a:rPr lang="ru-RU" i="1" u="sng" dirty="0" smtClean="0">
                <a:ln>
                  <a:solidFill>
                    <a:schemeClr val="tx2">
                      <a:lumMod val="95000"/>
                      <a:lumOff val="5000"/>
                    </a:schemeClr>
                  </a:solidFill>
                </a:ln>
                <a:solidFill>
                  <a:srgbClr val="FF9900"/>
                </a:solidFill>
              </a:rPr>
              <a:t>Способы быстрых вычислений</a:t>
            </a:r>
            <a:endParaRPr lang="ru-RU" i="1" u="sng" dirty="0">
              <a:ln>
                <a:solidFill>
                  <a:schemeClr val="tx2">
                    <a:lumMod val="95000"/>
                    <a:lumOff val="5000"/>
                  </a:schemeClr>
                </a:solidFill>
              </a:ln>
              <a:solidFill>
                <a:srgbClr val="FF99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ctr">
              <a:buNone/>
            </a:pPr>
            <a:r>
              <a:rPr lang="ru-RU" sz="2400" b="1" dirty="0" smtClean="0"/>
              <a:t>Умножение методом </a:t>
            </a:r>
            <a:r>
              <a:rPr lang="ru-RU" sz="2400" b="1" dirty="0" err="1" smtClean="0"/>
              <a:t>Ферроля</a:t>
            </a:r>
            <a:r>
              <a:rPr lang="ru-RU" sz="2400" b="1" dirty="0" smtClean="0"/>
              <a:t>.</a:t>
            </a:r>
          </a:p>
          <a:p>
            <a:pPr>
              <a:buNone/>
            </a:pPr>
            <a:r>
              <a:rPr lang="ru-RU" sz="2400" i="1" dirty="0" smtClean="0"/>
              <a:t>      </a:t>
            </a:r>
            <a:r>
              <a:rPr lang="ru-RU" sz="2400" dirty="0" smtClean="0"/>
              <a:t>Для получения единиц произведения перемножают единицы множителей, для получения десятков умножают десятки одного на единицы другого множителя и наоборот, и результаты складывают, для получения сотен перемножают десятки. Этот способ умножения следует из тождества . Методом </a:t>
            </a:r>
            <a:r>
              <a:rPr lang="ru-RU" sz="2400" dirty="0" err="1" smtClean="0"/>
              <a:t>Ферроля</a:t>
            </a:r>
            <a:r>
              <a:rPr lang="ru-RU" sz="2400" dirty="0" smtClean="0"/>
              <a:t> легко перемножать устно двузначные числа от 10 до 20. Можно умножать и трёхзначное число на двузначное.</a:t>
            </a:r>
          </a:p>
          <a:p>
            <a:pPr>
              <a:buNone/>
            </a:pPr>
            <a:endParaRPr lang="ru-RU" dirty="0"/>
          </a:p>
        </p:txBody>
      </p:sp>
      <p:sp>
        <p:nvSpPr>
          <p:cNvPr id="4" name="Заголовок 1"/>
          <p:cNvSpPr>
            <a:spLocks noGrp="1"/>
          </p:cNvSpPr>
          <p:nvPr>
            <p:ph type="title"/>
          </p:nvPr>
        </p:nvSpPr>
        <p:spPr>
          <a:xfrm>
            <a:off x="3286116" y="274638"/>
            <a:ext cx="5400684" cy="1143000"/>
          </a:xfrm>
          <a:blipFill>
            <a:blip r:embed="rId2"/>
            <a:tile tx="0" ty="0" sx="100000" sy="100000" flip="none" algn="tl"/>
          </a:blipFill>
        </p:spPr>
        <p:txBody>
          <a:bodyPr/>
          <a:lstStyle/>
          <a:p>
            <a:r>
              <a:rPr lang="ru-RU" i="1" u="sng" dirty="0" smtClean="0">
                <a:ln>
                  <a:solidFill>
                    <a:schemeClr val="tx2">
                      <a:lumMod val="95000"/>
                      <a:lumOff val="5000"/>
                    </a:schemeClr>
                  </a:solidFill>
                </a:ln>
                <a:solidFill>
                  <a:srgbClr val="FF9900"/>
                </a:solidFill>
              </a:rPr>
              <a:t>Способы быстрых вычислений</a:t>
            </a:r>
            <a:endParaRPr lang="ru-RU" i="1" u="sng" dirty="0">
              <a:ln>
                <a:solidFill>
                  <a:schemeClr val="tx2">
                    <a:lumMod val="95000"/>
                    <a:lumOff val="5000"/>
                  </a:schemeClr>
                </a:solidFill>
              </a:ln>
              <a:solidFill>
                <a:srgbClr val="FF9900"/>
              </a:solidFill>
            </a:endParaRPr>
          </a:p>
        </p:txBody>
      </p:sp>
      <p:pic>
        <p:nvPicPr>
          <p:cNvPr id="35843" name="Рисунок 57" descr="http://allforchildren.ru/pictures/school/school19-03.gif"/>
          <p:cNvPicPr>
            <a:picLocks noChangeAspect="1" noChangeArrowheads="1"/>
          </p:cNvPicPr>
          <p:nvPr/>
        </p:nvPicPr>
        <p:blipFill>
          <a:blip r:embed="rId3"/>
          <a:srcRect/>
          <a:stretch>
            <a:fillRect/>
          </a:stretch>
        </p:blipFill>
        <p:spPr bwMode="auto">
          <a:xfrm>
            <a:off x="5715008" y="4714884"/>
            <a:ext cx="3000396" cy="178595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214290"/>
            <a:ext cx="7143800" cy="1214446"/>
          </a:xfrm>
          <a:noFill/>
          <a:ln>
            <a:noFill/>
          </a:ln>
        </p:spPr>
        <p:txBody>
          <a:bodyPr/>
          <a:lstStyle/>
          <a:p>
            <a:r>
              <a:rPr lang="ru-RU" sz="2800" i="1" dirty="0" smtClean="0">
                <a:ln>
                  <a:solidFill>
                    <a:schemeClr val="tx2">
                      <a:lumMod val="95000"/>
                      <a:lumOff val="5000"/>
                    </a:schemeClr>
                  </a:solidFill>
                </a:ln>
                <a:solidFill>
                  <a:srgbClr val="FFCC66"/>
                </a:solidFill>
                <a:latin typeface="Impact" pitchFamily="34" charset="0"/>
              </a:rPr>
              <a:t>« Развитие навыков должно предшествовать развитию ума.»</a:t>
            </a:r>
            <a:r>
              <a:rPr lang="ru-RU" sz="2800" dirty="0" smtClean="0">
                <a:ln>
                  <a:solidFill>
                    <a:schemeClr val="tx2">
                      <a:lumMod val="95000"/>
                      <a:lumOff val="5000"/>
                    </a:schemeClr>
                  </a:solidFill>
                </a:ln>
                <a:solidFill>
                  <a:srgbClr val="FFCC66"/>
                </a:solidFill>
                <a:latin typeface="Impact" pitchFamily="34" charset="0"/>
              </a:rPr>
              <a:t> </a:t>
            </a:r>
            <a:br>
              <a:rPr lang="ru-RU" sz="2800" dirty="0" smtClean="0">
                <a:ln>
                  <a:solidFill>
                    <a:schemeClr val="tx2">
                      <a:lumMod val="95000"/>
                      <a:lumOff val="5000"/>
                    </a:schemeClr>
                  </a:solidFill>
                </a:ln>
                <a:solidFill>
                  <a:srgbClr val="FFCC66"/>
                </a:solidFill>
                <a:latin typeface="Impact" pitchFamily="34" charset="0"/>
              </a:rPr>
            </a:br>
            <a:r>
              <a:rPr lang="ru-RU" sz="1800" dirty="0" smtClean="0">
                <a:ln>
                  <a:solidFill>
                    <a:srgbClr val="FFCC99"/>
                  </a:solidFill>
                </a:ln>
                <a:solidFill>
                  <a:srgbClr val="FFCC66"/>
                </a:solidFill>
              </a:rPr>
              <a:t>Аристотель</a:t>
            </a:r>
            <a:endParaRPr lang="ru-RU" sz="1800" i="1" dirty="0">
              <a:ln>
                <a:solidFill>
                  <a:srgbClr val="FFCC99"/>
                </a:solidFill>
              </a:ln>
              <a:solidFill>
                <a:srgbClr val="FFCC66"/>
              </a:solidFill>
            </a:endParaRPr>
          </a:p>
        </p:txBody>
      </p:sp>
      <p:sp>
        <p:nvSpPr>
          <p:cNvPr id="3" name="Содержимое 2"/>
          <p:cNvSpPr>
            <a:spLocks noGrp="1"/>
          </p:cNvSpPr>
          <p:nvPr>
            <p:ph idx="1"/>
          </p:nvPr>
        </p:nvSpPr>
        <p:spPr>
          <a:xfrm>
            <a:off x="0" y="1643050"/>
            <a:ext cx="9144000" cy="5214950"/>
          </a:xfrm>
          <a:solidFill>
            <a:srgbClr val="FFCC99"/>
          </a:solidFill>
        </p:spPr>
        <p:txBody>
          <a:bodyPr/>
          <a:lstStyle/>
          <a:p>
            <a:pPr algn="r">
              <a:buNone/>
            </a:pPr>
            <a:r>
              <a:rPr lang="ru-RU" dirty="0" smtClean="0"/>
              <a:t> </a:t>
            </a:r>
          </a:p>
          <a:p>
            <a:pPr>
              <a:buNone/>
            </a:pPr>
            <a:r>
              <a:rPr lang="ru-RU" dirty="0" smtClean="0">
                <a:ln>
                  <a:solidFill>
                    <a:srgbClr val="C00000"/>
                  </a:solidFill>
                </a:ln>
                <a:solidFill>
                  <a:srgbClr val="FF0000"/>
                </a:solidFill>
              </a:rPr>
              <a:t>    </a:t>
            </a:r>
            <a:r>
              <a:rPr lang="ru-RU" sz="5400" dirty="0" smtClean="0">
                <a:ln>
                  <a:solidFill>
                    <a:srgbClr val="C00000"/>
                  </a:solidFill>
                </a:ln>
                <a:solidFill>
                  <a:srgbClr val="FF0000"/>
                </a:solidFill>
                <a:latin typeface="Arial Black" pitchFamily="34" charset="0"/>
              </a:rPr>
              <a:t>Математика –</a:t>
            </a:r>
            <a:r>
              <a:rPr lang="ru-RU" sz="4400" dirty="0" smtClean="0">
                <a:ln>
                  <a:solidFill>
                    <a:srgbClr val="C00000"/>
                  </a:solidFill>
                </a:ln>
                <a:solidFill>
                  <a:srgbClr val="FF0000"/>
                </a:solidFill>
              </a:rPr>
              <a:t> </a:t>
            </a:r>
          </a:p>
          <a:p>
            <a:pPr>
              <a:buNone/>
            </a:pPr>
            <a:r>
              <a:rPr lang="ru-RU" sz="4400" dirty="0" smtClean="0">
                <a:ln>
                  <a:solidFill>
                    <a:schemeClr val="tx2">
                      <a:lumMod val="95000"/>
                      <a:lumOff val="5000"/>
                    </a:schemeClr>
                  </a:solidFill>
                </a:ln>
                <a:solidFill>
                  <a:srgbClr val="9966FF"/>
                </a:solidFill>
              </a:rPr>
              <a:t>    </a:t>
            </a:r>
            <a:r>
              <a:rPr lang="ru-RU" sz="4400" dirty="0" smtClean="0"/>
              <a:t>это мощный фактор интеллектуального развития ребенка, формирования его познавательных и творческих способностей</a:t>
            </a:r>
            <a:endParaRPr lang="ru-RU" sz="4400" dirty="0"/>
          </a:p>
        </p:txBody>
      </p:sp>
      <p:pic>
        <p:nvPicPr>
          <p:cNvPr id="18435" name="Рисунок 494" descr="http://allforchildren.ru/pictures/school/school11-08.jpg"/>
          <p:cNvPicPr>
            <a:picLocks noChangeAspect="1" noChangeArrowheads="1"/>
          </p:cNvPicPr>
          <p:nvPr/>
        </p:nvPicPr>
        <p:blipFill>
          <a:blip r:embed="rId2"/>
          <a:srcRect/>
          <a:stretch>
            <a:fillRect/>
          </a:stretch>
        </p:blipFill>
        <p:spPr bwMode="auto">
          <a:xfrm>
            <a:off x="6072198" y="1857364"/>
            <a:ext cx="2571768" cy="207170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ctr">
              <a:buNone/>
            </a:pPr>
            <a:r>
              <a:rPr lang="ru-RU" sz="2400" b="1" dirty="0" smtClean="0"/>
              <a:t>Умножение чисел на 11.</a:t>
            </a:r>
          </a:p>
          <a:p>
            <a:pPr>
              <a:buNone/>
            </a:pPr>
            <a:r>
              <a:rPr lang="ru-RU" sz="2400" b="1" dirty="0" smtClean="0"/>
              <a:t>     </a:t>
            </a:r>
            <a:r>
              <a:rPr lang="ru-RU" sz="2400" dirty="0" smtClean="0"/>
              <a:t>Чтобы двузначное число, сумма цифр которого не превышает 10, умножить на 11, надо цифры этого числа раздвинуть и поставить между ними сумму этих цифр. Если одна из сумм соседних цифр окажется больше 9, то на соответствующем месте записывают цифру единиц полученной суммы, а к следующей сумме прибавляют 1. Прибавляют единицу и к последней цифре множителя, если предыдущая сумма превышала 9.</a:t>
            </a:r>
          </a:p>
          <a:p>
            <a:endParaRPr lang="ru-RU" dirty="0"/>
          </a:p>
        </p:txBody>
      </p:sp>
      <p:sp>
        <p:nvSpPr>
          <p:cNvPr id="4" name="Заголовок 1"/>
          <p:cNvSpPr>
            <a:spLocks noGrp="1"/>
          </p:cNvSpPr>
          <p:nvPr>
            <p:ph type="title"/>
          </p:nvPr>
        </p:nvSpPr>
        <p:spPr>
          <a:xfrm>
            <a:off x="3286116" y="274638"/>
            <a:ext cx="5400684" cy="1143000"/>
          </a:xfrm>
          <a:blipFill>
            <a:blip r:embed="rId2"/>
            <a:tile tx="0" ty="0" sx="100000" sy="100000" flip="none" algn="tl"/>
          </a:blipFill>
        </p:spPr>
        <p:txBody>
          <a:bodyPr/>
          <a:lstStyle/>
          <a:p>
            <a:r>
              <a:rPr lang="ru-RU" i="1" u="sng" dirty="0" smtClean="0">
                <a:ln>
                  <a:solidFill>
                    <a:schemeClr val="tx2">
                      <a:lumMod val="95000"/>
                      <a:lumOff val="5000"/>
                    </a:schemeClr>
                  </a:solidFill>
                </a:ln>
                <a:solidFill>
                  <a:srgbClr val="FF9900"/>
                </a:solidFill>
              </a:rPr>
              <a:t>Способы быстрых вычислений</a:t>
            </a:r>
            <a:endParaRPr lang="ru-RU" i="1" u="sng" dirty="0">
              <a:ln>
                <a:solidFill>
                  <a:schemeClr val="tx2">
                    <a:lumMod val="95000"/>
                    <a:lumOff val="5000"/>
                  </a:schemeClr>
                </a:solidFill>
              </a:ln>
              <a:solidFill>
                <a:srgbClr val="FF9900"/>
              </a:solidFill>
            </a:endParaRPr>
          </a:p>
        </p:txBody>
      </p:sp>
      <p:pic>
        <p:nvPicPr>
          <p:cNvPr id="36867" name="Рисунок 57" descr="http://allforchildren.ru/pictures/school/school19-03.gif"/>
          <p:cNvPicPr>
            <a:picLocks noChangeAspect="1" noChangeArrowheads="1"/>
          </p:cNvPicPr>
          <p:nvPr/>
        </p:nvPicPr>
        <p:blipFill>
          <a:blip r:embed="rId3"/>
          <a:srcRect/>
          <a:stretch>
            <a:fillRect/>
          </a:stretch>
        </p:blipFill>
        <p:spPr bwMode="auto">
          <a:xfrm>
            <a:off x="6143636" y="4857760"/>
            <a:ext cx="2500330" cy="157163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ctr">
              <a:buNone/>
            </a:pPr>
            <a:r>
              <a:rPr lang="ru-RU" sz="2400" b="1" dirty="0" smtClean="0"/>
              <a:t>Умножение двузначного числа на 111.</a:t>
            </a:r>
          </a:p>
          <a:p>
            <a:pPr>
              <a:buNone/>
            </a:pPr>
            <a:r>
              <a:rPr lang="ru-RU" sz="2400" dirty="0" smtClean="0"/>
              <a:t>      Справа налево нужно последовательно записать: последнюю цифру первого множителя (т.е. цифру из разряда единиц), сумму цифр первого множителя, снова сумму его цифр и, наконец, его первую цифру. Если сумма цифр двузначного числа больше 9, то записываем цифру единиц каждой суммы, а к следующему результату прибавляем 1.</a:t>
            </a:r>
          </a:p>
          <a:p>
            <a:endParaRPr lang="ru-RU" dirty="0"/>
          </a:p>
        </p:txBody>
      </p:sp>
      <p:sp>
        <p:nvSpPr>
          <p:cNvPr id="4" name="Заголовок 1"/>
          <p:cNvSpPr>
            <a:spLocks noGrp="1"/>
          </p:cNvSpPr>
          <p:nvPr>
            <p:ph type="title"/>
          </p:nvPr>
        </p:nvSpPr>
        <p:spPr>
          <a:xfrm>
            <a:off x="3286116" y="274638"/>
            <a:ext cx="5400684" cy="1143000"/>
          </a:xfrm>
          <a:blipFill>
            <a:blip r:embed="rId2"/>
            <a:tile tx="0" ty="0" sx="100000" sy="100000" flip="none" algn="tl"/>
          </a:blipFill>
        </p:spPr>
        <p:txBody>
          <a:bodyPr/>
          <a:lstStyle/>
          <a:p>
            <a:r>
              <a:rPr lang="ru-RU" i="1" u="sng" dirty="0" smtClean="0">
                <a:ln>
                  <a:solidFill>
                    <a:schemeClr val="tx2">
                      <a:lumMod val="95000"/>
                      <a:lumOff val="5000"/>
                    </a:schemeClr>
                  </a:solidFill>
                </a:ln>
                <a:solidFill>
                  <a:srgbClr val="FF9900"/>
                </a:solidFill>
              </a:rPr>
              <a:t>Способы быстрых вычислений</a:t>
            </a:r>
            <a:endParaRPr lang="ru-RU" i="1" u="sng" dirty="0">
              <a:ln>
                <a:solidFill>
                  <a:schemeClr val="tx2">
                    <a:lumMod val="95000"/>
                    <a:lumOff val="5000"/>
                  </a:schemeClr>
                </a:solidFill>
              </a:ln>
              <a:solidFill>
                <a:srgbClr val="FF9900"/>
              </a:solidFill>
            </a:endParaRPr>
          </a:p>
        </p:txBody>
      </p:sp>
      <p:pic>
        <p:nvPicPr>
          <p:cNvPr id="37891" name="Рисунок 57" descr="http://allforchildren.ru/pictures/school/school19-03.gif"/>
          <p:cNvPicPr>
            <a:picLocks noChangeAspect="1" noChangeArrowheads="1"/>
          </p:cNvPicPr>
          <p:nvPr/>
        </p:nvPicPr>
        <p:blipFill>
          <a:blip r:embed="rId3"/>
          <a:srcRect/>
          <a:stretch>
            <a:fillRect/>
          </a:stretch>
        </p:blipFill>
        <p:spPr bwMode="auto">
          <a:xfrm>
            <a:off x="4643438" y="4357694"/>
            <a:ext cx="3429024" cy="214314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3286116" y="274638"/>
            <a:ext cx="5400684" cy="1143000"/>
          </a:xfrm>
          <a:blipFill>
            <a:blip r:embed="rId2"/>
            <a:tile tx="0" ty="0" sx="100000" sy="100000" flip="none" algn="tl"/>
          </a:blipFill>
        </p:spPr>
        <p:txBody>
          <a:bodyPr/>
          <a:lstStyle/>
          <a:p>
            <a:r>
              <a:rPr lang="ru-RU" i="1" u="sng" dirty="0" smtClean="0">
                <a:ln>
                  <a:solidFill>
                    <a:schemeClr val="tx2">
                      <a:lumMod val="95000"/>
                      <a:lumOff val="5000"/>
                    </a:schemeClr>
                  </a:solidFill>
                </a:ln>
                <a:solidFill>
                  <a:srgbClr val="FF9900"/>
                </a:solidFill>
              </a:rPr>
              <a:t>Способы быстрых вычислений</a:t>
            </a:r>
            <a:endParaRPr lang="ru-RU" i="1" u="sng" dirty="0">
              <a:ln>
                <a:solidFill>
                  <a:schemeClr val="tx2">
                    <a:lumMod val="95000"/>
                    <a:lumOff val="5000"/>
                  </a:schemeClr>
                </a:solidFill>
              </a:ln>
              <a:solidFill>
                <a:srgbClr val="FF9900"/>
              </a:solidFill>
            </a:endParaRPr>
          </a:p>
        </p:txBody>
      </p:sp>
      <p:sp>
        <p:nvSpPr>
          <p:cNvPr id="9" name="Содержимое 8"/>
          <p:cNvSpPr>
            <a:spLocks noGrp="1"/>
          </p:cNvSpPr>
          <p:nvPr>
            <p:ph sz="half" idx="1"/>
          </p:nvPr>
        </p:nvSpPr>
        <p:spPr/>
        <p:txBody>
          <a:bodyPr/>
          <a:lstStyle/>
          <a:p>
            <a:pPr algn="ctr">
              <a:buNone/>
            </a:pPr>
            <a:r>
              <a:rPr lang="ru-RU" sz="2400" b="1" dirty="0" smtClean="0"/>
              <a:t>Умножение однозначного или двузначного числа </a:t>
            </a:r>
          </a:p>
          <a:p>
            <a:pPr algn="ctr">
              <a:buNone/>
            </a:pPr>
            <a:r>
              <a:rPr lang="ru-RU" sz="2400" b="1" dirty="0" smtClean="0"/>
              <a:t>на 37.</a:t>
            </a:r>
          </a:p>
          <a:p>
            <a:pPr>
              <a:buNone/>
            </a:pPr>
            <a:r>
              <a:rPr lang="ru-RU" sz="2400" b="1" dirty="0" smtClean="0"/>
              <a:t>    </a:t>
            </a:r>
            <a:r>
              <a:rPr lang="ru-RU" sz="2400" dirty="0" smtClean="0"/>
              <a:t>Способ основан на равенствах 2• 37=74, </a:t>
            </a:r>
          </a:p>
          <a:p>
            <a:pPr>
              <a:buNone/>
            </a:pPr>
            <a:r>
              <a:rPr lang="ru-RU" sz="2400" dirty="0" smtClean="0"/>
              <a:t>                           3• 37=111.</a:t>
            </a:r>
          </a:p>
          <a:p>
            <a:endParaRPr lang="ru-RU" dirty="0"/>
          </a:p>
        </p:txBody>
      </p:sp>
      <p:sp>
        <p:nvSpPr>
          <p:cNvPr id="10" name="Содержимое 9"/>
          <p:cNvSpPr>
            <a:spLocks noGrp="1"/>
          </p:cNvSpPr>
          <p:nvPr>
            <p:ph sz="half" idx="2"/>
          </p:nvPr>
        </p:nvSpPr>
        <p:spPr/>
        <p:txBody>
          <a:bodyPr/>
          <a:lstStyle/>
          <a:p>
            <a:pPr algn="ctr">
              <a:buNone/>
            </a:pPr>
            <a:r>
              <a:rPr lang="ru-RU" sz="2400" b="1" dirty="0" smtClean="0"/>
              <a:t>Умножение на 5, 25, 125.</a:t>
            </a:r>
          </a:p>
          <a:p>
            <a:pPr>
              <a:buNone/>
            </a:pPr>
            <a:r>
              <a:rPr lang="ru-RU" sz="2400" b="1" dirty="0" smtClean="0"/>
              <a:t>    </a:t>
            </a:r>
            <a:r>
              <a:rPr lang="ru-RU" sz="2400" dirty="0" smtClean="0"/>
              <a:t>Разделить число соответственно на 2, 4, 8 и результат умножить на 10, 100, 1000. Если множитель не делится нацело на 2, 4 или на 8, то деление производится с остатком. Затем частное умножают соответственно на 10, 100 или 1000, а остаток – на 5, 25 или 125.</a:t>
            </a:r>
          </a:p>
          <a:p>
            <a:endParaRPr lang="ru-RU" dirty="0"/>
          </a:p>
        </p:txBody>
      </p:sp>
      <p:pic>
        <p:nvPicPr>
          <p:cNvPr id="38915" name="Рисунок 57" descr="http://allforchildren.ru/pictures/school/school19-03.gif"/>
          <p:cNvPicPr>
            <a:picLocks noChangeAspect="1" noChangeArrowheads="1"/>
          </p:cNvPicPr>
          <p:nvPr/>
        </p:nvPicPr>
        <p:blipFill>
          <a:blip r:embed="rId3"/>
          <a:srcRect/>
          <a:stretch>
            <a:fillRect/>
          </a:stretch>
        </p:blipFill>
        <p:spPr bwMode="auto">
          <a:xfrm>
            <a:off x="1214414" y="4572008"/>
            <a:ext cx="2428892" cy="171451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pic>
        <p:nvPicPr>
          <p:cNvPr id="39939" name="Рисунок 57" descr="http://allforchildren.ru/pictures/school/school19-03.gif"/>
          <p:cNvPicPr>
            <a:picLocks noChangeAspect="1" noChangeArrowheads="1"/>
          </p:cNvPicPr>
          <p:nvPr/>
        </p:nvPicPr>
        <p:blipFill>
          <a:blip r:embed="rId2"/>
          <a:srcRect/>
          <a:stretch>
            <a:fillRect/>
          </a:stretch>
        </p:blipFill>
        <p:spPr bwMode="auto">
          <a:xfrm>
            <a:off x="2571736" y="5500702"/>
            <a:ext cx="1922467" cy="1143008"/>
          </a:xfrm>
          <a:prstGeom prst="rect">
            <a:avLst/>
          </a:prstGeom>
          <a:ln>
            <a:noFill/>
          </a:ln>
          <a:effectLst>
            <a:softEdge rad="112500"/>
          </a:effectLst>
        </p:spPr>
      </p:pic>
      <p:sp>
        <p:nvSpPr>
          <p:cNvPr id="4" name="Заголовок 1"/>
          <p:cNvSpPr>
            <a:spLocks noGrp="1"/>
          </p:cNvSpPr>
          <p:nvPr>
            <p:ph type="title"/>
          </p:nvPr>
        </p:nvSpPr>
        <p:spPr>
          <a:xfrm>
            <a:off x="3286116" y="274638"/>
            <a:ext cx="5400684" cy="1143000"/>
          </a:xfrm>
          <a:blipFill>
            <a:blip r:embed="rId3"/>
            <a:tile tx="0" ty="0" sx="100000" sy="100000" flip="none" algn="tl"/>
          </a:blipFill>
        </p:spPr>
        <p:txBody>
          <a:bodyPr/>
          <a:lstStyle/>
          <a:p>
            <a:r>
              <a:rPr lang="ru-RU" i="1" u="sng" dirty="0" smtClean="0">
                <a:ln>
                  <a:solidFill>
                    <a:schemeClr val="tx2">
                      <a:lumMod val="95000"/>
                      <a:lumOff val="5000"/>
                    </a:schemeClr>
                  </a:solidFill>
                </a:ln>
                <a:solidFill>
                  <a:srgbClr val="FF9900"/>
                </a:solidFill>
              </a:rPr>
              <a:t>Способы быстрых вычислений</a:t>
            </a:r>
            <a:endParaRPr lang="ru-RU" i="1" u="sng" dirty="0">
              <a:ln>
                <a:solidFill>
                  <a:schemeClr val="tx2">
                    <a:lumMod val="95000"/>
                    <a:lumOff val="5000"/>
                  </a:schemeClr>
                </a:solidFill>
              </a:ln>
              <a:solidFill>
                <a:srgbClr val="FF9900"/>
              </a:solidFill>
            </a:endParaRPr>
          </a:p>
        </p:txBody>
      </p:sp>
      <p:sp>
        <p:nvSpPr>
          <p:cNvPr id="5" name="Содержимое 4"/>
          <p:cNvSpPr>
            <a:spLocks noGrp="1"/>
          </p:cNvSpPr>
          <p:nvPr>
            <p:ph sz="half" idx="1"/>
          </p:nvPr>
        </p:nvSpPr>
        <p:spPr/>
        <p:txBody>
          <a:bodyPr/>
          <a:lstStyle/>
          <a:p>
            <a:pPr algn="ctr">
              <a:buNone/>
            </a:pPr>
            <a:r>
              <a:rPr lang="ru-RU" sz="2400" b="1" dirty="0" smtClean="0"/>
              <a:t>Умножение на 9, 99, 999.</a:t>
            </a:r>
          </a:p>
          <a:p>
            <a:pPr>
              <a:buNone/>
            </a:pPr>
            <a:r>
              <a:rPr lang="ru-RU" sz="2400" b="1" dirty="0" smtClean="0"/>
              <a:t>   </a:t>
            </a:r>
            <a:r>
              <a:rPr lang="ru-RU" sz="2400" dirty="0" smtClean="0"/>
              <a:t> К первому множителю приписать столько нулей, сколько девяток во втором множителе, и из результата вычесть первый множитель.</a:t>
            </a:r>
          </a:p>
          <a:p>
            <a:pPr algn="ctr">
              <a:buNone/>
            </a:pPr>
            <a:r>
              <a:rPr lang="ru-RU" sz="2400" b="1" dirty="0" smtClean="0"/>
              <a:t>Умножение на 75.</a:t>
            </a:r>
          </a:p>
          <a:p>
            <a:pPr>
              <a:buNone/>
            </a:pPr>
            <a:r>
              <a:rPr lang="ru-RU" sz="2400" b="1" dirty="0" smtClean="0"/>
              <a:t>   </a:t>
            </a:r>
            <a:r>
              <a:rPr lang="ru-RU" sz="2400" dirty="0" smtClean="0"/>
              <a:t>   Нужно число разделить на 4 и результат умножить на 300.</a:t>
            </a:r>
          </a:p>
          <a:p>
            <a:endParaRPr lang="ru-RU" dirty="0"/>
          </a:p>
        </p:txBody>
      </p:sp>
      <p:sp>
        <p:nvSpPr>
          <p:cNvPr id="6" name="Содержимое 5"/>
          <p:cNvSpPr>
            <a:spLocks noGrp="1"/>
          </p:cNvSpPr>
          <p:nvPr>
            <p:ph sz="half" idx="2"/>
          </p:nvPr>
        </p:nvSpPr>
        <p:spPr/>
        <p:txBody>
          <a:bodyPr/>
          <a:lstStyle/>
          <a:p>
            <a:pPr algn="ctr">
              <a:buNone/>
            </a:pPr>
            <a:r>
              <a:rPr lang="ru-RU" sz="2400" b="1" dirty="0" smtClean="0"/>
              <a:t>Умножение на 101.</a:t>
            </a:r>
          </a:p>
          <a:p>
            <a:pPr>
              <a:buNone/>
            </a:pPr>
            <a:r>
              <a:rPr lang="ru-RU" sz="2400" b="1" dirty="0" smtClean="0"/>
              <a:t>    </a:t>
            </a:r>
            <a:r>
              <a:rPr lang="ru-RU" sz="2400" dirty="0" smtClean="0"/>
              <a:t>Чтобы умножить двузначное число на 101, надо к этому числу приписать справа это же число.</a:t>
            </a:r>
          </a:p>
          <a:p>
            <a:pPr algn="ctr">
              <a:buNone/>
            </a:pPr>
            <a:r>
              <a:rPr lang="ru-RU" sz="2400" b="1" dirty="0" smtClean="0"/>
              <a:t>Умножение на 1001.</a:t>
            </a:r>
          </a:p>
          <a:p>
            <a:pPr>
              <a:buNone/>
            </a:pPr>
            <a:r>
              <a:rPr lang="ru-RU" sz="2400" b="1" dirty="0" smtClean="0"/>
              <a:t>     </a:t>
            </a:r>
            <a:r>
              <a:rPr lang="ru-RU" sz="2400" dirty="0" smtClean="0"/>
              <a:t>Чтобы умножить трёхзначное число на 1001, надо к этому числу приписать справа это же число.</a:t>
            </a:r>
          </a:p>
          <a:p>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pic>
        <p:nvPicPr>
          <p:cNvPr id="40963" name="Рисунок 57" descr="http://allforchildren.ru/pictures/school/school19-03.gif"/>
          <p:cNvPicPr>
            <a:picLocks noChangeAspect="1" noChangeArrowheads="1"/>
          </p:cNvPicPr>
          <p:nvPr/>
        </p:nvPicPr>
        <p:blipFill>
          <a:blip r:embed="rId2"/>
          <a:srcRect/>
          <a:stretch>
            <a:fillRect/>
          </a:stretch>
        </p:blipFill>
        <p:spPr bwMode="auto">
          <a:xfrm>
            <a:off x="6000760" y="4786322"/>
            <a:ext cx="2500330" cy="1714512"/>
          </a:xfrm>
          <a:prstGeom prst="rect">
            <a:avLst/>
          </a:prstGeom>
          <a:ln>
            <a:noFill/>
          </a:ln>
          <a:effectLst>
            <a:softEdge rad="112500"/>
          </a:effectLst>
        </p:spPr>
      </p:pic>
      <p:sp>
        <p:nvSpPr>
          <p:cNvPr id="3" name="Содержимое 2"/>
          <p:cNvSpPr>
            <a:spLocks noGrp="1"/>
          </p:cNvSpPr>
          <p:nvPr>
            <p:ph sz="half" idx="1"/>
          </p:nvPr>
        </p:nvSpPr>
        <p:spPr/>
        <p:txBody>
          <a:bodyPr/>
          <a:lstStyle/>
          <a:p>
            <a:pPr algn="ctr">
              <a:buNone/>
            </a:pPr>
            <a:r>
              <a:rPr lang="ru-RU" sz="2400" b="1" dirty="0" smtClean="0"/>
              <a:t>Умножение чисел, близких к 100 и 1000</a:t>
            </a:r>
          </a:p>
          <a:p>
            <a:pPr>
              <a:buNone/>
            </a:pPr>
            <a:r>
              <a:rPr lang="ru-RU" sz="2400" b="1" dirty="0" smtClean="0"/>
              <a:t>     </a:t>
            </a:r>
            <a:r>
              <a:rPr lang="ru-RU" sz="2400" dirty="0" smtClean="0"/>
              <a:t>Примеры. 245•998=245•(1000-2)=245000-490=244510   </a:t>
            </a:r>
            <a:br>
              <a:rPr lang="ru-RU" sz="2400" dirty="0" smtClean="0"/>
            </a:br>
            <a:r>
              <a:rPr lang="ru-RU" sz="2400" dirty="0" smtClean="0"/>
              <a:t>375•999=375• (1000-1)=375000-375=374625    </a:t>
            </a:r>
            <a:br>
              <a:rPr lang="ru-RU" sz="2400" dirty="0" smtClean="0"/>
            </a:br>
            <a:r>
              <a:rPr lang="ru-RU" sz="2400" dirty="0" smtClean="0"/>
              <a:t>225•999=225• (1000-3)=222000-675=224325.</a:t>
            </a:r>
          </a:p>
          <a:p>
            <a:endParaRPr lang="ru-RU" dirty="0"/>
          </a:p>
        </p:txBody>
      </p:sp>
      <p:sp>
        <p:nvSpPr>
          <p:cNvPr id="4" name="Содержимое 3"/>
          <p:cNvSpPr>
            <a:spLocks noGrp="1"/>
          </p:cNvSpPr>
          <p:nvPr>
            <p:ph sz="half" idx="2"/>
          </p:nvPr>
        </p:nvSpPr>
        <p:spPr/>
        <p:txBody>
          <a:bodyPr/>
          <a:lstStyle/>
          <a:p>
            <a:pPr algn="ctr">
              <a:buNone/>
            </a:pPr>
            <a:r>
              <a:rPr lang="ru-RU" sz="2400" b="1" dirty="0" smtClean="0"/>
              <a:t>Умножение пары чисел, у которых цифры десятков одинаковые, а сумма цифр единиц составляет 10</a:t>
            </a:r>
          </a:p>
          <a:p>
            <a:pPr>
              <a:buNone/>
            </a:pPr>
            <a:r>
              <a:rPr lang="ru-RU" sz="2400" b="1" dirty="0" smtClean="0"/>
              <a:t>    </a:t>
            </a:r>
            <a:r>
              <a:rPr lang="ru-RU" sz="2400" dirty="0" smtClean="0"/>
              <a:t>Примеры: 83•87=8•9•100+3•106=</a:t>
            </a:r>
          </a:p>
          <a:p>
            <a:pPr>
              <a:buNone/>
            </a:pPr>
            <a:r>
              <a:rPr lang="ru-RU" sz="2400" dirty="0" smtClean="0"/>
              <a:t>=10••207=20•21•100+3•7=</a:t>
            </a:r>
          </a:p>
          <a:p>
            <a:pPr>
              <a:buNone/>
            </a:pPr>
            <a:r>
              <a:rPr lang="ru-RU" sz="2400" dirty="0" smtClean="0"/>
              <a:t>=42021</a:t>
            </a:r>
          </a:p>
          <a:p>
            <a:endParaRPr lang="ru-RU" dirty="0"/>
          </a:p>
        </p:txBody>
      </p:sp>
      <p:sp>
        <p:nvSpPr>
          <p:cNvPr id="5" name="Заголовок 1"/>
          <p:cNvSpPr>
            <a:spLocks noGrp="1"/>
          </p:cNvSpPr>
          <p:nvPr>
            <p:ph type="title"/>
          </p:nvPr>
        </p:nvSpPr>
        <p:spPr>
          <a:xfrm>
            <a:off x="3214678" y="274638"/>
            <a:ext cx="5472122" cy="1143000"/>
          </a:xfrm>
          <a:blipFill>
            <a:blip r:embed="rId3"/>
            <a:tile tx="0" ty="0" sx="100000" sy="100000" flip="none" algn="tl"/>
          </a:blipFill>
        </p:spPr>
        <p:txBody>
          <a:bodyPr/>
          <a:lstStyle/>
          <a:p>
            <a:r>
              <a:rPr lang="ru-RU" i="1" u="sng" dirty="0" smtClean="0">
                <a:ln>
                  <a:solidFill>
                    <a:schemeClr val="tx2">
                      <a:lumMod val="95000"/>
                      <a:lumOff val="5000"/>
                    </a:schemeClr>
                  </a:solidFill>
                </a:ln>
                <a:solidFill>
                  <a:srgbClr val="FF9900"/>
                </a:solidFill>
              </a:rPr>
              <a:t>Способы быстрых вычислений</a:t>
            </a:r>
            <a:endParaRPr lang="ru-RU" i="1" u="sng" dirty="0">
              <a:ln>
                <a:solidFill>
                  <a:schemeClr val="tx2">
                    <a:lumMod val="95000"/>
                    <a:lumOff val="5000"/>
                  </a:schemeClr>
                </a:solidFill>
              </a:ln>
              <a:solidFill>
                <a:srgbClr val="FF99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pic>
        <p:nvPicPr>
          <p:cNvPr id="41987" name="Рисунок 57" descr="http://allforchildren.ru/pictures/school/school19-03.gif"/>
          <p:cNvPicPr>
            <a:picLocks noChangeAspect="1" noChangeArrowheads="1"/>
          </p:cNvPicPr>
          <p:nvPr/>
        </p:nvPicPr>
        <p:blipFill>
          <a:blip r:embed="rId2"/>
          <a:srcRect/>
          <a:stretch>
            <a:fillRect/>
          </a:stretch>
        </p:blipFill>
        <p:spPr bwMode="auto">
          <a:xfrm>
            <a:off x="2500298" y="4500570"/>
            <a:ext cx="2422533" cy="2000264"/>
          </a:xfrm>
          <a:prstGeom prst="rect">
            <a:avLst/>
          </a:prstGeom>
          <a:ln>
            <a:noFill/>
          </a:ln>
          <a:effectLst>
            <a:softEdge rad="112500"/>
          </a:effectLst>
        </p:spPr>
      </p:pic>
      <p:sp>
        <p:nvSpPr>
          <p:cNvPr id="5" name="Содержимое 4"/>
          <p:cNvSpPr>
            <a:spLocks noGrp="1"/>
          </p:cNvSpPr>
          <p:nvPr>
            <p:ph sz="half" idx="1"/>
          </p:nvPr>
        </p:nvSpPr>
        <p:spPr/>
        <p:txBody>
          <a:bodyPr/>
          <a:lstStyle/>
          <a:p>
            <a:pPr algn="ctr">
              <a:buNone/>
            </a:pPr>
            <a:r>
              <a:rPr lang="ru-RU" sz="2400" b="1" dirty="0" smtClean="0"/>
              <a:t>Умножение двух рядом стоящих чисел</a:t>
            </a:r>
          </a:p>
          <a:p>
            <a:pPr>
              <a:buNone/>
            </a:pPr>
            <a:r>
              <a:rPr lang="ru-RU" sz="2400" dirty="0" smtClean="0"/>
              <a:t>     </a:t>
            </a:r>
            <a:r>
              <a:rPr lang="ru-RU" sz="2400" i="1" dirty="0" smtClean="0"/>
              <a:t>Правило.</a:t>
            </a:r>
            <a:r>
              <a:rPr lang="ru-RU" sz="2400" dirty="0" smtClean="0"/>
              <a:t> </a:t>
            </a:r>
            <a:r>
              <a:rPr lang="ru-RU" sz="2000" dirty="0" smtClean="0"/>
              <a:t>При умножении двух рядом стоящих чисел надо сначала перемножить цифры десятков, затем цифру десятков умножить на сумму цифр единиц и, наконец, надо перемножить цифры единиц.</a:t>
            </a:r>
          </a:p>
          <a:p>
            <a:endParaRPr lang="ru-RU" dirty="0"/>
          </a:p>
        </p:txBody>
      </p:sp>
      <p:sp>
        <p:nvSpPr>
          <p:cNvPr id="6" name="Содержимое 5"/>
          <p:cNvSpPr>
            <a:spLocks noGrp="1"/>
          </p:cNvSpPr>
          <p:nvPr>
            <p:ph sz="half" idx="2"/>
          </p:nvPr>
        </p:nvSpPr>
        <p:spPr/>
        <p:txBody>
          <a:bodyPr/>
          <a:lstStyle/>
          <a:p>
            <a:pPr algn="ctr">
              <a:buNone/>
            </a:pPr>
            <a:r>
              <a:rPr lang="ru-RU" sz="2400" b="1" dirty="0" smtClean="0"/>
              <a:t>Умножение чисел, оканчивающихся на 1</a:t>
            </a:r>
          </a:p>
          <a:p>
            <a:pPr>
              <a:buNone/>
            </a:pPr>
            <a:r>
              <a:rPr lang="ru-RU" sz="2400" b="1" i="1" dirty="0" smtClean="0"/>
              <a:t>     </a:t>
            </a:r>
            <a:r>
              <a:rPr lang="ru-RU" sz="2400" i="1" dirty="0" smtClean="0"/>
              <a:t>Правило. </a:t>
            </a:r>
            <a:r>
              <a:rPr lang="ru-RU" sz="2000" dirty="0" smtClean="0"/>
              <a:t>При умножении чисел, оканчивающихся на 1, надо сначала перемножить цифры десятков и правее полученного произведения записать под этим числом сумму цифр десятков, а затем перемножить 1 на 1 и записать ещё правее. Сложив столбиком, получим ответ.</a:t>
            </a:r>
          </a:p>
          <a:p>
            <a:endParaRPr lang="ru-RU" dirty="0"/>
          </a:p>
        </p:txBody>
      </p:sp>
      <p:sp>
        <p:nvSpPr>
          <p:cNvPr id="7" name="Заголовок 1"/>
          <p:cNvSpPr>
            <a:spLocks noGrp="1"/>
          </p:cNvSpPr>
          <p:nvPr>
            <p:ph type="title"/>
          </p:nvPr>
        </p:nvSpPr>
        <p:spPr>
          <a:xfrm>
            <a:off x="3286116" y="274638"/>
            <a:ext cx="5400684" cy="1143000"/>
          </a:xfrm>
          <a:blipFill>
            <a:blip r:embed="rId3"/>
            <a:tile tx="0" ty="0" sx="100000" sy="100000" flip="none" algn="tl"/>
          </a:blipFill>
        </p:spPr>
        <p:txBody>
          <a:bodyPr/>
          <a:lstStyle/>
          <a:p>
            <a:r>
              <a:rPr lang="ru-RU" i="1" u="sng" dirty="0" smtClean="0">
                <a:ln>
                  <a:solidFill>
                    <a:schemeClr val="tx2">
                      <a:lumMod val="95000"/>
                      <a:lumOff val="5000"/>
                    </a:schemeClr>
                  </a:solidFill>
                </a:ln>
                <a:solidFill>
                  <a:srgbClr val="FF9900"/>
                </a:solidFill>
              </a:rPr>
              <a:t>Способы быстрых вычислений</a:t>
            </a:r>
            <a:endParaRPr lang="ru-RU" i="1" u="sng" dirty="0">
              <a:ln>
                <a:solidFill>
                  <a:schemeClr val="tx2">
                    <a:lumMod val="95000"/>
                    <a:lumOff val="5000"/>
                  </a:schemeClr>
                </a:solidFill>
              </a:ln>
              <a:solidFill>
                <a:srgbClr val="FF99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3" name="Содержимое 2"/>
          <p:cNvSpPr>
            <a:spLocks noGrp="1"/>
          </p:cNvSpPr>
          <p:nvPr>
            <p:ph sz="half" idx="1"/>
          </p:nvPr>
        </p:nvSpPr>
        <p:spPr/>
        <p:txBody>
          <a:bodyPr/>
          <a:lstStyle/>
          <a:p>
            <a:pPr algn="ctr">
              <a:buNone/>
            </a:pPr>
            <a:r>
              <a:rPr lang="ru-RU" sz="2400" b="1" dirty="0" smtClean="0"/>
              <a:t>Деление на 5, 25, 125</a:t>
            </a:r>
          </a:p>
          <a:p>
            <a:pPr>
              <a:buNone/>
            </a:pPr>
            <a:r>
              <a:rPr lang="ru-RU" sz="2400" dirty="0" smtClean="0"/>
              <a:t>     Умножить числа соответственно на 2, 4, 8 и разделить на 10, 100, 1000.</a:t>
            </a:r>
          </a:p>
          <a:p>
            <a:endParaRPr lang="ru-RU" dirty="0"/>
          </a:p>
        </p:txBody>
      </p:sp>
      <p:sp>
        <p:nvSpPr>
          <p:cNvPr id="4" name="Содержимое 3"/>
          <p:cNvSpPr>
            <a:spLocks noGrp="1"/>
          </p:cNvSpPr>
          <p:nvPr>
            <p:ph sz="half" idx="2"/>
          </p:nvPr>
        </p:nvSpPr>
        <p:spPr/>
        <p:txBody>
          <a:bodyPr/>
          <a:lstStyle/>
          <a:p>
            <a:pPr algn="ctr">
              <a:buNone/>
            </a:pPr>
            <a:r>
              <a:rPr lang="ru-RU" sz="2400" b="1" dirty="0" smtClean="0"/>
              <a:t>Умножение чисел, оканчивающихся </a:t>
            </a:r>
          </a:p>
          <a:p>
            <a:pPr algn="ctr">
              <a:buNone/>
            </a:pPr>
            <a:r>
              <a:rPr lang="ru-RU" sz="2400" b="1" dirty="0" smtClean="0"/>
              <a:t>цифрой 5</a:t>
            </a:r>
          </a:p>
          <a:p>
            <a:pPr>
              <a:buNone/>
            </a:pPr>
            <a:r>
              <a:rPr lang="ru-RU" sz="2000" b="1" dirty="0" smtClean="0"/>
              <a:t>      </a:t>
            </a:r>
            <a:r>
              <a:rPr lang="ru-RU" sz="2000" dirty="0" smtClean="0"/>
              <a:t>При умножении чисел, оканчивающихся цифрой 5 (одна цифра десятков – чётная, а другая – нечётная), надо к произведению цифр десятков прибавить целую часть половины суммы цифр десятков. Получим число сотен, и тогда к числу сотен следует приписать 75.</a:t>
            </a:r>
          </a:p>
          <a:p>
            <a:endParaRPr lang="ru-RU" dirty="0"/>
          </a:p>
        </p:txBody>
      </p:sp>
      <p:sp>
        <p:nvSpPr>
          <p:cNvPr id="5" name="Заголовок 1"/>
          <p:cNvSpPr>
            <a:spLocks noGrp="1"/>
          </p:cNvSpPr>
          <p:nvPr>
            <p:ph type="title"/>
          </p:nvPr>
        </p:nvSpPr>
        <p:spPr>
          <a:xfrm>
            <a:off x="3286116" y="274638"/>
            <a:ext cx="5400684" cy="1143000"/>
          </a:xfrm>
          <a:blipFill>
            <a:blip r:embed="rId2"/>
            <a:tile tx="0" ty="0" sx="100000" sy="100000" flip="none" algn="tl"/>
          </a:blipFill>
        </p:spPr>
        <p:txBody>
          <a:bodyPr/>
          <a:lstStyle/>
          <a:p>
            <a:r>
              <a:rPr lang="ru-RU" i="1" u="sng" dirty="0" smtClean="0">
                <a:ln>
                  <a:solidFill>
                    <a:schemeClr val="tx2">
                      <a:lumMod val="95000"/>
                      <a:lumOff val="5000"/>
                    </a:schemeClr>
                  </a:solidFill>
                </a:ln>
                <a:solidFill>
                  <a:srgbClr val="FF9900"/>
                </a:solidFill>
              </a:rPr>
              <a:t>Способы быстрых вычислений</a:t>
            </a:r>
            <a:endParaRPr lang="ru-RU" i="1" u="sng" dirty="0">
              <a:ln>
                <a:solidFill>
                  <a:schemeClr val="tx2">
                    <a:lumMod val="95000"/>
                    <a:lumOff val="5000"/>
                  </a:schemeClr>
                </a:solidFill>
              </a:ln>
              <a:solidFill>
                <a:srgbClr val="FF9900"/>
              </a:solidFill>
            </a:endParaRPr>
          </a:p>
        </p:txBody>
      </p:sp>
      <p:pic>
        <p:nvPicPr>
          <p:cNvPr id="43011" name="Рисунок 57" descr="http://allforchildren.ru/pictures/school/school19-03.gif"/>
          <p:cNvPicPr>
            <a:picLocks noChangeAspect="1" noChangeArrowheads="1"/>
          </p:cNvPicPr>
          <p:nvPr/>
        </p:nvPicPr>
        <p:blipFill>
          <a:blip r:embed="rId3"/>
          <a:srcRect/>
          <a:stretch>
            <a:fillRect/>
          </a:stretch>
        </p:blipFill>
        <p:spPr bwMode="auto">
          <a:xfrm>
            <a:off x="928662" y="3929066"/>
            <a:ext cx="3071834" cy="221457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pic>
        <p:nvPicPr>
          <p:cNvPr id="44034" name="Рисунок 13" descr="http://allforchildren.ru/pictures/school/school05-15.gif"/>
          <p:cNvPicPr>
            <a:picLocks noChangeAspect="1" noChangeArrowheads="1"/>
          </p:cNvPicPr>
          <p:nvPr/>
        </p:nvPicPr>
        <p:blipFill>
          <a:blip r:embed="rId2"/>
          <a:srcRect/>
          <a:stretch>
            <a:fillRect/>
          </a:stretch>
        </p:blipFill>
        <p:spPr bwMode="auto">
          <a:xfrm>
            <a:off x="4714876" y="5500702"/>
            <a:ext cx="2571768" cy="1071570"/>
          </a:xfrm>
          <a:prstGeom prst="rect">
            <a:avLst/>
          </a:prstGeom>
          <a:ln>
            <a:noFill/>
          </a:ln>
          <a:effectLst>
            <a:softEdge rad="112500"/>
          </a:effectLst>
        </p:spPr>
      </p:pic>
      <p:sp>
        <p:nvSpPr>
          <p:cNvPr id="2" name="Заголовок 1"/>
          <p:cNvSpPr>
            <a:spLocks noGrp="1"/>
          </p:cNvSpPr>
          <p:nvPr>
            <p:ph type="title"/>
          </p:nvPr>
        </p:nvSpPr>
        <p:spPr>
          <a:xfrm>
            <a:off x="2928926" y="274638"/>
            <a:ext cx="5757874" cy="1143000"/>
          </a:xfrm>
          <a:blipFill>
            <a:blip r:embed="rId3"/>
            <a:tile tx="0" ty="0" sx="100000" sy="100000" flip="none" algn="tl"/>
          </a:blipFill>
          <a:ln>
            <a:noFill/>
          </a:ln>
        </p:spPr>
        <p:txBody>
          <a:bodyPr/>
          <a:lstStyle/>
          <a:p>
            <a:r>
              <a:rPr lang="ru-RU" i="1" u="sng" dirty="0" smtClean="0">
                <a:ln>
                  <a:solidFill>
                    <a:schemeClr val="tx2">
                      <a:lumMod val="95000"/>
                      <a:lumOff val="5000"/>
                    </a:schemeClr>
                  </a:solidFill>
                </a:ln>
                <a:solidFill>
                  <a:srgbClr val="FF9900"/>
                </a:solidFill>
              </a:rPr>
              <a:t>Таблицы-тренажеры</a:t>
            </a:r>
            <a:endParaRPr lang="ru-RU" i="1" u="sng" dirty="0">
              <a:ln>
                <a:solidFill>
                  <a:schemeClr val="tx2">
                    <a:lumMod val="95000"/>
                    <a:lumOff val="5000"/>
                  </a:schemeClr>
                </a:solidFill>
              </a:ln>
              <a:solidFill>
                <a:srgbClr val="FF9900"/>
              </a:solidFill>
            </a:endParaRPr>
          </a:p>
        </p:txBody>
      </p:sp>
      <p:sp>
        <p:nvSpPr>
          <p:cNvPr id="3" name="Содержимое 2"/>
          <p:cNvSpPr>
            <a:spLocks noGrp="1"/>
          </p:cNvSpPr>
          <p:nvPr>
            <p:ph idx="1"/>
          </p:nvPr>
        </p:nvSpPr>
        <p:spPr/>
        <p:txBody>
          <a:bodyPr/>
          <a:lstStyle/>
          <a:p>
            <a:pPr>
              <a:buNone/>
            </a:pPr>
            <a:r>
              <a:rPr lang="ru-RU" sz="2000" dirty="0" smtClean="0"/>
              <a:t>                Однако 5-7 минут успешного счёта на уроке не достаточны не только для развития вычислительных навыков, но и для их закрепления, если нет системы устного счёта. </a:t>
            </a:r>
          </a:p>
          <a:p>
            <a:pPr>
              <a:buNone/>
            </a:pPr>
            <a:r>
              <a:rPr lang="ru-RU" sz="2000" dirty="0" smtClean="0"/>
              <a:t>               Организация устных упражнений всегда была и остаётся “узким местом” в работе на уроке: суметь за небольшое время дать каждому ученику достаточную “вычислительную нагрузку”, предложить разнообразные задания, стимулирующие развитие внимания, памяти, эмоционально-волевой сферы, оперативно проверить правильность решений, обеспечить необходимый уровень самостоятельности в работе детей – действительно весьма трудная задача. </a:t>
            </a:r>
          </a:p>
          <a:p>
            <a:pPr>
              <a:buNone/>
            </a:pPr>
            <a:r>
              <a:rPr lang="ru-RU" sz="2000" dirty="0" smtClean="0"/>
              <a:t>              Помочь в разрешении этой проблемы помогают, как показывает опыт обучения школьников в средних классах, наборы </a:t>
            </a:r>
            <a:r>
              <a:rPr lang="ru-RU" sz="2000" b="1" dirty="0" smtClean="0"/>
              <a:t>упражнений – тренажёры. </a:t>
            </a:r>
            <a:endParaRPr lang="ru-RU" sz="20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pic>
        <p:nvPicPr>
          <p:cNvPr id="45058" name="Рисунок 13" descr="http://allforchildren.ru/pictures/school/school05-15.gif"/>
          <p:cNvPicPr>
            <a:picLocks noChangeAspect="1" noChangeArrowheads="1"/>
          </p:cNvPicPr>
          <p:nvPr/>
        </p:nvPicPr>
        <p:blipFill>
          <a:blip r:embed="rId2"/>
          <a:srcRect/>
          <a:stretch>
            <a:fillRect/>
          </a:stretch>
        </p:blipFill>
        <p:spPr bwMode="auto">
          <a:xfrm>
            <a:off x="857224" y="5214950"/>
            <a:ext cx="3000396" cy="1231905"/>
          </a:xfrm>
          <a:prstGeom prst="rect">
            <a:avLst/>
          </a:prstGeom>
          <a:ln>
            <a:noFill/>
          </a:ln>
          <a:effectLst>
            <a:softEdge rad="112500"/>
          </a:effectLst>
        </p:spPr>
      </p:pic>
      <p:sp>
        <p:nvSpPr>
          <p:cNvPr id="3" name="Содержимое 2"/>
          <p:cNvSpPr>
            <a:spLocks noGrp="1"/>
          </p:cNvSpPr>
          <p:nvPr>
            <p:ph idx="1"/>
          </p:nvPr>
        </p:nvSpPr>
        <p:spPr/>
        <p:txBody>
          <a:bodyPr/>
          <a:lstStyle/>
          <a:p>
            <a:pPr>
              <a:buNone/>
            </a:pPr>
            <a:r>
              <a:rPr lang="ru-RU" sz="2000" dirty="0" smtClean="0"/>
              <a:t>             Они предназначены как для работы в классе на уроке, так и для самостоятельной работы дома. </a:t>
            </a:r>
            <a:r>
              <a:rPr lang="ru-RU" sz="2000" b="1" dirty="0" smtClean="0"/>
              <a:t>Задания-тренажёры</a:t>
            </a:r>
            <a:r>
              <a:rPr lang="ru-RU" sz="2000" dirty="0" smtClean="0"/>
              <a:t> позволяют предложить ученику выполнить большой объём вычислений за небольшое время. </a:t>
            </a:r>
          </a:p>
          <a:p>
            <a:pPr>
              <a:buNone/>
            </a:pPr>
            <a:r>
              <a:rPr lang="ru-RU" sz="2000" dirty="0" smtClean="0"/>
              <a:t>            Таким образом, оттачиваются не только собственно </a:t>
            </a:r>
            <a:r>
              <a:rPr lang="ru-RU" sz="2000" i="1" dirty="0" smtClean="0"/>
              <a:t>вычислительные навыки</a:t>
            </a:r>
            <a:r>
              <a:rPr lang="ru-RU" sz="2000" dirty="0" smtClean="0"/>
              <a:t>, </a:t>
            </a:r>
            <a:r>
              <a:rPr lang="ru-RU" sz="2000" i="1" dirty="0" smtClean="0"/>
              <a:t>формируется “числовая зоркость</a:t>
            </a:r>
            <a:r>
              <a:rPr lang="ru-RU" sz="2000" dirty="0" smtClean="0"/>
              <a:t>”, но и </a:t>
            </a:r>
            <a:r>
              <a:rPr lang="ru-RU" sz="2000" i="1" dirty="0" smtClean="0"/>
              <a:t>тренируется внимание, развивается оперативная память </a:t>
            </a:r>
            <a:r>
              <a:rPr lang="ru-RU" sz="2000" dirty="0" smtClean="0"/>
              <a:t>ребёнка.       </a:t>
            </a:r>
          </a:p>
          <a:p>
            <a:pPr>
              <a:buNone/>
            </a:pPr>
            <a:r>
              <a:rPr lang="ru-RU" sz="2000" dirty="0" smtClean="0"/>
              <a:t>            В результате такой тренировки каждый ребёнок приучается быстро и правильно считать и думать, овладевает различными приёмами самопроверки, значительно лучше ориентируется в числовых множествах.  </a:t>
            </a:r>
          </a:p>
          <a:p>
            <a:pPr>
              <a:buNone/>
            </a:pPr>
            <a:r>
              <a:rPr lang="ru-RU" sz="2000" b="1" dirty="0" smtClean="0"/>
              <a:t>            Таблицы-тренажёры </a:t>
            </a:r>
            <a:r>
              <a:rPr lang="ru-RU" sz="2000" dirty="0" smtClean="0"/>
              <a:t>рассчитаны на многократное использование. </a:t>
            </a:r>
            <a:endParaRPr lang="ru-RU" sz="2000" dirty="0"/>
          </a:p>
        </p:txBody>
      </p:sp>
      <p:sp>
        <p:nvSpPr>
          <p:cNvPr id="4" name="Заголовок 1"/>
          <p:cNvSpPr>
            <a:spLocks noGrp="1"/>
          </p:cNvSpPr>
          <p:nvPr>
            <p:ph type="title"/>
          </p:nvPr>
        </p:nvSpPr>
        <p:spPr>
          <a:xfrm>
            <a:off x="2857488" y="285728"/>
            <a:ext cx="5829312" cy="1143000"/>
          </a:xfrm>
          <a:blipFill>
            <a:blip r:embed="rId3"/>
            <a:tile tx="0" ty="0" sx="100000" sy="100000" flip="none" algn="tl"/>
          </a:blipFill>
          <a:ln>
            <a:noFill/>
          </a:ln>
        </p:spPr>
        <p:txBody>
          <a:bodyPr/>
          <a:lstStyle/>
          <a:p>
            <a:r>
              <a:rPr lang="ru-RU" i="1" u="sng" dirty="0" smtClean="0">
                <a:ln>
                  <a:solidFill>
                    <a:schemeClr val="tx2">
                      <a:lumMod val="95000"/>
                      <a:lumOff val="5000"/>
                    </a:schemeClr>
                  </a:solidFill>
                </a:ln>
                <a:solidFill>
                  <a:srgbClr val="FF9900"/>
                </a:solidFill>
              </a:rPr>
              <a:t>Таблицы-тренажеры</a:t>
            </a:r>
            <a:endParaRPr lang="ru-RU" i="1" u="sng" dirty="0">
              <a:ln>
                <a:solidFill>
                  <a:schemeClr val="tx2">
                    <a:lumMod val="95000"/>
                    <a:lumOff val="5000"/>
                  </a:schemeClr>
                </a:solidFill>
              </a:ln>
              <a:solidFill>
                <a:srgbClr val="FF99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pic>
        <p:nvPicPr>
          <p:cNvPr id="15362" name="Рисунок 13" descr="http://allforchildren.ru/pictures/school/school05-15.gif"/>
          <p:cNvPicPr>
            <a:picLocks noChangeAspect="1" noChangeArrowheads="1"/>
          </p:cNvPicPr>
          <p:nvPr/>
        </p:nvPicPr>
        <p:blipFill>
          <a:blip r:embed="rId2"/>
          <a:srcRect/>
          <a:stretch>
            <a:fillRect/>
          </a:stretch>
        </p:blipFill>
        <p:spPr bwMode="auto">
          <a:xfrm flipH="1">
            <a:off x="6786578" y="5643578"/>
            <a:ext cx="1857388" cy="1000132"/>
          </a:xfrm>
          <a:prstGeom prst="rect">
            <a:avLst/>
          </a:prstGeom>
          <a:ln>
            <a:noFill/>
          </a:ln>
          <a:effectLst>
            <a:softEdge rad="112500"/>
          </a:effectLst>
        </p:spPr>
      </p:pic>
      <p:sp>
        <p:nvSpPr>
          <p:cNvPr id="3" name="Содержимое 2"/>
          <p:cNvSpPr>
            <a:spLocks noGrp="1"/>
          </p:cNvSpPr>
          <p:nvPr>
            <p:ph idx="1"/>
          </p:nvPr>
        </p:nvSpPr>
        <p:spPr/>
        <p:txBody>
          <a:bodyPr/>
          <a:lstStyle/>
          <a:p>
            <a:pPr>
              <a:buNone/>
            </a:pPr>
            <a:r>
              <a:rPr lang="ru-RU" sz="2000" dirty="0" smtClean="0"/>
              <a:t>             Все виды </a:t>
            </a:r>
            <a:r>
              <a:rPr lang="ru-RU" sz="2000" b="1" dirty="0" smtClean="0"/>
              <a:t>заданий тренажёра </a:t>
            </a:r>
            <a:r>
              <a:rPr lang="ru-RU" sz="2000" dirty="0" smtClean="0"/>
              <a:t>разбиты на отдельные части.     Каждая такая часть – одна порция при проведении устного счёта. При выполнении заданий ученик произносит или записывает ответ каждого действия. </a:t>
            </a:r>
          </a:p>
          <a:p>
            <a:pPr>
              <a:buNone/>
            </a:pPr>
            <a:r>
              <a:rPr lang="ru-RU" sz="2000" dirty="0" smtClean="0"/>
              <a:t>      При выполнении цепочных вычислений результаты промежуточных действий не записываются, ученик фиксирует только окончательный ответ. </a:t>
            </a:r>
          </a:p>
          <a:p>
            <a:pPr>
              <a:buNone/>
            </a:pPr>
            <a:r>
              <a:rPr lang="ru-RU" sz="2000" dirty="0" smtClean="0"/>
              <a:t>      </a:t>
            </a:r>
            <a:r>
              <a:rPr lang="ru-RU" sz="2000" b="1" dirty="0" smtClean="0"/>
              <a:t>Задания-тренажёры </a:t>
            </a:r>
            <a:r>
              <a:rPr lang="ru-RU" sz="2000" dirty="0" smtClean="0"/>
              <a:t>можно предлагать как </a:t>
            </a:r>
            <a:r>
              <a:rPr lang="ru-RU" sz="2000" b="1" i="1" dirty="0" smtClean="0"/>
              <a:t>для индивидуальной</a:t>
            </a:r>
            <a:r>
              <a:rPr lang="ru-RU" sz="2000" dirty="0" smtClean="0"/>
              <a:t>, так и </a:t>
            </a:r>
            <a:r>
              <a:rPr lang="ru-RU" sz="2000" b="1" i="1" dirty="0" smtClean="0"/>
              <a:t>для коллективной работы</a:t>
            </a:r>
            <a:r>
              <a:rPr lang="ru-RU" sz="2000" dirty="0" smtClean="0"/>
              <a:t> в классе. </a:t>
            </a:r>
          </a:p>
          <a:p>
            <a:pPr>
              <a:buNone/>
            </a:pPr>
            <a:r>
              <a:rPr lang="ru-RU" sz="2000" dirty="0" smtClean="0"/>
              <a:t>      В ходе устной работы на уроке с использованием тренажёра можно проводить математические эстафеты. Очень полезна работа в парах, когда один ученик называет ответы соседу по парте, а тот проверяет их правильность; при выполнении следующего задания ответы называет второй, а первый – проверяет. </a:t>
            </a:r>
            <a:endParaRPr lang="ru-RU" dirty="0"/>
          </a:p>
        </p:txBody>
      </p:sp>
      <p:sp>
        <p:nvSpPr>
          <p:cNvPr id="4" name="Заголовок 1"/>
          <p:cNvSpPr>
            <a:spLocks noGrp="1"/>
          </p:cNvSpPr>
          <p:nvPr>
            <p:ph type="title"/>
          </p:nvPr>
        </p:nvSpPr>
        <p:spPr>
          <a:xfrm>
            <a:off x="3000364" y="274638"/>
            <a:ext cx="5686436" cy="1143000"/>
          </a:xfrm>
          <a:blipFill>
            <a:blip r:embed="rId3"/>
            <a:tile tx="0" ty="0" sx="100000" sy="100000" flip="none" algn="tl"/>
          </a:blipFill>
          <a:ln>
            <a:noFill/>
          </a:ln>
        </p:spPr>
        <p:txBody>
          <a:bodyPr/>
          <a:lstStyle/>
          <a:p>
            <a:r>
              <a:rPr lang="ru-RU" i="1" u="sng" dirty="0" smtClean="0">
                <a:ln>
                  <a:solidFill>
                    <a:schemeClr val="tx2">
                      <a:lumMod val="95000"/>
                      <a:lumOff val="5000"/>
                    </a:schemeClr>
                  </a:solidFill>
                </a:ln>
                <a:solidFill>
                  <a:srgbClr val="FF9900"/>
                </a:solidFill>
              </a:rPr>
              <a:t>Таблицы-тренажеры</a:t>
            </a:r>
            <a:endParaRPr lang="ru-RU" i="1" u="sng" dirty="0">
              <a:ln>
                <a:solidFill>
                  <a:schemeClr val="tx2">
                    <a:lumMod val="95000"/>
                    <a:lumOff val="5000"/>
                  </a:schemeClr>
                </a:solidFill>
              </a:ln>
              <a:solidFill>
                <a:srgbClr val="FF99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86116" y="274638"/>
            <a:ext cx="5400684" cy="1143000"/>
          </a:xfrm>
          <a:noFill/>
          <a:ln>
            <a:noFill/>
          </a:ln>
        </p:spPr>
        <p:txBody>
          <a:bodyPr/>
          <a:lstStyle/>
          <a:p>
            <a:r>
              <a:rPr lang="ru-RU" sz="2400" u="sng" dirty="0" smtClean="0">
                <a:ln>
                  <a:solidFill>
                    <a:schemeClr val="tx2">
                      <a:lumMod val="95000"/>
                      <a:lumOff val="5000"/>
                    </a:schemeClr>
                  </a:solidFill>
                </a:ln>
                <a:solidFill>
                  <a:srgbClr val="FF9900"/>
                </a:solidFill>
              </a:rPr>
              <a:t>Технология совершенствования вычислительных навыков на уроках математики</a:t>
            </a:r>
            <a:endParaRPr lang="ru-RU" sz="2400" u="sng" dirty="0">
              <a:ln>
                <a:solidFill>
                  <a:schemeClr val="tx2">
                    <a:lumMod val="95000"/>
                    <a:lumOff val="5000"/>
                  </a:schemeClr>
                </a:solidFill>
              </a:ln>
              <a:solidFill>
                <a:srgbClr val="FF9900"/>
              </a:solidFill>
            </a:endParaRPr>
          </a:p>
        </p:txBody>
      </p:sp>
      <p:sp>
        <p:nvSpPr>
          <p:cNvPr id="3" name="Содержимое 2"/>
          <p:cNvSpPr>
            <a:spLocks noGrp="1"/>
          </p:cNvSpPr>
          <p:nvPr>
            <p:ph idx="1"/>
          </p:nvPr>
        </p:nvSpPr>
        <p:spPr>
          <a:xfrm>
            <a:off x="285720" y="1600200"/>
            <a:ext cx="8858280" cy="4829196"/>
          </a:xfrm>
        </p:spPr>
        <p:txBody>
          <a:bodyPr/>
          <a:lstStyle/>
          <a:p>
            <a:pPr>
              <a:buNone/>
            </a:pPr>
            <a:r>
              <a:rPr lang="ru-RU" dirty="0" smtClean="0"/>
              <a:t>   Организация работы на уроке по формированию вычислительной культуры позволяет</a:t>
            </a:r>
          </a:p>
          <a:p>
            <a:pPr>
              <a:buFont typeface="Wingdings" pitchFamily="2" charset="2"/>
              <a:buChar char="Ø"/>
            </a:pPr>
            <a:r>
              <a:rPr lang="ru-RU" dirty="0" smtClean="0"/>
              <a:t> </a:t>
            </a:r>
            <a:r>
              <a:rPr lang="ru-RU" sz="2800" dirty="0" smtClean="0"/>
              <a:t>активизировать работу учащихся</a:t>
            </a:r>
          </a:p>
          <a:p>
            <a:pPr>
              <a:buFont typeface="Wingdings" pitchFamily="2" charset="2"/>
              <a:buChar char="Ø"/>
            </a:pPr>
            <a:r>
              <a:rPr lang="ru-RU" sz="2800" dirty="0" smtClean="0"/>
              <a:t> пробуждает интерес к изучению математики</a:t>
            </a:r>
          </a:p>
          <a:p>
            <a:pPr>
              <a:buFont typeface="Wingdings" pitchFamily="2" charset="2"/>
              <a:buChar char="Ø"/>
            </a:pPr>
            <a:r>
              <a:rPr lang="ru-RU" sz="2800" dirty="0" smtClean="0"/>
              <a:t> способствует развитию познавательного интереса</a:t>
            </a:r>
          </a:p>
          <a:p>
            <a:pPr>
              <a:buFont typeface="Wingdings" pitchFamily="2" charset="2"/>
              <a:buChar char="Ø"/>
            </a:pPr>
            <a:r>
              <a:rPr lang="ru-RU" sz="2800" dirty="0" smtClean="0"/>
              <a:t> формирует интеллектуальные умения</a:t>
            </a:r>
          </a:p>
          <a:p>
            <a:pPr>
              <a:buFont typeface="Wingdings" pitchFamily="2" charset="2"/>
              <a:buChar char="Ø"/>
            </a:pPr>
            <a:r>
              <a:rPr lang="ru-RU" sz="2800" dirty="0" smtClean="0"/>
              <a:t> улучшает весь педагогический процесс и повышает его эффективность</a:t>
            </a:r>
          </a:p>
          <a:p>
            <a:endParaRPr lang="ru-RU" dirty="0"/>
          </a:p>
        </p:txBody>
      </p:sp>
      <p:pic>
        <p:nvPicPr>
          <p:cNvPr id="5" name="Рисунок 55" descr="http://allforchildren.ru/pictures/school/school19-04.gif"/>
          <p:cNvPicPr>
            <a:picLocks noChangeAspect="1" noChangeArrowheads="1"/>
          </p:cNvPicPr>
          <p:nvPr/>
        </p:nvPicPr>
        <p:blipFill>
          <a:blip r:embed="rId2"/>
          <a:srcRect/>
          <a:stretch>
            <a:fillRect/>
          </a:stretch>
        </p:blipFill>
        <p:spPr bwMode="auto">
          <a:xfrm>
            <a:off x="285720" y="214290"/>
            <a:ext cx="2000264" cy="142876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pic>
        <p:nvPicPr>
          <p:cNvPr id="16386" name="Рисунок 13" descr="http://allforchildren.ru/pictures/school/school05-15.gif"/>
          <p:cNvPicPr>
            <a:picLocks noChangeAspect="1" noChangeArrowheads="1"/>
          </p:cNvPicPr>
          <p:nvPr/>
        </p:nvPicPr>
        <p:blipFill>
          <a:blip r:embed="rId2"/>
          <a:srcRect/>
          <a:stretch>
            <a:fillRect/>
          </a:stretch>
        </p:blipFill>
        <p:spPr bwMode="auto">
          <a:xfrm>
            <a:off x="5786446" y="5643578"/>
            <a:ext cx="2857520" cy="928694"/>
          </a:xfrm>
          <a:prstGeom prst="rect">
            <a:avLst/>
          </a:prstGeom>
          <a:ln>
            <a:noFill/>
          </a:ln>
          <a:effectLst>
            <a:softEdge rad="112500"/>
          </a:effectLst>
        </p:spPr>
      </p:pic>
      <p:sp>
        <p:nvSpPr>
          <p:cNvPr id="3" name="Содержимое 2"/>
          <p:cNvSpPr>
            <a:spLocks noGrp="1"/>
          </p:cNvSpPr>
          <p:nvPr>
            <p:ph idx="1"/>
          </p:nvPr>
        </p:nvSpPr>
        <p:spPr/>
        <p:txBody>
          <a:bodyPr/>
          <a:lstStyle/>
          <a:p>
            <a:pPr>
              <a:buNone/>
            </a:pPr>
            <a:r>
              <a:rPr lang="ru-RU" sz="2000" b="1" i="1" dirty="0" smtClean="0"/>
              <a:t>        Вычислительные навыки можно тренировать и так</a:t>
            </a:r>
            <a:r>
              <a:rPr lang="ru-RU" sz="2000" dirty="0" smtClean="0"/>
              <a:t>. </a:t>
            </a:r>
          </a:p>
          <a:p>
            <a:pPr>
              <a:buNone/>
            </a:pPr>
            <a:r>
              <a:rPr lang="ru-RU" sz="2000" dirty="0" smtClean="0"/>
              <a:t>             В начале урока дети получают </a:t>
            </a:r>
            <a:r>
              <a:rPr lang="ru-RU" sz="2000" i="1" dirty="0" smtClean="0"/>
              <a:t>карточки-задания</a:t>
            </a:r>
            <a:r>
              <a:rPr lang="ru-RU" sz="2000" dirty="0" smtClean="0"/>
              <a:t>. По сигналу ребята начинают записывать свои ответы. Через 2 минуты тренировка заканчивается. После занятий с учениками-помощниками подсчитываем количество правильных ответов и заносим результаты в </a:t>
            </a:r>
            <a:r>
              <a:rPr lang="ru-RU" sz="2000" i="1" dirty="0" smtClean="0"/>
              <a:t>сводную таблицу</a:t>
            </a:r>
            <a:r>
              <a:rPr lang="ru-RU" sz="2000" dirty="0" smtClean="0"/>
              <a:t>, которую вывешиваем в классе, и так на каждом уроке. </a:t>
            </a:r>
          </a:p>
          <a:p>
            <a:pPr>
              <a:buNone/>
            </a:pPr>
            <a:r>
              <a:rPr lang="ru-RU" sz="2000" dirty="0" smtClean="0"/>
              <a:t>            Время от времени для объективности есть смысл проводить контрольный счёт, где проверку ответов осуществляет сосед по парте, либо сам учитель. </a:t>
            </a:r>
          </a:p>
          <a:p>
            <a:pPr>
              <a:buNone/>
            </a:pPr>
            <a:r>
              <a:rPr lang="ru-RU" sz="2000" dirty="0" smtClean="0"/>
              <a:t>            Все мы знаем, что за 3 летних месяца значительно утрачиваются имеющиеся у детей умения и навыки, поэтому для восстановления их необходимо применять </a:t>
            </a:r>
            <a:r>
              <a:rPr lang="ru-RU" sz="2000" b="1" dirty="0" smtClean="0"/>
              <a:t>упражнения технологического тренажера</a:t>
            </a:r>
            <a:r>
              <a:rPr lang="ru-RU" sz="2000" dirty="0" smtClean="0"/>
              <a:t>.</a:t>
            </a:r>
          </a:p>
          <a:p>
            <a:pPr>
              <a:buNone/>
            </a:pPr>
            <a:endParaRPr lang="ru-RU" dirty="0"/>
          </a:p>
        </p:txBody>
      </p:sp>
      <p:sp>
        <p:nvSpPr>
          <p:cNvPr id="4" name="Заголовок 1"/>
          <p:cNvSpPr>
            <a:spLocks noGrp="1"/>
          </p:cNvSpPr>
          <p:nvPr>
            <p:ph type="title"/>
          </p:nvPr>
        </p:nvSpPr>
        <p:spPr>
          <a:xfrm>
            <a:off x="3000364" y="274638"/>
            <a:ext cx="5686436" cy="1143000"/>
          </a:xfrm>
          <a:blipFill>
            <a:blip r:embed="rId3"/>
            <a:tile tx="0" ty="0" sx="100000" sy="100000" flip="none" algn="tl"/>
          </a:blipFill>
          <a:ln>
            <a:noFill/>
          </a:ln>
        </p:spPr>
        <p:txBody>
          <a:bodyPr/>
          <a:lstStyle/>
          <a:p>
            <a:r>
              <a:rPr lang="ru-RU" i="1" u="sng" dirty="0" smtClean="0">
                <a:ln>
                  <a:solidFill>
                    <a:schemeClr val="tx2">
                      <a:lumMod val="95000"/>
                      <a:lumOff val="5000"/>
                    </a:schemeClr>
                  </a:solidFill>
                </a:ln>
                <a:solidFill>
                  <a:srgbClr val="FF9900"/>
                </a:solidFill>
              </a:rPr>
              <a:t>Таблицы-тренажеры</a:t>
            </a:r>
            <a:endParaRPr lang="ru-RU" i="1" u="sng" dirty="0">
              <a:ln>
                <a:solidFill>
                  <a:schemeClr val="tx2">
                    <a:lumMod val="95000"/>
                    <a:lumOff val="5000"/>
                  </a:schemeClr>
                </a:solidFill>
              </a:ln>
              <a:solidFill>
                <a:srgbClr val="FF99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pic>
        <p:nvPicPr>
          <p:cNvPr id="17411" name="Рисунок 71" descr="http://allforchildren.ru/pictures/school/school19-16.jpg"/>
          <p:cNvPicPr>
            <a:picLocks noChangeAspect="1" noChangeArrowheads="1"/>
          </p:cNvPicPr>
          <p:nvPr/>
        </p:nvPicPr>
        <p:blipFill>
          <a:blip r:embed="rId2"/>
          <a:srcRect/>
          <a:stretch>
            <a:fillRect/>
          </a:stretch>
        </p:blipFill>
        <p:spPr bwMode="auto">
          <a:xfrm>
            <a:off x="7143768" y="4000504"/>
            <a:ext cx="1785950" cy="2584458"/>
          </a:xfrm>
          <a:prstGeom prst="rect">
            <a:avLst/>
          </a:prstGeom>
          <a:ln>
            <a:noFill/>
          </a:ln>
          <a:effectLst>
            <a:softEdge rad="112500"/>
          </a:effectLst>
        </p:spPr>
      </p:pic>
      <p:sp>
        <p:nvSpPr>
          <p:cNvPr id="3" name="Содержимое 2"/>
          <p:cNvSpPr>
            <a:spLocks noGrp="1"/>
          </p:cNvSpPr>
          <p:nvPr>
            <p:ph idx="1"/>
          </p:nvPr>
        </p:nvSpPr>
        <p:spPr>
          <a:xfrm>
            <a:off x="457200" y="1600200"/>
            <a:ext cx="8229600" cy="4829196"/>
          </a:xfrm>
        </p:spPr>
        <p:txBody>
          <a:bodyPr/>
          <a:lstStyle/>
          <a:p>
            <a:pPr>
              <a:buNone/>
            </a:pPr>
            <a:r>
              <a:rPr lang="ru-RU" dirty="0" smtClean="0"/>
              <a:t>    Систематическое использование </a:t>
            </a:r>
            <a:r>
              <a:rPr lang="ru-RU" b="1" dirty="0" smtClean="0"/>
              <a:t>технологии совершенствования вычислительных навыков</a:t>
            </a:r>
            <a:r>
              <a:rPr lang="ru-RU" dirty="0" smtClean="0"/>
              <a:t> на уроках математики, начиная с начального курса обучения, способствует формированию </a:t>
            </a:r>
            <a:r>
              <a:rPr lang="ru-RU" b="1" i="1" dirty="0" smtClean="0"/>
              <a:t>высокого вычислительного уровня математической культуры.</a:t>
            </a:r>
          </a:p>
          <a:p>
            <a:pPr>
              <a:buNone/>
            </a:pPr>
            <a:r>
              <a:rPr lang="ru-RU" b="1" i="1" dirty="0" smtClean="0"/>
              <a:t>    </a:t>
            </a:r>
            <a:r>
              <a:rPr lang="ru-RU" sz="2000" dirty="0" smtClean="0"/>
              <a:t>Данная технология разработана на основе </a:t>
            </a:r>
            <a:r>
              <a:rPr lang="ru-RU" sz="2000" b="1" dirty="0" smtClean="0"/>
              <a:t>технологии совершенствования вычислительных умений </a:t>
            </a:r>
          </a:p>
          <a:p>
            <a:pPr>
              <a:buNone/>
            </a:pPr>
            <a:r>
              <a:rPr lang="ru-RU" sz="2000" b="1" dirty="0" smtClean="0"/>
              <a:t>      </a:t>
            </a:r>
            <a:r>
              <a:rPr lang="ru-RU" sz="2800" b="1" dirty="0" smtClean="0"/>
              <a:t>Всеволода Николаевича Зайцева.</a:t>
            </a:r>
            <a:endParaRPr lang="ru-RU" sz="2800" b="1" dirty="0"/>
          </a:p>
        </p:txBody>
      </p:sp>
      <p:sp>
        <p:nvSpPr>
          <p:cNvPr id="4" name="Заголовок 1"/>
          <p:cNvSpPr>
            <a:spLocks noGrp="1"/>
          </p:cNvSpPr>
          <p:nvPr>
            <p:ph type="title"/>
          </p:nvPr>
        </p:nvSpPr>
        <p:spPr>
          <a:xfrm>
            <a:off x="2857488" y="274638"/>
            <a:ext cx="5829312" cy="1143000"/>
          </a:xfrm>
          <a:noFill/>
          <a:ln>
            <a:noFill/>
          </a:ln>
        </p:spPr>
        <p:txBody>
          <a:bodyPr/>
          <a:lstStyle/>
          <a:p>
            <a:r>
              <a:rPr lang="ru-RU" sz="2400" i="1" u="sng" dirty="0" smtClean="0">
                <a:ln>
                  <a:solidFill>
                    <a:schemeClr val="tx2">
                      <a:lumMod val="95000"/>
                      <a:lumOff val="5000"/>
                    </a:schemeClr>
                  </a:solidFill>
                </a:ln>
                <a:solidFill>
                  <a:srgbClr val="FF9900"/>
                </a:solidFill>
              </a:rPr>
              <a:t>Технология совершенствования вычислительных навыков на уроках математики</a:t>
            </a:r>
            <a:endParaRPr lang="ru-RU" sz="2400" i="1" u="sng" dirty="0">
              <a:ln>
                <a:solidFill>
                  <a:schemeClr val="tx2">
                    <a:lumMod val="95000"/>
                    <a:lumOff val="5000"/>
                  </a:schemeClr>
                </a:solidFill>
              </a:ln>
              <a:solidFill>
                <a:srgbClr val="FF99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ru-RU" sz="2800" dirty="0" smtClean="0"/>
              <a:t>          </a:t>
            </a:r>
            <a:r>
              <a:rPr lang="ru-RU" sz="2800" b="1" dirty="0" smtClean="0"/>
              <a:t>Системный подход </a:t>
            </a:r>
            <a:r>
              <a:rPr lang="ru-RU" sz="2800" dirty="0" smtClean="0"/>
              <a:t>в работе позволяет не только отрабатывать вычислительные умения, но и нацелен на развитие учащихся.</a:t>
            </a:r>
          </a:p>
          <a:p>
            <a:pPr>
              <a:buNone/>
            </a:pPr>
            <a:r>
              <a:rPr lang="ru-RU" sz="2800" dirty="0" smtClean="0"/>
              <a:t>           </a:t>
            </a:r>
            <a:r>
              <a:rPr lang="ru-RU" sz="2800" b="1" dirty="0" smtClean="0"/>
              <a:t>Система организации </a:t>
            </a:r>
            <a:r>
              <a:rPr lang="ru-RU" sz="2800" dirty="0" smtClean="0"/>
              <a:t>диагностики, тренинга и контроля формирования вычислительных умений и навыков у учащихся, применение компьютерных технологий способствует  росту </a:t>
            </a:r>
            <a:r>
              <a:rPr lang="ru-RU" sz="2800" b="1" dirty="0" smtClean="0"/>
              <a:t>комфортности обучения</a:t>
            </a:r>
            <a:r>
              <a:rPr lang="ru-RU" sz="2800" dirty="0" smtClean="0"/>
              <a:t>.</a:t>
            </a:r>
          </a:p>
          <a:p>
            <a:pPr>
              <a:buNone/>
            </a:pPr>
            <a:r>
              <a:rPr lang="ru-RU" sz="2800" dirty="0" smtClean="0"/>
              <a:t>            Опыт предполагает решение следующей задачи – </a:t>
            </a:r>
            <a:r>
              <a:rPr lang="ru-RU" sz="2800" b="1" dirty="0" smtClean="0"/>
              <a:t>создание условий успешности </a:t>
            </a:r>
            <a:r>
              <a:rPr lang="ru-RU" sz="2800" dirty="0" smtClean="0"/>
              <a:t>каждого школьника</a:t>
            </a:r>
            <a:endParaRPr lang="ru-RU" sz="2800" dirty="0"/>
          </a:p>
        </p:txBody>
      </p:sp>
      <p:sp>
        <p:nvSpPr>
          <p:cNvPr id="4" name="Заголовок 1"/>
          <p:cNvSpPr>
            <a:spLocks noGrp="1"/>
          </p:cNvSpPr>
          <p:nvPr>
            <p:ph type="title"/>
          </p:nvPr>
        </p:nvSpPr>
        <p:spPr>
          <a:xfrm>
            <a:off x="3643306" y="274638"/>
            <a:ext cx="5043494" cy="1143000"/>
          </a:xfrm>
          <a:noFill/>
          <a:ln>
            <a:noFill/>
          </a:ln>
        </p:spPr>
        <p:txBody>
          <a:bodyPr/>
          <a:lstStyle/>
          <a:p>
            <a:r>
              <a:rPr lang="ru-RU" sz="2400" u="sng" dirty="0" smtClean="0">
                <a:ln>
                  <a:solidFill>
                    <a:schemeClr val="tx2">
                      <a:lumMod val="95000"/>
                      <a:lumOff val="5000"/>
                    </a:schemeClr>
                  </a:solidFill>
                </a:ln>
                <a:solidFill>
                  <a:srgbClr val="FF9900"/>
                </a:solidFill>
              </a:rPr>
              <a:t>Технология совершенствования вычислительных навыков на уроках математики</a:t>
            </a:r>
            <a:endParaRPr lang="ru-RU" sz="2400" u="sng" dirty="0">
              <a:ln>
                <a:solidFill>
                  <a:schemeClr val="tx2">
                    <a:lumMod val="95000"/>
                    <a:lumOff val="5000"/>
                  </a:schemeClr>
                </a:solidFill>
              </a:ln>
              <a:solidFill>
                <a:srgbClr val="FF9900"/>
              </a:solidFill>
            </a:endParaRPr>
          </a:p>
        </p:txBody>
      </p:sp>
      <p:pic>
        <p:nvPicPr>
          <p:cNvPr id="6" name="Рисунок 55" descr="http://allforchildren.ru/pictures/school/school19-04.gif"/>
          <p:cNvPicPr>
            <a:picLocks noChangeAspect="1" noChangeArrowheads="1"/>
          </p:cNvPicPr>
          <p:nvPr/>
        </p:nvPicPr>
        <p:blipFill>
          <a:blip r:embed="rId2"/>
          <a:srcRect/>
          <a:stretch>
            <a:fillRect/>
          </a:stretch>
        </p:blipFill>
        <p:spPr bwMode="auto">
          <a:xfrm>
            <a:off x="285720" y="214290"/>
            <a:ext cx="2000264" cy="150019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71802" y="274638"/>
            <a:ext cx="5614998" cy="796908"/>
          </a:xfrm>
          <a:blipFill>
            <a:blip r:embed="rId2"/>
            <a:tile tx="0" ty="0" sx="100000" sy="100000" flip="none" algn="tl"/>
          </a:blipFill>
          <a:ln>
            <a:noFill/>
          </a:ln>
        </p:spPr>
        <p:txBody>
          <a:bodyPr/>
          <a:lstStyle/>
          <a:p>
            <a:r>
              <a:rPr lang="ru-RU" i="1" u="sng" dirty="0" smtClean="0">
                <a:ln>
                  <a:solidFill>
                    <a:schemeClr val="tx2">
                      <a:lumMod val="95000"/>
                      <a:lumOff val="5000"/>
                    </a:schemeClr>
                  </a:solidFill>
                </a:ln>
                <a:solidFill>
                  <a:srgbClr val="FF9900"/>
                </a:solidFill>
              </a:rPr>
              <a:t>Условия успешности</a:t>
            </a:r>
            <a:endParaRPr lang="ru-RU" i="1" u="sng" dirty="0">
              <a:ln>
                <a:solidFill>
                  <a:schemeClr val="tx2">
                    <a:lumMod val="95000"/>
                    <a:lumOff val="5000"/>
                  </a:schemeClr>
                </a:solidFill>
              </a:ln>
              <a:solidFill>
                <a:srgbClr val="FF9900"/>
              </a:solidFill>
            </a:endParaRPr>
          </a:p>
        </p:txBody>
      </p:sp>
      <p:sp>
        <p:nvSpPr>
          <p:cNvPr id="3" name="Содержимое 2"/>
          <p:cNvSpPr>
            <a:spLocks noGrp="1"/>
          </p:cNvSpPr>
          <p:nvPr>
            <p:ph idx="1"/>
          </p:nvPr>
        </p:nvSpPr>
        <p:spPr>
          <a:xfrm>
            <a:off x="428596" y="1643050"/>
            <a:ext cx="8229600" cy="4525963"/>
          </a:xfrm>
        </p:spPr>
        <p:txBody>
          <a:bodyPr/>
          <a:lstStyle/>
          <a:p>
            <a:pPr>
              <a:buNone/>
            </a:pPr>
            <a:r>
              <a:rPr lang="ru-RU" dirty="0" smtClean="0"/>
              <a:t> Для создания </a:t>
            </a:r>
            <a:r>
              <a:rPr lang="ru-RU" b="1" dirty="0" smtClean="0"/>
              <a:t>условий  успешности ученика</a:t>
            </a:r>
          </a:p>
          <a:p>
            <a:pPr>
              <a:buNone/>
            </a:pPr>
            <a:r>
              <a:rPr lang="ru-RU" dirty="0" smtClean="0"/>
              <a:t>необходимо:</a:t>
            </a:r>
          </a:p>
          <a:p>
            <a:pPr lvl="0"/>
            <a:r>
              <a:rPr lang="ru-RU" dirty="0" smtClean="0"/>
              <a:t> сформировать вычислительные навыки, используя тренинг как основную форму работы;</a:t>
            </a:r>
          </a:p>
          <a:p>
            <a:pPr lvl="0"/>
            <a:r>
              <a:rPr lang="ru-RU" dirty="0" smtClean="0"/>
              <a:t>проводить диагностику вычислительных навыков учащихся;</a:t>
            </a:r>
          </a:p>
          <a:p>
            <a:pPr>
              <a:buFont typeface="Wingdings" pitchFamily="2" charset="2"/>
              <a:buChar char="Ø"/>
            </a:pPr>
            <a:endParaRPr lang="ru-RU" dirty="0"/>
          </a:p>
        </p:txBody>
      </p:sp>
      <p:pic>
        <p:nvPicPr>
          <p:cNvPr id="21507" name="Рисунок 45" descr="http://allforchildren.ru/pictures/school/school12-04.jpg"/>
          <p:cNvPicPr>
            <a:picLocks noChangeAspect="1" noChangeArrowheads="1"/>
          </p:cNvPicPr>
          <p:nvPr/>
        </p:nvPicPr>
        <p:blipFill>
          <a:blip r:embed="rId3"/>
          <a:srcRect/>
          <a:stretch>
            <a:fillRect/>
          </a:stretch>
        </p:blipFill>
        <p:spPr bwMode="auto">
          <a:xfrm>
            <a:off x="5572132" y="4929198"/>
            <a:ext cx="2786082" cy="171451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14678" y="274638"/>
            <a:ext cx="5472122" cy="725470"/>
          </a:xfrm>
          <a:blipFill>
            <a:blip r:embed="rId2"/>
            <a:tile tx="0" ty="0" sx="100000" sy="100000" flip="none" algn="tl"/>
          </a:blipFill>
        </p:spPr>
        <p:txBody>
          <a:bodyPr/>
          <a:lstStyle/>
          <a:p>
            <a:r>
              <a:rPr lang="ru-RU" i="1" u="sng" dirty="0" smtClean="0">
                <a:ln>
                  <a:solidFill>
                    <a:schemeClr val="tx2">
                      <a:lumMod val="95000"/>
                      <a:lumOff val="5000"/>
                    </a:schemeClr>
                  </a:solidFill>
                </a:ln>
                <a:solidFill>
                  <a:srgbClr val="FF9900"/>
                </a:solidFill>
              </a:rPr>
              <a:t>Условия успешности</a:t>
            </a:r>
            <a:endParaRPr lang="ru-RU" u="sng" dirty="0"/>
          </a:p>
        </p:txBody>
      </p:sp>
      <p:sp>
        <p:nvSpPr>
          <p:cNvPr id="3" name="Содержимое 2"/>
          <p:cNvSpPr>
            <a:spLocks noGrp="1"/>
          </p:cNvSpPr>
          <p:nvPr>
            <p:ph idx="1"/>
          </p:nvPr>
        </p:nvSpPr>
        <p:spPr/>
        <p:txBody>
          <a:bodyPr/>
          <a:lstStyle/>
          <a:p>
            <a:pPr lvl="0"/>
            <a:r>
              <a:rPr lang="ru-RU" dirty="0" smtClean="0"/>
              <a:t>вести мониторинг формирования вычислительной культуры учащихся;</a:t>
            </a:r>
          </a:p>
          <a:p>
            <a:pPr lvl="0"/>
            <a:r>
              <a:rPr lang="ru-RU" dirty="0" smtClean="0"/>
              <a:t>постоянно закреплять все вычислительные навыки на уроках и во внеурочной деятельности по предмету;</a:t>
            </a:r>
          </a:p>
          <a:p>
            <a:pPr lvl="0"/>
            <a:r>
              <a:rPr lang="ru-RU" dirty="0" smtClean="0"/>
              <a:t>использовать в работе систему тренинга по совершенствованию вычислительных навыков;</a:t>
            </a:r>
          </a:p>
          <a:p>
            <a:endParaRPr lang="ru-RU" dirty="0"/>
          </a:p>
        </p:txBody>
      </p:sp>
      <p:pic>
        <p:nvPicPr>
          <p:cNvPr id="22531" name="Рисунок 45" descr="http://allforchildren.ru/pictures/school/school12-04.jpg"/>
          <p:cNvPicPr>
            <a:picLocks noChangeAspect="1" noChangeArrowheads="1"/>
          </p:cNvPicPr>
          <p:nvPr/>
        </p:nvPicPr>
        <p:blipFill>
          <a:blip r:embed="rId3"/>
          <a:srcRect/>
          <a:stretch>
            <a:fillRect/>
          </a:stretch>
        </p:blipFill>
        <p:spPr bwMode="auto">
          <a:xfrm>
            <a:off x="6429388" y="5214950"/>
            <a:ext cx="2071702" cy="142876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0364" y="428604"/>
            <a:ext cx="5686436" cy="642942"/>
          </a:xfrm>
          <a:blipFill>
            <a:blip r:embed="rId2"/>
            <a:tile tx="0" ty="0" sx="100000" sy="100000" flip="none" algn="tl"/>
          </a:blipFill>
          <a:ln>
            <a:noFill/>
          </a:ln>
        </p:spPr>
        <p:txBody>
          <a:bodyPr/>
          <a:lstStyle/>
          <a:p>
            <a:r>
              <a:rPr lang="ru-RU" i="1" u="sng" dirty="0" smtClean="0">
                <a:ln>
                  <a:solidFill>
                    <a:schemeClr val="tx2">
                      <a:lumMod val="95000"/>
                      <a:lumOff val="5000"/>
                    </a:schemeClr>
                  </a:solidFill>
                </a:ln>
                <a:solidFill>
                  <a:srgbClr val="FF9900"/>
                </a:solidFill>
              </a:rPr>
              <a:t>Условия успешности</a:t>
            </a:r>
            <a:endParaRPr lang="ru-RU" u="sng" dirty="0">
              <a:solidFill>
                <a:srgbClr val="FF9900"/>
              </a:solidFill>
            </a:endParaRPr>
          </a:p>
        </p:txBody>
      </p:sp>
      <p:sp>
        <p:nvSpPr>
          <p:cNvPr id="3" name="Содержимое 2"/>
          <p:cNvSpPr>
            <a:spLocks noGrp="1"/>
          </p:cNvSpPr>
          <p:nvPr>
            <p:ph idx="1"/>
          </p:nvPr>
        </p:nvSpPr>
        <p:spPr/>
        <p:txBody>
          <a:bodyPr/>
          <a:lstStyle/>
          <a:p>
            <a:pPr lvl="0"/>
            <a:r>
              <a:rPr lang="ru-RU" dirty="0" smtClean="0"/>
              <a:t>учитывать уровень подготовленности и развития каждого ученика;</a:t>
            </a:r>
          </a:p>
          <a:p>
            <a:pPr lvl="0"/>
            <a:r>
              <a:rPr lang="ru-RU" dirty="0" smtClean="0"/>
              <a:t>постепенно усложнять устный счет;</a:t>
            </a:r>
          </a:p>
          <a:p>
            <a:pPr lvl="0"/>
            <a:r>
              <a:rPr lang="ru-RU" dirty="0" smtClean="0"/>
              <a:t>использовать интересные формы работы на уроке;</a:t>
            </a:r>
          </a:p>
          <a:p>
            <a:pPr lvl="0"/>
            <a:r>
              <a:rPr lang="ru-RU" dirty="0" smtClean="0"/>
              <a:t>учить различным способам быстрых вычислений;</a:t>
            </a:r>
          </a:p>
          <a:p>
            <a:pPr lvl="0"/>
            <a:r>
              <a:rPr lang="ru-RU" dirty="0" smtClean="0"/>
              <a:t>привлекать учащихся к  самоконтролю по повышению вычислительной культуры.</a:t>
            </a:r>
          </a:p>
        </p:txBody>
      </p:sp>
      <p:pic>
        <p:nvPicPr>
          <p:cNvPr id="23556" name="Рисунок 45" descr="http://allforchildren.ru/pictures/school/school12-04.jpg"/>
          <p:cNvPicPr>
            <a:picLocks noChangeAspect="1" noChangeArrowheads="1"/>
          </p:cNvPicPr>
          <p:nvPr/>
        </p:nvPicPr>
        <p:blipFill>
          <a:blip r:embed="rId3"/>
          <a:srcRect/>
          <a:stretch>
            <a:fillRect/>
          </a:stretch>
        </p:blipFill>
        <p:spPr bwMode="auto">
          <a:xfrm>
            <a:off x="285720" y="214290"/>
            <a:ext cx="2071702" cy="142876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pic>
        <p:nvPicPr>
          <p:cNvPr id="24579" name="Рисунок 55" descr="http://allforchildren.ru/pictures/school/school19-04.gif"/>
          <p:cNvPicPr>
            <a:picLocks noChangeAspect="1" noChangeArrowheads="1"/>
          </p:cNvPicPr>
          <p:nvPr/>
        </p:nvPicPr>
        <p:blipFill>
          <a:blip r:embed="rId2"/>
          <a:srcRect/>
          <a:stretch>
            <a:fillRect/>
          </a:stretch>
        </p:blipFill>
        <p:spPr bwMode="auto">
          <a:xfrm>
            <a:off x="285720" y="214290"/>
            <a:ext cx="2000264" cy="1714488"/>
          </a:xfrm>
          <a:prstGeom prst="rect">
            <a:avLst/>
          </a:prstGeom>
          <a:ln>
            <a:noFill/>
          </a:ln>
          <a:effectLst>
            <a:softEdge rad="112500"/>
          </a:effectLst>
        </p:spPr>
      </p:pic>
      <p:sp>
        <p:nvSpPr>
          <p:cNvPr id="2" name="Заголовок 1"/>
          <p:cNvSpPr>
            <a:spLocks noGrp="1"/>
          </p:cNvSpPr>
          <p:nvPr>
            <p:ph type="title"/>
          </p:nvPr>
        </p:nvSpPr>
        <p:spPr>
          <a:noFill/>
          <a:ln>
            <a:noFill/>
          </a:ln>
        </p:spPr>
        <p:txBody>
          <a:bodyPr/>
          <a:lstStyle/>
          <a:p>
            <a:r>
              <a:rPr lang="ru-RU" sz="2400" u="sng" dirty="0" smtClean="0">
                <a:ln>
                  <a:solidFill>
                    <a:schemeClr val="tx2">
                      <a:lumMod val="95000"/>
                      <a:lumOff val="5000"/>
                    </a:schemeClr>
                  </a:solidFill>
                </a:ln>
                <a:solidFill>
                  <a:srgbClr val="FF9900"/>
                </a:solidFill>
              </a:rPr>
              <a:t>Технология совершенствования </a:t>
            </a:r>
            <a:br>
              <a:rPr lang="ru-RU" sz="2400" u="sng" dirty="0" smtClean="0">
                <a:ln>
                  <a:solidFill>
                    <a:schemeClr val="tx2">
                      <a:lumMod val="95000"/>
                      <a:lumOff val="5000"/>
                    </a:schemeClr>
                  </a:solidFill>
                </a:ln>
                <a:solidFill>
                  <a:srgbClr val="FF9900"/>
                </a:solidFill>
              </a:rPr>
            </a:br>
            <a:r>
              <a:rPr lang="ru-RU" sz="2400" u="sng" dirty="0" smtClean="0">
                <a:ln>
                  <a:solidFill>
                    <a:schemeClr val="tx2">
                      <a:lumMod val="95000"/>
                      <a:lumOff val="5000"/>
                    </a:schemeClr>
                  </a:solidFill>
                </a:ln>
                <a:solidFill>
                  <a:srgbClr val="FF9900"/>
                </a:solidFill>
              </a:rPr>
              <a:t>вычислительных навыков на уроках </a:t>
            </a:r>
            <a:br>
              <a:rPr lang="ru-RU" sz="2400" u="sng" dirty="0" smtClean="0">
                <a:ln>
                  <a:solidFill>
                    <a:schemeClr val="tx2">
                      <a:lumMod val="95000"/>
                      <a:lumOff val="5000"/>
                    </a:schemeClr>
                  </a:solidFill>
                </a:ln>
                <a:solidFill>
                  <a:srgbClr val="FF9900"/>
                </a:solidFill>
              </a:rPr>
            </a:br>
            <a:r>
              <a:rPr lang="ru-RU" sz="2400" u="sng" dirty="0" smtClean="0">
                <a:ln>
                  <a:solidFill>
                    <a:schemeClr val="tx2">
                      <a:lumMod val="95000"/>
                      <a:lumOff val="5000"/>
                    </a:schemeClr>
                  </a:solidFill>
                </a:ln>
                <a:solidFill>
                  <a:srgbClr val="FF9900"/>
                </a:solidFill>
              </a:rPr>
              <a:t>математики</a:t>
            </a:r>
            <a:endParaRPr lang="ru-RU" sz="2400" u="sng" dirty="0"/>
          </a:p>
        </p:txBody>
      </p:sp>
      <p:sp>
        <p:nvSpPr>
          <p:cNvPr id="3" name="Содержимое 2"/>
          <p:cNvSpPr>
            <a:spLocks noGrp="1"/>
          </p:cNvSpPr>
          <p:nvPr>
            <p:ph idx="1"/>
          </p:nvPr>
        </p:nvSpPr>
        <p:spPr>
          <a:xfrm>
            <a:off x="571472" y="1785926"/>
            <a:ext cx="8229600" cy="4525963"/>
          </a:xfrm>
        </p:spPr>
        <p:txBody>
          <a:bodyPr/>
          <a:lstStyle/>
          <a:p>
            <a:pPr>
              <a:buNone/>
            </a:pPr>
            <a:r>
              <a:rPr lang="ru-RU" dirty="0" smtClean="0"/>
              <a:t>          Ведение мониторинга формирования вычислительных навыков у учащихся, психолого-педагогические, теоретические и методические основы математики, позволяют сформировать </a:t>
            </a:r>
            <a:r>
              <a:rPr lang="ru-RU" b="1" dirty="0" smtClean="0"/>
              <a:t>технологию</a:t>
            </a:r>
            <a:r>
              <a:rPr lang="ru-RU" dirty="0" smtClean="0"/>
              <a:t>, способствующую формированию </a:t>
            </a:r>
            <a:r>
              <a:rPr lang="ru-RU" b="1" dirty="0" smtClean="0"/>
              <a:t>вычислительных навыков </a:t>
            </a:r>
            <a:r>
              <a:rPr lang="ru-RU" dirty="0" smtClean="0"/>
              <a:t>у учащихся.</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6182" y="214290"/>
            <a:ext cx="4786346" cy="1143008"/>
          </a:xfrm>
          <a:blipFill>
            <a:blip r:embed="rId2"/>
            <a:tile tx="0" ty="0" sx="100000" sy="100000" flip="none" algn="tl"/>
          </a:blipFill>
        </p:spPr>
        <p:txBody>
          <a:bodyPr/>
          <a:lstStyle/>
          <a:p>
            <a:r>
              <a:rPr lang="ru-RU" i="1" u="sng" dirty="0" smtClean="0">
                <a:ln>
                  <a:solidFill>
                    <a:schemeClr val="tx2">
                      <a:lumMod val="95000"/>
                      <a:lumOff val="5000"/>
                    </a:schemeClr>
                  </a:solidFill>
                </a:ln>
                <a:solidFill>
                  <a:srgbClr val="FF9900"/>
                </a:solidFill>
              </a:rPr>
              <a:t>Основная задача технологии</a:t>
            </a:r>
            <a:endParaRPr lang="ru-RU" i="1" u="sng" dirty="0">
              <a:ln>
                <a:solidFill>
                  <a:schemeClr val="tx2">
                    <a:lumMod val="95000"/>
                    <a:lumOff val="5000"/>
                  </a:schemeClr>
                </a:solidFill>
              </a:ln>
              <a:solidFill>
                <a:srgbClr val="FF9900"/>
              </a:solidFill>
            </a:endParaRPr>
          </a:p>
        </p:txBody>
      </p:sp>
      <p:sp>
        <p:nvSpPr>
          <p:cNvPr id="3" name="Содержимое 2"/>
          <p:cNvSpPr>
            <a:spLocks noGrp="1"/>
          </p:cNvSpPr>
          <p:nvPr>
            <p:ph idx="1"/>
          </p:nvPr>
        </p:nvSpPr>
        <p:spPr/>
        <p:txBody>
          <a:bodyPr/>
          <a:lstStyle/>
          <a:p>
            <a:pPr>
              <a:buNone/>
            </a:pPr>
            <a:r>
              <a:rPr lang="ru-RU" dirty="0" smtClean="0"/>
              <a:t>                             Основная задача </a:t>
            </a:r>
            <a:r>
              <a:rPr lang="ru-RU" b="1" dirty="0" smtClean="0"/>
              <a:t>технологии формирования вычислительных навыков </a:t>
            </a:r>
            <a:r>
              <a:rPr lang="ru-RU" dirty="0" smtClean="0"/>
              <a:t> на уроках математики </a:t>
            </a:r>
            <a:r>
              <a:rPr lang="ru-RU" b="1" dirty="0" smtClean="0"/>
              <a:t> </a:t>
            </a:r>
            <a:r>
              <a:rPr lang="ru-RU" dirty="0" smtClean="0"/>
              <a:t>– задача повышения </a:t>
            </a:r>
            <a:r>
              <a:rPr lang="ru-RU" b="1" i="1" dirty="0" smtClean="0"/>
              <a:t>вычислительной культуры.</a:t>
            </a:r>
          </a:p>
          <a:p>
            <a:pPr>
              <a:buNone/>
            </a:pPr>
            <a:r>
              <a:rPr lang="ru-RU" b="1" i="1" dirty="0" smtClean="0"/>
              <a:t>		</a:t>
            </a:r>
            <a:r>
              <a:rPr lang="ru-RU" sz="2800" dirty="0" smtClean="0"/>
              <a:t>Данная технология включает различные формы</a:t>
            </a:r>
          </a:p>
          <a:p>
            <a:pPr>
              <a:buFont typeface="Wingdings" pitchFamily="2" charset="2"/>
              <a:buChar char="v"/>
            </a:pPr>
            <a:r>
              <a:rPr lang="ru-RU" dirty="0" smtClean="0"/>
              <a:t> </a:t>
            </a:r>
            <a:r>
              <a:rPr lang="ru-RU" sz="2800" dirty="0" smtClean="0"/>
              <a:t>устного счета</a:t>
            </a:r>
          </a:p>
          <a:p>
            <a:pPr>
              <a:buFont typeface="Wingdings" pitchFamily="2" charset="2"/>
              <a:buChar char="v"/>
            </a:pPr>
            <a:r>
              <a:rPr lang="ru-RU" sz="2800" dirty="0" smtClean="0"/>
              <a:t> приемы быстрых вычислений</a:t>
            </a:r>
          </a:p>
          <a:p>
            <a:pPr>
              <a:buFont typeface="Wingdings" pitchFamily="2" charset="2"/>
              <a:buChar char="v"/>
            </a:pPr>
            <a:r>
              <a:rPr lang="ru-RU" sz="2800" dirty="0" smtClean="0"/>
              <a:t> таблицы-тренажеры</a:t>
            </a:r>
            <a:endParaRPr lang="ru-RU" sz="2800" dirty="0"/>
          </a:p>
        </p:txBody>
      </p:sp>
      <p:pic>
        <p:nvPicPr>
          <p:cNvPr id="25603" name="Рисунок 55" descr="http://allforchildren.ru/pictures/school/school19-04.gif"/>
          <p:cNvPicPr>
            <a:picLocks noChangeAspect="1" noChangeArrowheads="1"/>
          </p:cNvPicPr>
          <p:nvPr/>
        </p:nvPicPr>
        <p:blipFill>
          <a:blip r:embed="rId3"/>
          <a:srcRect/>
          <a:stretch>
            <a:fillRect/>
          </a:stretch>
        </p:blipFill>
        <p:spPr bwMode="auto">
          <a:xfrm>
            <a:off x="5786446" y="4286256"/>
            <a:ext cx="2857520" cy="2174881"/>
          </a:xfrm>
          <a:prstGeom prst="rect">
            <a:avLst/>
          </a:prstGeom>
          <a:ln>
            <a:noFill/>
          </a:ln>
          <a:effectLst>
            <a:softEdge rad="112500"/>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01">
  <a:themeElements>
    <a:clrScheme name="Edu boar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du board">
      <a:majorFont>
        <a:latin typeface="Calibri"/>
        <a:ea typeface=""/>
        <a:cs typeface=""/>
      </a:majorFont>
      <a:minorFont>
        <a:latin typeface="Calibri"/>
        <a:ea typeface=""/>
        <a:cs typeface=""/>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u boar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du boar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du boar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du boar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du boar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du boar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du boar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du boar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du boar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du boar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du boar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du boar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01</Template>
  <TotalTime>389</TotalTime>
  <Words>1555</Words>
  <Application>Microsoft Office PowerPoint</Application>
  <PresentationFormat>Экран (4:3)</PresentationFormat>
  <Paragraphs>146</Paragraphs>
  <Slides>31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01</vt:lpstr>
      <vt:lpstr>Технология совершенствования вычислительных навыков на уроках математики</vt:lpstr>
      <vt:lpstr>« Развитие навыков должно предшествовать развитию ума.»  Аристотель</vt:lpstr>
      <vt:lpstr>Технология совершенствования вычислительных навыков на уроках математики</vt:lpstr>
      <vt:lpstr>Технология совершенствования вычислительных навыков на уроках математики</vt:lpstr>
      <vt:lpstr>Условия успешности</vt:lpstr>
      <vt:lpstr>Условия успешности</vt:lpstr>
      <vt:lpstr>Условия успешности</vt:lpstr>
      <vt:lpstr>Технология совершенствования  вычислительных навыков на уроках  математики</vt:lpstr>
      <vt:lpstr>Основная задача технологии</vt:lpstr>
      <vt:lpstr>Устный счет   </vt:lpstr>
      <vt:lpstr>Устный счет   </vt:lpstr>
      <vt:lpstr>Устный счет   </vt:lpstr>
      <vt:lpstr>Устный счет   </vt:lpstr>
      <vt:lpstr>Устный счет   </vt:lpstr>
      <vt:lpstr>Способы быстрых вычислений</vt:lpstr>
      <vt:lpstr>Способы быстрых вычислений</vt:lpstr>
      <vt:lpstr>Способы быстрых вычислений</vt:lpstr>
      <vt:lpstr>Способы быстрых вычислений</vt:lpstr>
      <vt:lpstr>Способы быстрых вычислений</vt:lpstr>
      <vt:lpstr>Способы быстрых вычислений</vt:lpstr>
      <vt:lpstr>Способы быстрых вычислений</vt:lpstr>
      <vt:lpstr>Способы быстрых вычислений</vt:lpstr>
      <vt:lpstr>Способы быстрых вычислений</vt:lpstr>
      <vt:lpstr>Способы быстрых вычислений</vt:lpstr>
      <vt:lpstr>Способы быстрых вычислений</vt:lpstr>
      <vt:lpstr>Способы быстрых вычислений</vt:lpstr>
      <vt:lpstr>Таблицы-тренажеры</vt:lpstr>
      <vt:lpstr>Таблицы-тренажеры</vt:lpstr>
      <vt:lpstr>Таблицы-тренажеры</vt:lpstr>
      <vt:lpstr>Таблицы-тренажеры</vt:lpstr>
      <vt:lpstr>Технология совершенствования вычислительных навыков на уроках математики</vt:lpstr>
    </vt:vector>
  </TitlesOfParts>
  <Company>OFFICE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Технология совершенствования вычислительных навыков на уроках математики</dc:title>
  <dc:creator>User</dc:creator>
  <cp:lastModifiedBy>User</cp:lastModifiedBy>
  <cp:revision>30</cp:revision>
  <dcterms:created xsi:type="dcterms:W3CDTF">2011-04-03T13:24:47Z</dcterms:created>
  <dcterms:modified xsi:type="dcterms:W3CDTF">2011-04-03T19:54:56Z</dcterms:modified>
</cp:coreProperties>
</file>