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642C5-39F3-4F7E-B429-9AAB41DD4597}" type="datetimeFigureOut">
              <a:rPr lang="ru-RU" smtClean="0"/>
              <a:pPr/>
              <a:t>08.04.2010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98BC524-7A79-4C39-88B7-68ED1F263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642C5-39F3-4F7E-B429-9AAB41DD4597}" type="datetimeFigureOut">
              <a:rPr lang="ru-RU" smtClean="0"/>
              <a:pPr/>
              <a:t>08.04.2010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C524-7A79-4C39-88B7-68ED1F263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642C5-39F3-4F7E-B429-9AAB41DD4597}" type="datetimeFigureOut">
              <a:rPr lang="ru-RU" smtClean="0"/>
              <a:pPr/>
              <a:t>08.04.2010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C524-7A79-4C39-88B7-68ED1F263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642C5-39F3-4F7E-B429-9AAB41DD4597}" type="datetimeFigureOut">
              <a:rPr lang="ru-RU" smtClean="0"/>
              <a:pPr/>
              <a:t>08.04.2010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98BC524-7A79-4C39-88B7-68ED1F263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642C5-39F3-4F7E-B429-9AAB41DD4597}" type="datetimeFigureOut">
              <a:rPr lang="ru-RU" smtClean="0"/>
              <a:pPr/>
              <a:t>08.04.2010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C524-7A79-4C39-88B7-68ED1F2634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642C5-39F3-4F7E-B429-9AAB41DD4597}" type="datetimeFigureOut">
              <a:rPr lang="ru-RU" smtClean="0"/>
              <a:pPr/>
              <a:t>08.04.2010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C524-7A79-4C39-88B7-68ED1F263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642C5-39F3-4F7E-B429-9AAB41DD4597}" type="datetimeFigureOut">
              <a:rPr lang="ru-RU" smtClean="0"/>
              <a:pPr/>
              <a:t>08.04.2010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98BC524-7A79-4C39-88B7-68ED1F2634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642C5-39F3-4F7E-B429-9AAB41DD4597}" type="datetimeFigureOut">
              <a:rPr lang="ru-RU" smtClean="0"/>
              <a:pPr/>
              <a:t>08.04.2010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C524-7A79-4C39-88B7-68ED1F263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642C5-39F3-4F7E-B429-9AAB41DD4597}" type="datetimeFigureOut">
              <a:rPr lang="ru-RU" smtClean="0"/>
              <a:pPr/>
              <a:t>08.04.2010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C524-7A79-4C39-88B7-68ED1F263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642C5-39F3-4F7E-B429-9AAB41DD4597}" type="datetimeFigureOut">
              <a:rPr lang="ru-RU" smtClean="0"/>
              <a:pPr/>
              <a:t>08.04.2010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C524-7A79-4C39-88B7-68ED1F263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642C5-39F3-4F7E-B429-9AAB41DD4597}" type="datetimeFigureOut">
              <a:rPr lang="ru-RU" smtClean="0"/>
              <a:pPr/>
              <a:t>08.04.2010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C524-7A79-4C39-88B7-68ED1F2634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08642C5-39F3-4F7E-B429-9AAB41DD4597}" type="datetimeFigureOut">
              <a:rPr lang="ru-RU" smtClean="0"/>
              <a:pPr/>
              <a:t>08.04.2010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98BC524-7A79-4C39-88B7-68ED1F2634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857233"/>
            <a:ext cx="8458200" cy="2428891"/>
          </a:xfr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642910" y="1142984"/>
            <a:ext cx="8072494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i="1" dirty="0" smtClean="0">
                <a:solidFill>
                  <a:schemeClr val="bg1"/>
                </a:solidFill>
              </a:rPr>
              <a:t>ПРОИЗВОДНАЯ</a:t>
            </a:r>
            <a:endParaRPr lang="ru-RU" sz="6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571480"/>
            <a:ext cx="8686800" cy="550072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Пусть функция ,</a:t>
            </a:r>
            <a:r>
              <a:rPr lang="en-US" sz="2400" dirty="0" smtClean="0">
                <a:latin typeface="Calibri"/>
              </a:rPr>
              <a:t>y</a:t>
            </a:r>
            <a:r>
              <a:rPr lang="ru-RU" sz="2400" dirty="0" smtClean="0">
                <a:latin typeface="Calibri"/>
              </a:rPr>
              <a:t>=</a:t>
            </a:r>
            <a:r>
              <a:rPr lang="en-US" sz="2400" dirty="0" smtClean="0">
                <a:latin typeface="Calibri"/>
              </a:rPr>
              <a:t>f(x</a:t>
            </a:r>
            <a:r>
              <a:rPr lang="ru-RU" sz="2400" dirty="0" smtClean="0">
                <a:latin typeface="Calibri"/>
              </a:rPr>
              <a:t>) определена в точке </a:t>
            </a:r>
            <a:r>
              <a:rPr lang="en-US" sz="2400" dirty="0" smtClean="0">
                <a:latin typeface="Calibri"/>
              </a:rPr>
              <a:t>x</a:t>
            </a:r>
            <a:r>
              <a:rPr lang="ru-RU" sz="2400" dirty="0" smtClean="0">
                <a:latin typeface="Calibri"/>
              </a:rPr>
              <a:t> и в некоторой её окрестности . Дадим аргументу </a:t>
            </a:r>
            <a:r>
              <a:rPr lang="en-US" sz="2400" dirty="0" smtClean="0">
                <a:latin typeface="Calibri"/>
              </a:rPr>
              <a:t>x</a:t>
            </a:r>
            <a:r>
              <a:rPr lang="ru-RU" sz="2400" dirty="0" smtClean="0">
                <a:latin typeface="Calibri"/>
              </a:rPr>
              <a:t> приращение </a:t>
            </a:r>
            <a:r>
              <a:rPr lang="el-GR" sz="2400" dirty="0" smtClean="0">
                <a:latin typeface="Calibri"/>
              </a:rPr>
              <a:t>Δ</a:t>
            </a:r>
            <a:r>
              <a:rPr lang="en-US" sz="2400" dirty="0" smtClean="0">
                <a:latin typeface="Calibri"/>
              </a:rPr>
              <a:t>x</a:t>
            </a:r>
            <a:r>
              <a:rPr lang="ru-RU" sz="2400" dirty="0" smtClean="0">
                <a:latin typeface="Calibri"/>
              </a:rPr>
              <a:t>, такое чтобы не выйти из указанной окрестности. Найдём соответствующее приращение функции </a:t>
            </a:r>
            <a:r>
              <a:rPr lang="el-GR" sz="2400" dirty="0" smtClean="0">
                <a:latin typeface="Calibri"/>
              </a:rPr>
              <a:t>Δ</a:t>
            </a:r>
            <a:r>
              <a:rPr lang="en-US" sz="2400" dirty="0" smtClean="0">
                <a:latin typeface="Calibri"/>
              </a:rPr>
              <a:t>y</a:t>
            </a:r>
            <a:r>
              <a:rPr lang="ru-RU" sz="2400" dirty="0" smtClean="0">
                <a:latin typeface="Calibri"/>
              </a:rPr>
              <a:t> и составим отношение </a:t>
            </a:r>
            <a:r>
              <a:rPr lang="el-GR" sz="2400" dirty="0" smtClean="0">
                <a:latin typeface="Calibri"/>
              </a:rPr>
              <a:t>Δ</a:t>
            </a:r>
            <a:r>
              <a:rPr lang="en-US" sz="2400" dirty="0" smtClean="0">
                <a:latin typeface="Calibri"/>
              </a:rPr>
              <a:t>x</a:t>
            </a:r>
            <a:r>
              <a:rPr lang="ru-RU" sz="2400" dirty="0" smtClean="0">
                <a:latin typeface="Calibri"/>
              </a:rPr>
              <a:t>/</a:t>
            </a:r>
            <a:r>
              <a:rPr lang="el-GR" sz="2400" dirty="0" smtClean="0">
                <a:latin typeface="Calibri"/>
              </a:rPr>
              <a:t>Δ</a:t>
            </a:r>
            <a:r>
              <a:rPr lang="en-US" sz="2400" dirty="0" smtClean="0">
                <a:latin typeface="Calibri"/>
              </a:rPr>
              <a:t>y</a:t>
            </a:r>
            <a:r>
              <a:rPr lang="ru-RU" sz="2400" dirty="0" smtClean="0">
                <a:latin typeface="Calibri"/>
              </a:rPr>
              <a:t> . Если существует предел этого отношения при </a:t>
            </a:r>
            <a:r>
              <a:rPr lang="el-GR" sz="2400" dirty="0" smtClean="0">
                <a:latin typeface="Calibri"/>
              </a:rPr>
              <a:t>Δ</a:t>
            </a:r>
            <a:r>
              <a:rPr lang="en-US" sz="2400" dirty="0" smtClean="0">
                <a:latin typeface="Calibri"/>
              </a:rPr>
              <a:t>x→</a:t>
            </a:r>
            <a:r>
              <a:rPr lang="ru-RU" sz="2400" dirty="0" smtClean="0">
                <a:latin typeface="Calibri"/>
              </a:rPr>
              <a:t>0,то указанный предел называют </a:t>
            </a:r>
            <a:r>
              <a:rPr lang="ru-RU" sz="2400" b="1" i="1" dirty="0" smtClean="0">
                <a:latin typeface="Calibri"/>
              </a:rPr>
              <a:t>производной функции </a:t>
            </a:r>
            <a:r>
              <a:rPr lang="en-US" sz="2400" dirty="0" smtClean="0">
                <a:latin typeface="Calibri"/>
              </a:rPr>
              <a:t>y</a:t>
            </a:r>
            <a:r>
              <a:rPr lang="ru-RU" sz="2400" dirty="0" smtClean="0">
                <a:latin typeface="Calibri"/>
              </a:rPr>
              <a:t>=</a:t>
            </a:r>
            <a:r>
              <a:rPr lang="en-US" sz="2400" dirty="0" smtClean="0">
                <a:latin typeface="Calibri"/>
              </a:rPr>
              <a:t>f(x</a:t>
            </a:r>
            <a:r>
              <a:rPr lang="ru-RU" sz="2400" dirty="0" smtClean="0">
                <a:latin typeface="Calibri"/>
              </a:rPr>
              <a:t>)  в точке </a:t>
            </a:r>
            <a:r>
              <a:rPr lang="en-US" sz="2400" dirty="0" smtClean="0">
                <a:latin typeface="Calibri"/>
              </a:rPr>
              <a:t>x</a:t>
            </a:r>
            <a:r>
              <a:rPr lang="ru-RU" sz="2400" dirty="0" smtClean="0">
                <a:latin typeface="Calibri"/>
              </a:rPr>
              <a:t>  и обозначают  </a:t>
            </a:r>
            <a:r>
              <a:rPr lang="en-US" sz="2400" dirty="0" smtClean="0">
                <a:latin typeface="Calibri"/>
              </a:rPr>
              <a:t>f</a:t>
            </a:r>
            <a:r>
              <a:rPr lang="ru-RU" sz="2400" dirty="0" smtClean="0">
                <a:latin typeface="Calibri"/>
              </a:rPr>
              <a:t> </a:t>
            </a:r>
            <a:r>
              <a:rPr lang="en-US" sz="2400" dirty="0" smtClean="0">
                <a:latin typeface="Calibri"/>
              </a:rPr>
              <a:t>'(x)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7153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200" dirty="0" smtClean="0"/>
              <a:t>Таблица  производных </a:t>
            </a:r>
            <a:br>
              <a:rPr lang="ru-RU" sz="3200" dirty="0" smtClean="0"/>
            </a:br>
            <a:r>
              <a:rPr lang="ru-RU" sz="3200" dirty="0" smtClean="0"/>
              <a:t>некоторых  функций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1"/>
          <a:ext cx="8686800" cy="466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932184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Calibri"/>
                        </a:rPr>
                        <a:t>y=C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Calibri"/>
                        </a:rPr>
                        <a:t>y'=</a:t>
                      </a:r>
                      <a:r>
                        <a:rPr lang="ru-RU" sz="4000" dirty="0" smtClean="0">
                          <a:latin typeface="Calibri"/>
                        </a:rPr>
                        <a:t>0</a:t>
                      </a:r>
                      <a:endParaRPr lang="ru-RU" sz="4000" dirty="0"/>
                    </a:p>
                  </a:txBody>
                  <a:tcPr/>
                </a:tc>
              </a:tr>
              <a:tr h="932184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Calibri"/>
                        </a:rPr>
                        <a:t>y=x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y</a:t>
                      </a:r>
                      <a:r>
                        <a:rPr lang="en-US" sz="4000" dirty="0" smtClean="0">
                          <a:latin typeface="Calibri"/>
                        </a:rPr>
                        <a:t>'=1</a:t>
                      </a:r>
                      <a:endParaRPr lang="ru-RU" sz="4000" dirty="0"/>
                    </a:p>
                  </a:txBody>
                  <a:tcPr/>
                </a:tc>
              </a:tr>
              <a:tr h="932184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y</a:t>
                      </a:r>
                      <a:r>
                        <a:rPr lang="en-US" sz="4000" dirty="0" smtClean="0">
                          <a:latin typeface="Calibri"/>
                        </a:rPr>
                        <a:t>=</a:t>
                      </a:r>
                      <a:r>
                        <a:rPr lang="en-US" sz="4000" dirty="0" err="1" smtClean="0">
                          <a:latin typeface="Calibri"/>
                        </a:rPr>
                        <a:t>kx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Calibri"/>
                        </a:rPr>
                        <a:t>y'=k</a:t>
                      </a:r>
                      <a:endParaRPr lang="ru-RU" sz="4000" dirty="0"/>
                    </a:p>
                  </a:txBody>
                  <a:tcPr/>
                </a:tc>
              </a:tr>
              <a:tr h="932184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Calibri"/>
                        </a:rPr>
                        <a:t>y=</a:t>
                      </a:r>
                      <a:r>
                        <a:rPr lang="en-US" sz="4000" dirty="0" err="1" smtClean="0">
                          <a:latin typeface="Calibri"/>
                        </a:rPr>
                        <a:t>kx+m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Calibri"/>
                        </a:rPr>
                        <a:t>y'=k</a:t>
                      </a:r>
                      <a:endParaRPr lang="ru-RU" sz="4000" dirty="0"/>
                    </a:p>
                  </a:txBody>
                  <a:tcPr/>
                </a:tc>
              </a:tr>
              <a:tr h="932184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Calibri"/>
                        </a:rPr>
                        <a:t>y=</a:t>
                      </a:r>
                      <a:r>
                        <a:rPr lang="en-US" sz="4000" dirty="0" err="1" smtClean="0">
                          <a:latin typeface="Calibri"/>
                        </a:rPr>
                        <a:t>xⁿ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Calibri"/>
                        </a:rPr>
                        <a:t>y'=nxⁿ¯¹</a:t>
                      </a:r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458200" cy="1222375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Пример 1.</a:t>
            </a:r>
            <a:br>
              <a:rPr lang="ru-RU" sz="2400" b="1" dirty="0" smtClean="0"/>
            </a:br>
            <a:r>
              <a:rPr lang="ru-RU" sz="2400" dirty="0" smtClean="0"/>
              <a:t>Вычислите производную следующих функций: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285860"/>
            <a:ext cx="8458200" cy="5286412"/>
          </a:xfrm>
        </p:spPr>
        <p:txBody>
          <a:bodyPr>
            <a:normAutofit fontScale="62500" lnSpcReduction="20000"/>
          </a:bodyPr>
          <a:lstStyle/>
          <a:p>
            <a:endParaRPr lang="ru-RU" sz="4000" dirty="0" smtClean="0"/>
          </a:p>
          <a:p>
            <a:r>
              <a:rPr lang="ru-RU" sz="4000" dirty="0" smtClean="0"/>
              <a:t>а</a:t>
            </a:r>
            <a:r>
              <a:rPr lang="ru-RU" sz="4000" dirty="0" smtClean="0"/>
              <a:t>)  </a:t>
            </a:r>
            <a:r>
              <a:rPr lang="en-US" sz="4000" dirty="0" smtClean="0">
                <a:latin typeface="Calibri"/>
              </a:rPr>
              <a:t>y=</a:t>
            </a:r>
            <a:r>
              <a:rPr lang="ru-RU" sz="4000" dirty="0" smtClean="0">
                <a:latin typeface="Calibri"/>
              </a:rPr>
              <a:t>7,5</a:t>
            </a:r>
          </a:p>
          <a:p>
            <a:r>
              <a:rPr lang="ru-RU" sz="4000" dirty="0" smtClean="0">
                <a:latin typeface="Calibri"/>
              </a:rPr>
              <a:t>                        </a:t>
            </a:r>
            <a:r>
              <a:rPr lang="en-US" sz="4000" dirty="0" smtClean="0">
                <a:latin typeface="Calibri"/>
              </a:rPr>
              <a:t>y’=0</a:t>
            </a:r>
            <a:r>
              <a:rPr lang="ru-RU" sz="4000" dirty="0" smtClean="0">
                <a:latin typeface="Calibri"/>
              </a:rPr>
              <a:t> </a:t>
            </a:r>
          </a:p>
          <a:p>
            <a:r>
              <a:rPr lang="ru-RU" sz="4000" dirty="0" smtClean="0">
                <a:latin typeface="Calibri"/>
              </a:rPr>
              <a:t>б) </a:t>
            </a:r>
            <a:r>
              <a:rPr lang="ru-RU" sz="4000" dirty="0" smtClean="0"/>
              <a:t> </a:t>
            </a:r>
            <a:r>
              <a:rPr lang="en-US" sz="4000" dirty="0" smtClean="0">
                <a:latin typeface="Calibri"/>
              </a:rPr>
              <a:t>y=</a:t>
            </a:r>
            <a:r>
              <a:rPr lang="ru-RU" sz="4000" dirty="0" smtClean="0">
                <a:latin typeface="Calibri"/>
              </a:rPr>
              <a:t>7,5</a:t>
            </a:r>
            <a:r>
              <a:rPr lang="en-US" sz="4000" dirty="0" smtClean="0">
                <a:latin typeface="Calibri"/>
              </a:rPr>
              <a:t>x</a:t>
            </a:r>
            <a:r>
              <a:rPr lang="ru-RU" sz="4000" dirty="0" smtClean="0">
                <a:latin typeface="Calibri"/>
              </a:rPr>
              <a:t>     </a:t>
            </a:r>
            <a:endParaRPr lang="ru-RU" sz="4000" dirty="0" smtClean="0">
              <a:latin typeface="Calibri"/>
            </a:endParaRPr>
          </a:p>
          <a:p>
            <a:r>
              <a:rPr lang="ru-RU" sz="4000" dirty="0" smtClean="0">
                <a:latin typeface="Calibri"/>
              </a:rPr>
              <a:t>                        </a:t>
            </a:r>
            <a:r>
              <a:rPr lang="en-US" sz="4000" dirty="0" smtClean="0">
                <a:latin typeface="Calibri"/>
              </a:rPr>
              <a:t>y'=</a:t>
            </a:r>
            <a:r>
              <a:rPr lang="ru-RU" sz="4000" dirty="0" smtClean="0">
                <a:latin typeface="Calibri"/>
              </a:rPr>
              <a:t>7,5 </a:t>
            </a:r>
          </a:p>
          <a:p>
            <a:r>
              <a:rPr lang="ru-RU" sz="4000" dirty="0" smtClean="0">
                <a:latin typeface="Calibri"/>
              </a:rPr>
              <a:t>в)  </a:t>
            </a:r>
            <a:r>
              <a:rPr lang="en-US" sz="4000" dirty="0" smtClean="0">
                <a:latin typeface="Calibri"/>
              </a:rPr>
              <a:t>y=</a:t>
            </a:r>
            <a:r>
              <a:rPr lang="ru-RU" sz="4000" dirty="0" smtClean="0">
                <a:latin typeface="Calibri"/>
              </a:rPr>
              <a:t>5,1</a:t>
            </a:r>
            <a:r>
              <a:rPr lang="en-US" sz="4000" dirty="0" smtClean="0">
                <a:latin typeface="Calibri"/>
              </a:rPr>
              <a:t>x</a:t>
            </a:r>
            <a:r>
              <a:rPr lang="ru-RU" sz="4000" dirty="0" smtClean="0">
                <a:latin typeface="Calibri"/>
              </a:rPr>
              <a:t>+2,3   </a:t>
            </a:r>
            <a:endParaRPr lang="ru-RU" sz="4000" dirty="0" smtClean="0">
              <a:latin typeface="Calibri"/>
            </a:endParaRPr>
          </a:p>
          <a:p>
            <a:r>
              <a:rPr lang="ru-RU" sz="4000" dirty="0" smtClean="0">
                <a:latin typeface="Calibri"/>
              </a:rPr>
              <a:t>                        </a:t>
            </a:r>
            <a:r>
              <a:rPr lang="en-US" sz="4000" dirty="0" smtClean="0">
                <a:latin typeface="Calibri"/>
              </a:rPr>
              <a:t>y’=</a:t>
            </a:r>
            <a:r>
              <a:rPr lang="ru-RU" sz="4000" dirty="0" smtClean="0">
                <a:latin typeface="Calibri"/>
              </a:rPr>
              <a:t>5,1 </a:t>
            </a:r>
          </a:p>
          <a:p>
            <a:r>
              <a:rPr lang="ru-RU" sz="4000" dirty="0" smtClean="0">
                <a:latin typeface="Calibri"/>
              </a:rPr>
              <a:t>г)   </a:t>
            </a:r>
            <a:r>
              <a:rPr lang="en-US" sz="4000" dirty="0" smtClean="0">
                <a:latin typeface="Calibri"/>
              </a:rPr>
              <a:t>y=x²</a:t>
            </a:r>
            <a:r>
              <a:rPr lang="ru-RU" sz="4000" dirty="0" smtClean="0">
                <a:latin typeface="Calibri"/>
              </a:rPr>
              <a:t>  </a:t>
            </a:r>
            <a:endParaRPr lang="ru-RU" sz="4000" dirty="0" smtClean="0">
              <a:latin typeface="Calibri"/>
            </a:endParaRPr>
          </a:p>
          <a:p>
            <a:r>
              <a:rPr lang="ru-RU" sz="4000" dirty="0" smtClean="0">
                <a:latin typeface="Calibri"/>
              </a:rPr>
              <a:t>                        </a:t>
            </a:r>
            <a:r>
              <a:rPr lang="en-US" sz="4000" dirty="0" smtClean="0">
                <a:latin typeface="Calibri"/>
              </a:rPr>
              <a:t>y’=2x</a:t>
            </a:r>
            <a:r>
              <a:rPr lang="ru-RU" sz="4000" dirty="0" smtClean="0">
                <a:latin typeface="Calibri"/>
              </a:rPr>
              <a:t> </a:t>
            </a:r>
          </a:p>
          <a:p>
            <a:r>
              <a:rPr lang="ru-RU" sz="4000" dirty="0" err="1" smtClean="0">
                <a:latin typeface="Calibri"/>
              </a:rPr>
              <a:t>д</a:t>
            </a:r>
            <a:r>
              <a:rPr lang="ru-RU" sz="4000" dirty="0" smtClean="0">
                <a:latin typeface="Calibri"/>
              </a:rPr>
              <a:t>)   </a:t>
            </a:r>
            <a:r>
              <a:rPr lang="en-US" sz="4000" dirty="0" smtClean="0">
                <a:latin typeface="Calibri"/>
              </a:rPr>
              <a:t>y=5x²</a:t>
            </a:r>
            <a:r>
              <a:rPr lang="ru-RU" sz="4000" dirty="0" smtClean="0">
                <a:latin typeface="Calibri"/>
              </a:rPr>
              <a:t>  </a:t>
            </a:r>
            <a:endParaRPr lang="ru-RU" sz="4000" dirty="0" smtClean="0">
              <a:latin typeface="Calibri"/>
            </a:endParaRPr>
          </a:p>
          <a:p>
            <a:r>
              <a:rPr lang="ru-RU" sz="4000" dirty="0" smtClean="0">
                <a:latin typeface="Calibri"/>
              </a:rPr>
              <a:t>                        </a:t>
            </a:r>
            <a:r>
              <a:rPr lang="en-US" sz="4000" dirty="0" smtClean="0">
                <a:latin typeface="Calibri"/>
              </a:rPr>
              <a:t>y'=</a:t>
            </a:r>
            <a:r>
              <a:rPr lang="ru-RU" sz="4000" dirty="0" smtClean="0">
                <a:latin typeface="Calibri"/>
              </a:rPr>
              <a:t>10</a:t>
            </a:r>
            <a:r>
              <a:rPr lang="en-US" sz="4000" dirty="0" smtClean="0">
                <a:latin typeface="Calibri"/>
              </a:rPr>
              <a:t>x</a:t>
            </a:r>
            <a:r>
              <a:rPr lang="ru-RU" sz="4000" dirty="0" smtClean="0">
                <a:latin typeface="Calibri"/>
              </a:rPr>
              <a:t> </a:t>
            </a:r>
          </a:p>
          <a:p>
            <a:r>
              <a:rPr lang="ru-RU" sz="4000" dirty="0" smtClean="0">
                <a:latin typeface="Calibri"/>
              </a:rPr>
              <a:t>е)   </a:t>
            </a:r>
            <a:r>
              <a:rPr lang="en-US" sz="4000" dirty="0" smtClean="0">
                <a:latin typeface="Calibri"/>
              </a:rPr>
              <a:t>y=3x³</a:t>
            </a:r>
            <a:r>
              <a:rPr lang="ru-RU" sz="4000" dirty="0" smtClean="0">
                <a:latin typeface="Calibri"/>
              </a:rPr>
              <a:t>   </a:t>
            </a:r>
            <a:endParaRPr lang="ru-RU" sz="4000" dirty="0" smtClean="0">
              <a:latin typeface="Calibri"/>
            </a:endParaRPr>
          </a:p>
          <a:p>
            <a:r>
              <a:rPr lang="ru-RU" sz="4000" dirty="0" smtClean="0">
                <a:latin typeface="Calibri"/>
              </a:rPr>
              <a:t>                        </a:t>
            </a:r>
            <a:r>
              <a:rPr lang="en-US" sz="4000" dirty="0" smtClean="0">
                <a:latin typeface="Calibri"/>
              </a:rPr>
              <a:t>y'=9x²</a:t>
            </a:r>
            <a:endParaRPr lang="ru-RU" sz="4000" dirty="0" smtClean="0">
              <a:latin typeface="Calibri"/>
            </a:endParaRP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67</TotalTime>
  <Words>150</Words>
  <Application>Microsoft Office PowerPoint</Application>
  <PresentationFormat>Экран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Слайд 1</vt:lpstr>
      <vt:lpstr>Пусть функция ,y=f(x) определена в точке x и в некоторой её окрестности . Дадим аргументу x приращение Δx, такое чтобы не выйти из указанной окрестности. Найдём соответствующее приращение функции Δy и составим отношение Δx/Δy . Если существует предел этого отношения при Δx→0,то указанный предел называют производной функции y=f(x)  в точке x  и обозначают  f '(x)</vt:lpstr>
      <vt:lpstr>Таблица  производных  некоторых  функций</vt:lpstr>
      <vt:lpstr>Пример 1. Вычислите производную следующих функций: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7</cp:revision>
  <dcterms:created xsi:type="dcterms:W3CDTF">2010-03-27T09:34:20Z</dcterms:created>
  <dcterms:modified xsi:type="dcterms:W3CDTF">2010-04-08T04:54:00Z</dcterms:modified>
</cp:coreProperties>
</file>