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8"/>
  </p:notesMasterIdLst>
  <p:sldIdLst>
    <p:sldId id="256" r:id="rId2"/>
    <p:sldId id="261" r:id="rId3"/>
    <p:sldId id="279" r:id="rId4"/>
    <p:sldId id="280" r:id="rId5"/>
    <p:sldId id="282" r:id="rId6"/>
    <p:sldId id="285" r:id="rId7"/>
    <p:sldId id="262" r:id="rId8"/>
    <p:sldId id="289" r:id="rId9"/>
    <p:sldId id="290" r:id="rId10"/>
    <p:sldId id="292" r:id="rId11"/>
    <p:sldId id="288" r:id="rId12"/>
    <p:sldId id="293" r:id="rId13"/>
    <p:sldId id="294" r:id="rId14"/>
    <p:sldId id="295" r:id="rId15"/>
    <p:sldId id="278" r:id="rId16"/>
    <p:sldId id="268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F2E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 varScale="1">
        <p:scale>
          <a:sx n="75" d="100"/>
          <a:sy n="75" d="100"/>
        </p:scale>
        <p:origin x="-10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0BEFE-EDB8-4D07-86A6-5C99F7F6E2BA}" type="datetimeFigureOut">
              <a:rPr lang="ru-RU" smtClean="0"/>
              <a:pPr/>
              <a:t>11.01.2011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7EEC0-C754-4AC5-A31E-E13121DCC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57B1BC-1445-4608-A2E0-CAFFE50FFF2A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8BCD9D-5020-4C83-9DDD-5A6E1FCC69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6676F-2550-44CE-938B-98A6D03C91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9757890-8C06-4352-8B3B-770F25D714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401FBCE1-3B67-49C0-8335-4585FB9B8F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628595B-35BF-49B5-BBA9-04F590C67B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F8138-D443-412C-A0E4-F2EC5E056D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6E5FFC6-0100-4E5A-AB0E-014A30547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B5EC6E70-78AD-4EB5-8755-F05EC094D3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12E87-FF8C-4B3D-A5E9-EA2BC0F5BF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203AC705-BFF8-4D9D-8996-F85B4E844E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67251C7-AE54-4043-A9C2-CD5B911F7A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cut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miles.33b.ru/smile.9769.html" TargetMode="External"/><Relationship Id="rId3" Type="http://schemas.openxmlformats.org/officeDocument/2006/relationships/image" Target="../media/image16.gif"/><Relationship Id="rId7" Type="http://schemas.openxmlformats.org/officeDocument/2006/relationships/image" Target="../media/image18.gif"/><Relationship Id="rId2" Type="http://schemas.openxmlformats.org/officeDocument/2006/relationships/hyperlink" Target="http://smiles.33b.ru/smile.977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iles.33b.ru/smile.9772.html" TargetMode="External"/><Relationship Id="rId5" Type="http://schemas.openxmlformats.org/officeDocument/2006/relationships/image" Target="../media/image17.gif"/><Relationship Id="rId4" Type="http://schemas.openxmlformats.org/officeDocument/2006/relationships/hyperlink" Target="http://smiles.33b.ru/smile.9775.html" TargetMode="External"/><Relationship Id="rId9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mmf.math.msu.su/" TargetMode="External"/><Relationship Id="rId2" Type="http://schemas.openxmlformats.org/officeDocument/2006/relationships/hyperlink" Target="http://combinatorica.naro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folio.1septembe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Gottfried_Wilhelm_von_Leibniz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642918"/>
            <a:ext cx="7772400" cy="1752600"/>
          </a:xfrm>
        </p:spPr>
        <p:txBody>
          <a:bodyPr anchor="t">
            <a:normAutofit fontScale="90000"/>
          </a:bodyPr>
          <a:lstStyle/>
          <a:p>
            <a:pPr algn="l"/>
            <a: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РЕШЕНИЕ </a:t>
            </a:r>
            <a:b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                КОМБИНАТОРНЫХ </a:t>
            </a:r>
            <a:b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                                                              ЗАДАЧ</a:t>
            </a:r>
            <a:b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/>
            </a:r>
            <a:br>
              <a:rPr lang="ru-RU" sz="3600" b="1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endParaRPr lang="ru-RU" sz="3600" b="1" dirty="0" smtClean="0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15364" name="Rectangle 22"/>
          <p:cNvSpPr>
            <a:spLocks noChangeArrowheads="1"/>
          </p:cNvSpPr>
          <p:nvPr/>
        </p:nvSpPr>
        <p:spPr bwMode="auto">
          <a:xfrm>
            <a:off x="1214414" y="3429000"/>
            <a:ext cx="64294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Предмет: математика.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eaLnBrk="0" hangingPunct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Тип урока: урок комплексного применения знаний.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eaLnBrk="0" hangingPunct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Продолжительность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: 1 урок - 45 минут.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eaLnBrk="0" hangingPunct="0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Класс: 9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Учитель: Степушкина Н.Ю.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6446" y="285728"/>
            <a:ext cx="297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ПРИЛОЖЕНИЕ к уроку №1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BCD9D-5020-4C83-9DDD-5A6E1FCC69E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2547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Сколько различных двухзначных чисел можно записать, используя цифры 2, 7, 9 если цифры в этих числах могут повторяться?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15312" cy="714375"/>
          </a:xfrm>
        </p:spPr>
        <p:txBody>
          <a:bodyPr/>
          <a:lstStyle/>
          <a:p>
            <a:pPr algn="ctr" eaLnBrk="1" hangingPunct="1">
              <a:buFont typeface="Century Gothic" pitchFamily="34" charset="0"/>
              <a:buNone/>
              <a:defRPr/>
            </a:pPr>
            <a:r>
              <a:rPr lang="ru-RU" dirty="0" smtClean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22     27     29     72     77     79     92     97     99</a:t>
            </a:r>
            <a:endParaRPr lang="ru-RU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6286520"/>
            <a:ext cx="4143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000" b="1" dirty="0">
                <a:solidFill>
                  <a:schemeClr val="accent1">
                    <a:lumMod val="25000"/>
                  </a:schemeClr>
                </a:solidFill>
                <a:latin typeface="Cambria Math" pitchFamily="18" charset="0"/>
                <a:ea typeface="Cambria Math" pitchFamily="18" charset="0"/>
              </a:rPr>
              <a:t>9</a:t>
            </a:r>
            <a:r>
              <a:rPr lang="ru-RU" sz="2000" dirty="0">
                <a:solidFill>
                  <a:srgbClr val="000099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двухзначных чисел</a:t>
            </a:r>
          </a:p>
        </p:txBody>
      </p:sp>
      <p:sp>
        <p:nvSpPr>
          <p:cNvPr id="36" name="Блок-схема: узел 35"/>
          <p:cNvSpPr/>
          <p:nvPr/>
        </p:nvSpPr>
        <p:spPr>
          <a:xfrm>
            <a:off x="1857375" y="414337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37" name="Блок-схема: узел 36"/>
          <p:cNvSpPr/>
          <p:nvPr/>
        </p:nvSpPr>
        <p:spPr>
          <a:xfrm>
            <a:off x="4357688" y="414337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7</a:t>
            </a:r>
          </a:p>
        </p:txBody>
      </p:sp>
      <p:sp>
        <p:nvSpPr>
          <p:cNvPr id="38" name="Блок-схема: узел 37"/>
          <p:cNvSpPr/>
          <p:nvPr/>
        </p:nvSpPr>
        <p:spPr>
          <a:xfrm>
            <a:off x="6715125" y="4071938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9</a:t>
            </a:r>
          </a:p>
        </p:txBody>
      </p:sp>
      <p:sp>
        <p:nvSpPr>
          <p:cNvPr id="39" name="Блок-схема: узел 38"/>
          <p:cNvSpPr/>
          <p:nvPr/>
        </p:nvSpPr>
        <p:spPr>
          <a:xfrm>
            <a:off x="2428875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9</a:t>
            </a:r>
          </a:p>
        </p:txBody>
      </p:sp>
      <p:sp>
        <p:nvSpPr>
          <p:cNvPr id="40" name="Блок-схема: узел 39"/>
          <p:cNvSpPr/>
          <p:nvPr/>
        </p:nvSpPr>
        <p:spPr>
          <a:xfrm>
            <a:off x="1643063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7</a:t>
            </a:r>
          </a:p>
        </p:txBody>
      </p:sp>
      <p:sp>
        <p:nvSpPr>
          <p:cNvPr id="41" name="Блок-схема: узел 40"/>
          <p:cNvSpPr/>
          <p:nvPr/>
        </p:nvSpPr>
        <p:spPr>
          <a:xfrm>
            <a:off x="785813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42" name="Блок-схема: узел 41"/>
          <p:cNvSpPr/>
          <p:nvPr/>
        </p:nvSpPr>
        <p:spPr>
          <a:xfrm>
            <a:off x="3571875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2</a:t>
            </a:r>
          </a:p>
        </p:txBody>
      </p:sp>
      <p:sp>
        <p:nvSpPr>
          <p:cNvPr id="43" name="Блок-схема: узел 42"/>
          <p:cNvSpPr/>
          <p:nvPr/>
        </p:nvSpPr>
        <p:spPr>
          <a:xfrm>
            <a:off x="5143500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9</a:t>
            </a:r>
          </a:p>
        </p:txBody>
      </p:sp>
      <p:sp>
        <p:nvSpPr>
          <p:cNvPr id="44" name="Блок-схема: узел 43"/>
          <p:cNvSpPr/>
          <p:nvPr/>
        </p:nvSpPr>
        <p:spPr>
          <a:xfrm>
            <a:off x="4357688" y="2714625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7</a:t>
            </a:r>
          </a:p>
        </p:txBody>
      </p:sp>
      <p:sp>
        <p:nvSpPr>
          <p:cNvPr id="45" name="Блок-схема: узел 44"/>
          <p:cNvSpPr/>
          <p:nvPr/>
        </p:nvSpPr>
        <p:spPr>
          <a:xfrm>
            <a:off x="7786688" y="2643188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9</a:t>
            </a:r>
          </a:p>
        </p:txBody>
      </p:sp>
      <p:sp>
        <p:nvSpPr>
          <p:cNvPr id="46" name="Блок-схема: узел 45"/>
          <p:cNvSpPr/>
          <p:nvPr/>
        </p:nvSpPr>
        <p:spPr>
          <a:xfrm>
            <a:off x="7000875" y="2643188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7</a:t>
            </a:r>
          </a:p>
        </p:txBody>
      </p:sp>
      <p:sp>
        <p:nvSpPr>
          <p:cNvPr id="47" name="Блок-схема: узел 46"/>
          <p:cNvSpPr/>
          <p:nvPr/>
        </p:nvSpPr>
        <p:spPr>
          <a:xfrm>
            <a:off x="6215063" y="2643188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tx1"/>
                </a:solidFill>
                <a:latin typeface="Cambria" pitchFamily="18" charset="0"/>
              </a:rPr>
              <a:t>2</a:t>
            </a:r>
          </a:p>
        </p:txBody>
      </p:sp>
      <p:cxnSp>
        <p:nvCxnSpPr>
          <p:cNvPr id="49" name="Прямая соединительная линия 48"/>
          <p:cNvCxnSpPr>
            <a:stCxn id="36" idx="0"/>
            <a:endCxn id="41" idx="4"/>
          </p:cNvCxnSpPr>
          <p:nvPr/>
        </p:nvCxnSpPr>
        <p:spPr>
          <a:xfrm rot="16200000" flipV="1">
            <a:off x="1327944" y="3253581"/>
            <a:ext cx="708025" cy="1071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6" idx="0"/>
            <a:endCxn id="40" idx="4"/>
          </p:cNvCxnSpPr>
          <p:nvPr/>
        </p:nvCxnSpPr>
        <p:spPr>
          <a:xfrm rot="16200000" flipV="1">
            <a:off x="1756569" y="3682206"/>
            <a:ext cx="708025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39" idx="4"/>
            <a:endCxn id="36" idx="0"/>
          </p:cNvCxnSpPr>
          <p:nvPr/>
        </p:nvCxnSpPr>
        <p:spPr>
          <a:xfrm rot="5400000">
            <a:off x="2149475" y="3503613"/>
            <a:ext cx="708025" cy="571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7" idx="0"/>
            <a:endCxn id="42" idx="4"/>
          </p:cNvCxnSpPr>
          <p:nvPr/>
        </p:nvCxnSpPr>
        <p:spPr>
          <a:xfrm rot="16200000" flipV="1">
            <a:off x="3971131" y="3396457"/>
            <a:ext cx="708025" cy="7858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37" idx="0"/>
            <a:endCxn id="44" idx="4"/>
          </p:cNvCxnSpPr>
          <p:nvPr/>
        </p:nvCxnSpPr>
        <p:spPr>
          <a:xfrm rot="5400000" flipH="1" flipV="1">
            <a:off x="4362450" y="3789363"/>
            <a:ext cx="70961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37" idx="0"/>
            <a:endCxn id="43" idx="4"/>
          </p:cNvCxnSpPr>
          <p:nvPr/>
        </p:nvCxnSpPr>
        <p:spPr>
          <a:xfrm rot="5400000" flipH="1" flipV="1">
            <a:off x="4756944" y="3396456"/>
            <a:ext cx="708025" cy="785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38" idx="0"/>
            <a:endCxn id="47" idx="4"/>
          </p:cNvCxnSpPr>
          <p:nvPr/>
        </p:nvCxnSpPr>
        <p:spPr>
          <a:xfrm rot="16200000" flipV="1">
            <a:off x="6471444" y="3467894"/>
            <a:ext cx="708025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38" idx="0"/>
            <a:endCxn id="45" idx="4"/>
          </p:cNvCxnSpPr>
          <p:nvPr/>
        </p:nvCxnSpPr>
        <p:spPr>
          <a:xfrm rot="5400000" flipH="1" flipV="1">
            <a:off x="7257256" y="3182145"/>
            <a:ext cx="708025" cy="1071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38" idx="0"/>
            <a:endCxn id="46" idx="4"/>
          </p:cNvCxnSpPr>
          <p:nvPr/>
        </p:nvCxnSpPr>
        <p:spPr>
          <a:xfrm rot="5400000" flipH="1" flipV="1">
            <a:off x="6864350" y="3575051"/>
            <a:ext cx="708025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Блок-схема: узел 63"/>
          <p:cNvSpPr/>
          <p:nvPr/>
        </p:nvSpPr>
        <p:spPr>
          <a:xfrm>
            <a:off x="4357688" y="5357813"/>
            <a:ext cx="720725" cy="720725"/>
          </a:xfrm>
          <a:prstGeom prst="flowChartConnector">
            <a:avLst/>
          </a:prstGeom>
          <a:solidFill>
            <a:srgbClr val="92D050">
              <a:alpha val="48000"/>
            </a:srgbClr>
          </a:solidFill>
          <a:ln>
            <a:solidFill>
              <a:schemeClr val="accent5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25000"/>
                  </a:schemeClr>
                </a:solidFill>
                <a:latin typeface="Cambria" pitchFamily="18" charset="0"/>
              </a:rPr>
              <a:t>*</a:t>
            </a:r>
          </a:p>
        </p:txBody>
      </p:sp>
      <p:cxnSp>
        <p:nvCxnSpPr>
          <p:cNvPr id="70" name="Прямая соединительная линия 69"/>
          <p:cNvCxnSpPr>
            <a:stCxn id="64" idx="1"/>
            <a:endCxn id="36" idx="5"/>
          </p:cNvCxnSpPr>
          <p:nvPr/>
        </p:nvCxnSpPr>
        <p:spPr>
          <a:xfrm rot="16200000" flipV="1">
            <a:off x="3114676" y="4114800"/>
            <a:ext cx="704850" cy="199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64" idx="0"/>
            <a:endCxn id="37" idx="4"/>
          </p:cNvCxnSpPr>
          <p:nvPr/>
        </p:nvCxnSpPr>
        <p:spPr>
          <a:xfrm rot="5400000" flipH="1" flipV="1">
            <a:off x="4469607" y="5110956"/>
            <a:ext cx="4953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64" idx="7"/>
            <a:endCxn id="38" idx="3"/>
          </p:cNvCxnSpPr>
          <p:nvPr/>
        </p:nvCxnSpPr>
        <p:spPr>
          <a:xfrm rot="5400000" flipH="1" flipV="1">
            <a:off x="5507831" y="4150519"/>
            <a:ext cx="776288" cy="1847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BCE1-3B67-49C0-8335-4585FB9B8FC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5.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При встрече 8 приятелей обменялись рукопожатиями. Сколько всего было  сделано рукопожатий?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443841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	Каждому приятелю даем номер от 1 до 8, а рукопожатия закодируем: например число 24 означает что 2-ой приятель пожал руку 4-му. Число 35 и 53 означают одно и то же рукопожатие, и брать будем меньшее из них.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12, 13, 14, 15, 16, 17, 18,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23, 24, 25, 26, 27, 28,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34, 35, 36, 37, 38,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45, 46, 47, 48,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56, 57, 58,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67, 68, 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78.</a:t>
            </a:r>
          </a:p>
          <a:p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получилось 1+2+3+4+5+6+7=28 рукопожатий. </a:t>
            </a:r>
          </a:p>
          <a:p>
            <a:pPr algn="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 Ответ: 28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C6E70-78AD-4EB5-8755-F05EC094D3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8"/>
          <a:ext cx="8643998" cy="18288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033866"/>
                <a:gridCol w="4610132"/>
              </a:tblGrid>
              <a:tr h="0"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6. Из класса нужно выделить одного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дежурного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, мальчика или девочку. Сколько существует способов для выбора дежурного, если в классе 22 девочки и 18 мальчиков?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765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Выбрать одну девочку из 22 можем 22-мя способами, а одного мальчика из 18 можно 18-тью способами. Тогда выбрать одного дежурного мальчика или девочку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можно18+22способами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.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                                          Ответ</a:t>
                      </a:r>
                      <a:r>
                        <a:rPr lang="ru-RU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: 40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3116"/>
          <a:ext cx="8643998" cy="18288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033865"/>
                <a:gridCol w="4610133"/>
              </a:tblGrid>
              <a:tr h="0"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7. Сколькими способами из класса, в котором учатся 30 школьников, можно выбрать капитана команды для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математических соревнований</a:t>
                      </a:r>
                    </a:p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и его заместителя?</a:t>
                      </a:r>
                      <a:endParaRPr lang="ru-RU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На роль капитана может быть выбран любой из 30 учащихся,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его заместитель 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– любой из </a:t>
                      </a: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29оставшихся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30</a:t>
                      </a: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∙29 = 870 способов.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Ответ: 870</a:t>
                      </a:r>
                      <a:endParaRPr lang="ru-RU" sz="20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4000504"/>
          <a:ext cx="8572560" cy="18288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000528"/>
                <a:gridCol w="4572032"/>
              </a:tblGrid>
              <a:tr h="0">
                <a:tc>
                  <a:txBody>
                    <a:bodyPr/>
                    <a:lstStyle/>
                    <a:p>
                      <a:pPr indent="2159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 pitchFamily="18" charset="0"/>
                          <a:ea typeface="Cambria Math" pitchFamily="18" charset="0"/>
                        </a:rPr>
                        <a:t>8. Сколькими способами из класса, в котором учатся 30 школьников, можно выбрать двоих для участия в математической олимпиаде?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 Math" pitchFamily="18" charset="0"/>
                          <a:ea typeface="Cambria Math" pitchFamily="18" charset="0"/>
                        </a:rPr>
                        <a:t>Нам не важно, кто капитан, а кто заместитель, нам нужны всего лишь два участника, поэтому получаем, что у нас каждая пара учащихся в произведении повторяется два раза. </a:t>
                      </a:r>
                      <a:r>
                        <a:rPr lang="ru-RU" sz="2000" dirty="0" smtClean="0">
                          <a:latin typeface="Cambria Math" pitchFamily="18" charset="0"/>
                          <a:ea typeface="Cambria Math" pitchFamily="18" charset="0"/>
                        </a:rPr>
                        <a:t>(</a:t>
                      </a:r>
                      <a:r>
                        <a:rPr lang="ru-RU" sz="2000" dirty="0">
                          <a:latin typeface="Cambria Math" pitchFamily="18" charset="0"/>
                          <a:ea typeface="Cambria Math" pitchFamily="18" charset="0"/>
                        </a:rPr>
                        <a:t>30∙29):</a:t>
                      </a:r>
                      <a:r>
                        <a:rPr lang="ru-RU" sz="2000" dirty="0" smtClean="0">
                          <a:latin typeface="Cambria Math" pitchFamily="18" charset="0"/>
                          <a:ea typeface="Cambria Math" pitchFamily="18" charset="0"/>
                        </a:rPr>
                        <a:t>2                       Ответ</a:t>
                      </a:r>
                      <a:r>
                        <a:rPr lang="ru-RU" sz="2000" dirty="0">
                          <a:latin typeface="Cambria Math" pitchFamily="18" charset="0"/>
                          <a:ea typeface="Cambria Math" pitchFamily="18" charset="0"/>
                        </a:rPr>
                        <a:t>: 435 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000125" y="285750"/>
            <a:ext cx="77152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Сколько различных трехзначных чисел можно записать, используя цифры 0, 4, 3, 6, при условии ,что цифры в числе не повторяются.</a:t>
            </a:r>
          </a:p>
        </p:txBody>
      </p:sp>
      <p:pic>
        <p:nvPicPr>
          <p:cNvPr id="50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857500"/>
            <a:ext cx="423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13" y="3000375"/>
            <a:ext cx="4492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25" y="2928938"/>
            <a:ext cx="3730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72063" y="5572125"/>
            <a:ext cx="3730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2438" y="5286375"/>
            <a:ext cx="3730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50" y="4214813"/>
            <a:ext cx="3730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4214813"/>
            <a:ext cx="3730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0" y="4143375"/>
            <a:ext cx="423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5214938"/>
            <a:ext cx="4238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5286375"/>
            <a:ext cx="4238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214813"/>
            <a:ext cx="4238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75" y="5500688"/>
            <a:ext cx="449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4214813"/>
            <a:ext cx="449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5143500"/>
            <a:ext cx="4492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38" y="4214813"/>
            <a:ext cx="4492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7" name="Прямая со стрелкой 106"/>
          <p:cNvCxnSpPr>
            <a:stCxn id="56" idx="2"/>
            <a:endCxn id="100" idx="0"/>
          </p:cNvCxnSpPr>
          <p:nvPr/>
        </p:nvCxnSpPr>
        <p:spPr>
          <a:xfrm rot="5400000">
            <a:off x="1058068" y="2942432"/>
            <a:ext cx="925513" cy="1619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56" idx="2"/>
            <a:endCxn id="105" idx="0"/>
          </p:cNvCxnSpPr>
          <p:nvPr/>
        </p:nvCxnSpPr>
        <p:spPr>
          <a:xfrm rot="16200000" flipH="1">
            <a:off x="1993900" y="3625850"/>
            <a:ext cx="925513" cy="252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100" idx="2"/>
            <a:endCxn id="103" idx="0"/>
          </p:cNvCxnSpPr>
          <p:nvPr/>
        </p:nvCxnSpPr>
        <p:spPr>
          <a:xfrm rot="16200000" flipH="1">
            <a:off x="577056" y="4709319"/>
            <a:ext cx="568325" cy="300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endCxn id="98" idx="0"/>
          </p:cNvCxnSpPr>
          <p:nvPr/>
        </p:nvCxnSpPr>
        <p:spPr>
          <a:xfrm rot="5400000">
            <a:off x="2177256" y="4820444"/>
            <a:ext cx="642938" cy="146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50" idx="2"/>
            <a:endCxn id="96" idx="0"/>
          </p:cNvCxnSpPr>
          <p:nvPr/>
        </p:nvCxnSpPr>
        <p:spPr>
          <a:xfrm rot="5400000">
            <a:off x="3486944" y="3204369"/>
            <a:ext cx="996950" cy="10239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50" idx="2"/>
            <a:endCxn id="102" idx="0"/>
          </p:cNvCxnSpPr>
          <p:nvPr/>
        </p:nvCxnSpPr>
        <p:spPr>
          <a:xfrm rot="16200000" flipH="1">
            <a:off x="4506119" y="3209132"/>
            <a:ext cx="996950" cy="101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>
            <a:stCxn id="96" idx="2"/>
            <a:endCxn id="101" idx="0"/>
          </p:cNvCxnSpPr>
          <p:nvPr/>
        </p:nvCxnSpPr>
        <p:spPr>
          <a:xfrm rot="16200000" flipH="1">
            <a:off x="3172618" y="4876007"/>
            <a:ext cx="925513" cy="323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stCxn id="102" idx="2"/>
            <a:endCxn id="93" idx="0"/>
          </p:cNvCxnSpPr>
          <p:nvPr/>
        </p:nvCxnSpPr>
        <p:spPr>
          <a:xfrm rot="5400000">
            <a:off x="4887119" y="4947444"/>
            <a:ext cx="996950" cy="252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stCxn id="51" idx="2"/>
            <a:endCxn id="95" idx="0"/>
          </p:cNvCxnSpPr>
          <p:nvPr/>
        </p:nvCxnSpPr>
        <p:spPr>
          <a:xfrm rot="5400000">
            <a:off x="6030119" y="3518694"/>
            <a:ext cx="854075" cy="538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stCxn id="51" idx="2"/>
            <a:endCxn id="97" idx="0"/>
          </p:cNvCxnSpPr>
          <p:nvPr/>
        </p:nvCxnSpPr>
        <p:spPr>
          <a:xfrm rot="16200000" flipH="1">
            <a:off x="7220744" y="2866232"/>
            <a:ext cx="782637" cy="1771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>
            <a:stCxn id="95" idx="2"/>
            <a:endCxn id="99" idx="0"/>
          </p:cNvCxnSpPr>
          <p:nvPr/>
        </p:nvCxnSpPr>
        <p:spPr>
          <a:xfrm rot="5400000">
            <a:off x="5808663" y="4906962"/>
            <a:ext cx="711200" cy="47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stCxn id="97" idx="2"/>
            <a:endCxn id="94" idx="0"/>
          </p:cNvCxnSpPr>
          <p:nvPr/>
        </p:nvCxnSpPr>
        <p:spPr>
          <a:xfrm rot="5400000">
            <a:off x="7987507" y="4775994"/>
            <a:ext cx="782637" cy="238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6929438" y="6215063"/>
            <a:ext cx="18002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18 чисел</a:t>
            </a:r>
          </a:p>
        </p:txBody>
      </p:sp>
      <p:pic>
        <p:nvPicPr>
          <p:cNvPr id="32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00188" y="4071938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8" y="5143500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43188" y="5214938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75" y="4214813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50" y="4286250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8" name="Прямая со стрелкой 57"/>
          <p:cNvCxnSpPr>
            <a:stCxn id="56" idx="2"/>
            <a:endCxn id="32" idx="0"/>
          </p:cNvCxnSpPr>
          <p:nvPr/>
        </p:nvCxnSpPr>
        <p:spPr>
          <a:xfrm rot="5400000">
            <a:off x="1620044" y="3361531"/>
            <a:ext cx="782638" cy="638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51" idx="2"/>
            <a:endCxn id="35" idx="0"/>
          </p:cNvCxnSpPr>
          <p:nvPr/>
        </p:nvCxnSpPr>
        <p:spPr>
          <a:xfrm rot="16200000" flipH="1">
            <a:off x="6532563" y="3554413"/>
            <a:ext cx="854075" cy="466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50" idx="2"/>
            <a:endCxn id="36" idx="0"/>
          </p:cNvCxnSpPr>
          <p:nvPr/>
        </p:nvCxnSpPr>
        <p:spPr>
          <a:xfrm rot="5400000">
            <a:off x="3953669" y="3742532"/>
            <a:ext cx="1068387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00" idx="2"/>
          </p:cNvCxnSpPr>
          <p:nvPr/>
        </p:nvCxnSpPr>
        <p:spPr>
          <a:xfrm rot="5400000">
            <a:off x="346075" y="4778375"/>
            <a:ext cx="568325" cy="161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2" idx="2"/>
            <a:endCxn id="141" idx="0"/>
          </p:cNvCxnSpPr>
          <p:nvPr/>
        </p:nvCxnSpPr>
        <p:spPr>
          <a:xfrm rot="16200000" flipH="1">
            <a:off x="1316831" y="4734719"/>
            <a:ext cx="998538" cy="2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05" idx="2"/>
            <a:endCxn id="34" idx="0"/>
          </p:cNvCxnSpPr>
          <p:nvPr/>
        </p:nvCxnSpPr>
        <p:spPr>
          <a:xfrm rot="16200000" flipH="1">
            <a:off x="2389187" y="4768851"/>
            <a:ext cx="639763" cy="252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96" idx="2"/>
            <a:endCxn id="78" idx="0"/>
          </p:cNvCxnSpPr>
          <p:nvPr/>
        </p:nvCxnSpPr>
        <p:spPr>
          <a:xfrm rot="5400000">
            <a:off x="2941638" y="5040312"/>
            <a:ext cx="996950" cy="66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6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00" y="5286375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88" y="5572125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4688" y="5572125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6" name="Прямая со стрелкой 85"/>
          <p:cNvCxnSpPr>
            <a:stCxn id="102" idx="2"/>
            <a:endCxn id="77" idx="0"/>
          </p:cNvCxnSpPr>
          <p:nvPr/>
        </p:nvCxnSpPr>
        <p:spPr>
          <a:xfrm rot="16200000" flipH="1">
            <a:off x="5103813" y="4983162"/>
            <a:ext cx="996950" cy="180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stCxn id="95" idx="2"/>
            <a:endCxn id="76" idx="0"/>
          </p:cNvCxnSpPr>
          <p:nvPr/>
        </p:nvCxnSpPr>
        <p:spPr>
          <a:xfrm rot="16200000" flipH="1">
            <a:off x="5977732" y="4785518"/>
            <a:ext cx="711200" cy="2905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6" name="Picture 5" descr="http://s.rimg.info/95ead86ad5b5540c9a6cd7a23b236664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01063" y="5286375"/>
            <a:ext cx="3841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5429250"/>
            <a:ext cx="3730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Picture 8" descr="http://s.rimg.info/631c6431f3ad3a79a33416ede8365330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5" y="5143500"/>
            <a:ext cx="3730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1" name="Прямая со стрелкой 120"/>
          <p:cNvCxnSpPr>
            <a:stCxn id="97" idx="2"/>
            <a:endCxn id="106" idx="0"/>
          </p:cNvCxnSpPr>
          <p:nvPr/>
        </p:nvCxnSpPr>
        <p:spPr>
          <a:xfrm rot="16200000" flipH="1">
            <a:off x="8204200" y="4797426"/>
            <a:ext cx="782637" cy="195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35" idx="2"/>
            <a:endCxn id="116" idx="0"/>
          </p:cNvCxnSpPr>
          <p:nvPr/>
        </p:nvCxnSpPr>
        <p:spPr>
          <a:xfrm rot="5400000">
            <a:off x="6655594" y="4891881"/>
            <a:ext cx="927100" cy="147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7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5357813"/>
            <a:ext cx="4238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Picture 9" descr="http://s.rimg.info/4a26a50f4f62366f085593e1d94aa345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5429250"/>
            <a:ext cx="42386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4500" y="5357813"/>
            <a:ext cx="4492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Picture 11" descr="http://s.rimg.info/caeb4a6aca9f9f35d26e983e2ad5b7a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143500"/>
            <a:ext cx="4492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5" name="Прямая со стрелкой 144"/>
          <p:cNvCxnSpPr>
            <a:stCxn id="32" idx="2"/>
            <a:endCxn id="137" idx="0"/>
          </p:cNvCxnSpPr>
          <p:nvPr/>
        </p:nvCxnSpPr>
        <p:spPr>
          <a:xfrm rot="5400000">
            <a:off x="1095375" y="4760913"/>
            <a:ext cx="998538" cy="195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>
            <a:stCxn id="36" idx="2"/>
            <a:endCxn id="118" idx="0"/>
          </p:cNvCxnSpPr>
          <p:nvPr/>
        </p:nvCxnSpPr>
        <p:spPr>
          <a:xfrm rot="5400000">
            <a:off x="4119563" y="4784725"/>
            <a:ext cx="569912" cy="1476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stCxn id="36" idx="2"/>
            <a:endCxn id="143" idx="0"/>
          </p:cNvCxnSpPr>
          <p:nvPr/>
        </p:nvCxnSpPr>
        <p:spPr>
          <a:xfrm rot="16200000" flipH="1">
            <a:off x="4352926" y="4699000"/>
            <a:ext cx="569912" cy="319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>
            <a:stCxn id="35" idx="2"/>
            <a:endCxn id="138" idx="0"/>
          </p:cNvCxnSpPr>
          <p:nvPr/>
        </p:nvCxnSpPr>
        <p:spPr>
          <a:xfrm rot="16200000" flipH="1">
            <a:off x="6917532" y="4777581"/>
            <a:ext cx="927100" cy="376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Улыбающееся лицо 63"/>
          <p:cNvSpPr/>
          <p:nvPr/>
        </p:nvSpPr>
        <p:spPr>
          <a:xfrm>
            <a:off x="4286250" y="1857375"/>
            <a:ext cx="431800" cy="431800"/>
          </a:xfrm>
          <a:prstGeom prst="smileyFace">
            <a:avLst/>
          </a:prstGeom>
          <a:solidFill>
            <a:srgbClr val="0594FF">
              <a:alpha val="77000"/>
            </a:srgb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85" name="Прямая со стрелкой 84"/>
          <p:cNvCxnSpPr>
            <a:stCxn id="64" idx="4"/>
            <a:endCxn id="56" idx="3"/>
          </p:cNvCxnSpPr>
          <p:nvPr/>
        </p:nvCxnSpPr>
        <p:spPr>
          <a:xfrm rot="5400000">
            <a:off x="3099594" y="1705769"/>
            <a:ext cx="819150" cy="1985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64" idx="4"/>
            <a:endCxn id="50" idx="0"/>
          </p:cNvCxnSpPr>
          <p:nvPr/>
        </p:nvCxnSpPr>
        <p:spPr>
          <a:xfrm rot="5400000">
            <a:off x="4215606" y="2570957"/>
            <a:ext cx="568325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stCxn id="64" idx="4"/>
            <a:endCxn id="51" idx="1"/>
          </p:cNvCxnSpPr>
          <p:nvPr/>
        </p:nvCxnSpPr>
        <p:spPr>
          <a:xfrm rot="16200000" flipH="1">
            <a:off x="5056188" y="1735137"/>
            <a:ext cx="890588" cy="19986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Номер слайда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 Math" pitchFamily="18" charset="0"/>
                <a:ea typeface="Cambria Math" pitchFamily="18" charset="0"/>
              </a:rPr>
              <a:t>Ответить на вопросы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759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Что изучает комбинаторика? 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Какие способы решения комбинаторных задач вы знаете?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Что такое дерево возможных вариантов? 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Когда применить при решении задач правило сложения, когда правило умножения?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BCE1-3B67-49C0-8335-4585FB9B8FC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472" y="500042"/>
            <a:ext cx="3857652" cy="14049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Подведём </a:t>
            </a:r>
            <a:br>
              <a:rPr lang="ru-RU" sz="32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200" b="1" dirty="0" smtClean="0">
                <a:latin typeface="Cambria Math" pitchFamily="18" charset="0"/>
                <a:ea typeface="Cambria Math" pitchFamily="18" charset="0"/>
              </a:rPr>
              <a:t>итоги…</a:t>
            </a:r>
          </a:p>
        </p:txBody>
      </p:sp>
      <p:pic>
        <p:nvPicPr>
          <p:cNvPr id="43016" name="Picture 8" descr="BD1958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786058"/>
            <a:ext cx="2166937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0" y="2786058"/>
            <a:ext cx="407196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mbria Math" pitchFamily="18" charset="0"/>
                <a:ea typeface="Cambria Math" pitchFamily="18" charset="0"/>
              </a:rPr>
              <a:t>Домашнее задание.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mbria Math" pitchFamily="18" charset="0"/>
                <a:ea typeface="Cambria Math" pitchFamily="18" charset="0"/>
              </a:rPr>
              <a:t>Решить задачи из сборника Л. В. Кузнецова, С. Б. Суворова "Сборник заданий для подготовки к итоговой аттестации в 9 классе"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mbria Math" pitchFamily="18" charset="0"/>
                <a:ea typeface="Cambria Math" pitchFamily="18" charset="0"/>
              </a:rPr>
              <a:t>стр. 221-222.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mbria Math" pitchFamily="18" charset="0"/>
                <a:ea typeface="Cambria Math" pitchFamily="18" charset="0"/>
              </a:rPr>
              <a:t>Повторить формулы для различных видов комбинаций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BCD9D-5020-4C83-9DDD-5A6E1FCC69E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3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5" y="260351"/>
            <a:ext cx="6286545" cy="6683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mbria Math" pitchFamily="18" charset="0"/>
                <a:ea typeface="Cambria Math" pitchFamily="18" charset="0"/>
              </a:rPr>
              <a:t>Полезные ссылки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205038"/>
            <a:ext cx="7991475" cy="2663825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ru-RU" sz="2000" dirty="0" smtClean="0">
                <a:latin typeface="Cambria Math" pitchFamily="18" charset="0"/>
                <a:ea typeface="Cambria Math" pitchFamily="18" charset="0"/>
                <a:hlinkClick r:id="rId2"/>
              </a:rPr>
              <a:t>http://combinatorica.narod.ru/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sz="2000" u="sng" dirty="0" smtClean="0">
                <a:latin typeface="Cambria Math" pitchFamily="18" charset="0"/>
                <a:ea typeface="Cambria Math" pitchFamily="18" charset="0"/>
                <a:hlinkClick r:id="rId3"/>
              </a:rPr>
              <a:t>http://mmmf.math.msu.su/</a:t>
            </a:r>
            <a:endParaRPr lang="ru-RU" sz="2000" u="sng" dirty="0" smtClean="0">
              <a:latin typeface="Cambria Math" pitchFamily="18" charset="0"/>
              <a:ea typeface="Cambria Math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ru-RU" sz="2000" u="sng" dirty="0" smtClean="0">
                <a:latin typeface="Cambria Math" pitchFamily="18" charset="0"/>
                <a:ea typeface="Cambria Math" pitchFamily="18" charset="0"/>
                <a:hlinkClick r:id="rId4"/>
              </a:rPr>
              <a:t>http://portfolio.1september.ru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  <a:hlinkClick r:id="rId4"/>
              </a:rPr>
              <a:t>/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BCE1-3B67-49C0-8335-4585FB9B8FC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1071539" y="142852"/>
            <a:ext cx="6858048" cy="94773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Задачи  урока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323850" y="1557338"/>
            <a:ext cx="8496300" cy="4895850"/>
          </a:xfrm>
        </p:spPr>
        <p:txBody>
          <a:bodyPr/>
          <a:lstStyle/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Повторить решение комбинаторных задачи, которые сводятся к подсчету возможных вариантов, с помощью дерева вариантов, при помощи правил умножения и сложения.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Развивать логическое мышление, память, внимание, умение сравнивать и обобщать.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Развивать умения работать в группе, формировать чувство ответственности за принятое решение.</a:t>
            </a:r>
          </a:p>
        </p:txBody>
      </p:sp>
      <p:pic>
        <p:nvPicPr>
          <p:cNvPr id="11271" name="Picture 7" descr="Рисунок8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5589588"/>
            <a:ext cx="9779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FBCE1-3B67-49C0-8335-4585FB9B8FC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1472" y="500042"/>
            <a:ext cx="8072494" cy="550068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Комбинаторика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- ветвь математики, изучающая комбинации и перестановки предметов. </a:t>
            </a:r>
          </a:p>
          <a:p>
            <a:pPr>
              <a:buNone/>
            </a:pPr>
            <a:endParaRPr lang="ru-RU" sz="24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Термин «</a:t>
            </a: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комбинаторика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» происходит от латинского слова «combina», что в переводе на русский означает – «сочетать», «соединять».</a:t>
            </a:r>
            <a:b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4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Комбинаторика -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раздел математики, посвящённый решению задач выбора и расположения элементов в соответствии с данными условиями.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>
          <a:xfrm>
            <a:off x="428596" y="228601"/>
            <a:ext cx="3214710" cy="41431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В Древней Греции</a:t>
            </a:r>
            <a:endParaRPr lang="ru-RU" sz="2000" b="1" dirty="0">
              <a:solidFill>
                <a:srgbClr val="6633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sz="quarter" idx="4294967295"/>
          </p:nvPr>
        </p:nvSpPr>
        <p:spPr>
          <a:xfrm>
            <a:off x="214282" y="500042"/>
            <a:ext cx="4041775" cy="2357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подсчитывали число различных комбинаций длинных и коротких слогов в стихотворных размерах,  занимались теорией фигурных чисел, изучали фигуры, которые можно составить из частей и т.д</a:t>
            </a:r>
            <a:r>
              <a:rPr lang="ru-RU" sz="28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>
              <a:buNone/>
            </a:pPr>
            <a:endParaRPr lang="ru-RU" sz="2800" dirty="0">
              <a:solidFill>
                <a:schemeClr val="accent1">
                  <a:lumMod val="10000"/>
                </a:schemeClr>
              </a:solidFill>
            </a:endParaRPr>
          </a:p>
        </p:txBody>
      </p:sp>
      <p:pic>
        <p:nvPicPr>
          <p:cNvPr id="21506" name="Picture 2" descr="http://s50.radikal.ru/i130/0906/85/f014fc2d23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2252656" cy="339921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7620" y="3214686"/>
            <a:ext cx="5072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Со временем появились различные игры</a:t>
            </a:r>
          </a:p>
          <a:p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(нарды, карты, шашки, шахматы и т. д.)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40005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В каждой из этих игр приходилось рассматривать различные сочетания фигур, и выигрывал тот, кто их лучше изучал, знал выигрышные комбинации и умел избегать проигрышных.</a:t>
            </a:r>
            <a:endParaRPr lang="ru-RU" b="1" i="1" u="sng" dirty="0" smtClean="0">
              <a:solidFill>
                <a:schemeClr val="accent1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2" name="Рисунок 11" descr="http://www.7443566.ru/pictures/3104.jpg"/>
          <p:cNvPicPr/>
          <p:nvPr/>
        </p:nvPicPr>
        <p:blipFill>
          <a:blip r:embed="rId3" cstate="print"/>
          <a:srcRect t="1894"/>
          <a:stretch>
            <a:fillRect/>
          </a:stretch>
        </p:blipFill>
        <p:spPr bwMode="auto">
          <a:xfrm>
            <a:off x="4714876" y="500042"/>
            <a:ext cx="3357586" cy="24288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3214686"/>
            <a:ext cx="4214842" cy="2857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Комбинаторику, как самостоятельный раздел математики первым стал рассматривать немецкий ученый Г. Лейбниц в своей работе «Об искусстве комбинаторики», опубликованной в 1666г. Он также впервые ввел термин «Комбинаторика».</a:t>
            </a:r>
            <a:endParaRPr lang="ru-RU" sz="2000" dirty="0">
              <a:solidFill>
                <a:schemeClr val="accent1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214554"/>
            <a:ext cx="4000528" cy="1143008"/>
          </a:xfrm>
        </p:spPr>
        <p:txBody>
          <a:bodyPr anchor="ctr">
            <a:norm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Готфрид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Вильгельм Лейбниц</a:t>
            </a:r>
            <a:b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(1.07.1646 - 14.11.1716)</a:t>
            </a:r>
            <a:endParaRPr lang="ru-RU" sz="2000" b="1" dirty="0">
              <a:solidFill>
                <a:srgbClr val="6633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" name="Picture 3" descr="Портрет">
            <a:hlinkClick r:id="rId2" tooltip="Портрет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28603"/>
            <a:ext cx="1422923" cy="1800000"/>
          </a:xfrm>
          <a:prstGeom prst="rect">
            <a:avLst/>
          </a:prstGeom>
          <a:noFill/>
        </p:spPr>
      </p:pic>
      <p:pic>
        <p:nvPicPr>
          <p:cNvPr id="8" name="Picture 2" descr="Leonhard Euler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28604"/>
            <a:ext cx="1409911" cy="1764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286380" y="2428868"/>
            <a:ext cx="3373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Леонард Эйлер(1707-1783) </a:t>
            </a:r>
            <a:endParaRPr lang="ru-RU" sz="2000" b="1" dirty="0">
              <a:solidFill>
                <a:srgbClr val="6633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2857496"/>
            <a:ext cx="42148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рассматривал задачи о разбиении чисел, о </a:t>
            </a:r>
            <a:r>
              <a:rPr lang="ru-RU" sz="2000" dirty="0" err="1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паросочетаниях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, циклических расстановках, о построении магических и латинских квадратов,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положил начало совершенно новой области исследований, выросшей впоследствии в большую и важную науку—топологию, которая изучает общие свойства пространства и фигур. 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14480" y="357166"/>
            <a:ext cx="7143800" cy="2500330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Для вывода формул автор использовал наиболее простые и наглядные методы, сопровождая их многочисленными таблицами и примерами. Сочинение </a:t>
            </a:r>
            <a:r>
              <a:rPr lang="ru-RU" sz="2000" dirty="0" smtClean="0">
                <a:solidFill>
                  <a:srgbClr val="663300"/>
                </a:solidFill>
                <a:latin typeface="Cambria Math" pitchFamily="18" charset="0"/>
                <a:ea typeface="Cambria Math" pitchFamily="18" charset="0"/>
              </a:rPr>
              <a:t>Я. Бернулли 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превзошло работы его предшественников и современников систематичностью, простотой методов, строгостью изложения и в течение XVIII века пользовалось известностью не только как серьёзного научного трактата, но и как учебно-справочного издания. </a:t>
            </a:r>
          </a:p>
        </p:txBody>
      </p:sp>
      <p:pic>
        <p:nvPicPr>
          <p:cNvPr id="11266" name="Picture 2" descr="Jakob Bernoulli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57158" y="571480"/>
            <a:ext cx="1164360" cy="176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3429000"/>
            <a:ext cx="56436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663300"/>
                </a:solidFill>
                <a:latin typeface="Cambria" pitchFamily="18" charset="0"/>
              </a:rPr>
              <a:t>Комбинаторика</a:t>
            </a:r>
            <a:r>
              <a:rPr lang="ru-RU" sz="2000" dirty="0" smtClean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 — один из разделов дискретной математики, который приобрел большое значение в связи с использованием его в теории вероятностей, математической логике, теории чисел, вычислительной технике, кибернетике.</a:t>
            </a:r>
          </a:p>
        </p:txBody>
      </p:sp>
      <p:pic>
        <p:nvPicPr>
          <p:cNvPr id="5" name="Picture 2" descr="http://freelance.ru/img/portfolio/small/687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3643314"/>
            <a:ext cx="1928826" cy="1928826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5571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Ответы на вопросы теста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85720" y="1428736"/>
            <a:ext cx="8640762" cy="5168914"/>
          </a:xfrm>
        </p:spPr>
        <p:txBody>
          <a:bodyPr anchor="t">
            <a:normAutofit/>
          </a:bodyPr>
          <a:lstStyle/>
          <a:p>
            <a:pPr marL="92075" indent="-92075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При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выборе подходящего комплекта одежды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мы пользуемся:                                                   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сочетанием.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92075" indent="-92075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Комбинаторика изучает: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способы 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решения задач на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различные комбинации 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объектов.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92075" indent="-92075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Множество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– это: 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совокупность объектов произвольного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рода.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92075" indent="-92075" fontAlgn="auto">
              <a:lnSpc>
                <a:spcPct val="8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Подсчитывая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число маршрутов следования из пункта А в пункт В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через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пункт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С, можно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воспользоваться правилом: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умножения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2000" i="1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176213" indent="-176213" fontAlgn="auto">
              <a:lnSpc>
                <a:spcPct val="90000"/>
              </a:lnSpc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Для вычисления количества всевозможных пар вашей группы необходимо знать формулы: 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сочетаний.</a:t>
            </a:r>
            <a:endParaRPr lang="ru-RU" sz="22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176213" indent="-176213" fontAlgn="auto">
              <a:lnSpc>
                <a:spcPct val="90000"/>
              </a:lnSpc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5! – это: 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сумма чисел от 1 до 5,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5 </a:t>
            </a:r>
            <a:r>
              <a:rPr lang="ru-RU" sz="2000" i="1" baseline="30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4 </a:t>
            </a:r>
            <a:r>
              <a:rPr lang="ru-RU" sz="2000" i="1" baseline="30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3 </a:t>
            </a:r>
            <a:r>
              <a:rPr lang="ru-RU" sz="2000" i="1" baseline="30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ru-RU" sz="2000" i="1" baseline="30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1 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=120.</a:t>
            </a:r>
            <a:endParaRPr lang="ru-RU" sz="22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176213" indent="-176213" fontAlgn="auto">
              <a:lnSpc>
                <a:spcPct val="90000"/>
              </a:lnSpc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способов занять очередь на экзамен </a:t>
            </a:r>
            <a:r>
              <a:rPr lang="en-US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 учащимися определяются: 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перестановкой, Р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!.</a:t>
            </a:r>
            <a:endParaRPr lang="ru-RU" sz="2000" dirty="0" smtClean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176213" indent="-176213" fontAlgn="auto">
              <a:lnSpc>
                <a:spcPct val="90000"/>
              </a:lnSpc>
              <a:spcAft>
                <a:spcPts val="0"/>
              </a:spcAft>
              <a:buFontTx/>
              <a:buAutoNum type="arabicPeriod" startAt="5"/>
              <a:defRPr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Комбинаторные задачи встречаются в профессиональной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деятельности: 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парикмахера-визажиста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ru-RU" sz="24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диспетчера автовокзала, завуча школы, экономиста, повара.</a:t>
            </a:r>
          </a:p>
          <a:p>
            <a:pPr marL="92075" indent="-92075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C6E70-78AD-4EB5-8755-F05EC094D3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71473" y="357188"/>
            <a:ext cx="8572528" cy="1428738"/>
          </a:xfrm>
        </p:spPr>
        <p:txBody>
          <a:bodyPr anchor="t">
            <a:normAutofit/>
          </a:bodyPr>
          <a:lstStyle/>
          <a:p>
            <a:pPr algn="l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2. На завтрак в школьной столовой любой ученик может выбрать булочку, ватрушку, кекс, а запить их он может соком, чаем или компотом. Сколько вариантов завтрака предлагается в столовой?</a:t>
            </a:r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fr-FR" sz="2000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000" dirty="0">
              <a:solidFill>
                <a:schemeClr val="bg2">
                  <a:lumMod val="1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857224" y="2000240"/>
          <a:ext cx="7750256" cy="341376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37564"/>
                <a:gridCol w="1937564"/>
                <a:gridCol w="1937564"/>
                <a:gridCol w="1937564"/>
              </a:tblGrid>
              <a:tr h="839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839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сок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булочка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сок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ватрушка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сок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кекс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839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ч</a:t>
                      </a: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ай </a:t>
                      </a:r>
                      <a:r>
                        <a:rPr lang="ru-RU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булочка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чай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ватрушка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чай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кекс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  <a:tr h="8393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компот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булочка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компот </a:t>
                      </a:r>
                      <a:r>
                        <a:rPr lang="ru-RU" sz="28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ватрушка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компот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" pitchFamily="18" charset="0"/>
                        </a:rPr>
                        <a:t>кекс</a:t>
                      </a:r>
                      <a:endParaRPr lang="fr-FR" sz="2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14810" y="6286520"/>
            <a:ext cx="44291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latin typeface="Cambria Math" pitchFamily="18" charset="0"/>
                <a:ea typeface="Cambria Math" pitchFamily="18" charset="0"/>
              </a:rPr>
              <a:t>9 вариантов завтрака</a:t>
            </a:r>
          </a:p>
        </p:txBody>
      </p:sp>
      <p:pic>
        <p:nvPicPr>
          <p:cNvPr id="5124" name="Picture 4" descr="http://www.biysk.ru/~forne/images/item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00240"/>
            <a:ext cx="10334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t2.gstatic.com/images?q=tbn:UbLWS9OYYRw0fM:http://crystal-penza.ru/images/subgroups/big/1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000240"/>
            <a:ext cx="928687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бул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000240"/>
            <a:ext cx="900113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чай"/>
          <p:cNvPicPr>
            <a:picLocks noChangeAspect="1" noChangeArrowheads="1"/>
          </p:cNvPicPr>
          <p:nvPr/>
        </p:nvPicPr>
        <p:blipFill>
          <a:blip r:embed="rId5"/>
          <a:srcRect l="21935" t="6233" r="21819" b="6509"/>
          <a:stretch>
            <a:fillRect/>
          </a:stretch>
        </p:blipFill>
        <p:spPr bwMode="auto">
          <a:xfrm>
            <a:off x="1500166" y="2857496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http://t1.gstatic.com/images?q=tbn:2YIR2Rt1GnLIXM:http://www.ljplus.ru/img/z/z/zzak/Cup_plate_tea_lemon.jpg"/>
          <p:cNvPicPr>
            <a:picLocks noChangeAspect="1" noChangeArrowheads="1"/>
          </p:cNvPicPr>
          <p:nvPr/>
        </p:nvPicPr>
        <p:blipFill>
          <a:blip r:embed="rId6"/>
          <a:srcRect l="10489" r="10838"/>
          <a:stretch>
            <a:fillRect/>
          </a:stretch>
        </p:blipFill>
        <p:spPr bwMode="auto">
          <a:xfrm>
            <a:off x="1500166" y="3714752"/>
            <a:ext cx="8572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http://t3.gstatic.com/images?q=tbn:oaxfqdWvgjComM:http://www.bankreceptov.ru/picture/084a_compote.jpg"/>
          <p:cNvPicPr>
            <a:picLocks noChangeAspect="1" noChangeArrowheads="1"/>
          </p:cNvPicPr>
          <p:nvPr/>
        </p:nvPicPr>
        <p:blipFill>
          <a:blip r:embed="rId7"/>
          <a:srcRect l="13155" r="14476"/>
          <a:stretch>
            <a:fillRect/>
          </a:stretch>
        </p:blipFill>
        <p:spPr bwMode="auto">
          <a:xfrm>
            <a:off x="1500166" y="4572008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1000125" y="1285875"/>
            <a:ext cx="2057400" cy="1500188"/>
          </a:xfrm>
          <a:prstGeom prst="flowChartProcess">
            <a:avLst/>
          </a:prstGeom>
          <a:solidFill>
            <a:srgbClr val="BDF5A9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spcAft>
                <a:spcPts val="0"/>
              </a:spcAft>
              <a:defRPr/>
            </a:pPr>
            <a:endParaRPr lang="fr-FR" sz="2800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643313" y="1285875"/>
            <a:ext cx="2057400" cy="1500188"/>
          </a:xfrm>
          <a:prstGeom prst="flowChartProcess">
            <a:avLst/>
          </a:prstGeom>
          <a:solidFill>
            <a:srgbClr val="BDF5A9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500813" y="1285875"/>
            <a:ext cx="2057400" cy="1571625"/>
          </a:xfrm>
          <a:prstGeom prst="flowChartProcess">
            <a:avLst/>
          </a:prstGeom>
          <a:solidFill>
            <a:srgbClr val="BDF5A9">
              <a:alpha val="8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spcAft>
                <a:spcPts val="0"/>
              </a:spcAft>
              <a:defRPr/>
            </a:pPr>
            <a:endParaRPr lang="fr-FR" sz="2800" dirty="0">
              <a:solidFill>
                <a:schemeClr val="tx1"/>
              </a:solidFill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500063" y="3786188"/>
            <a:ext cx="785812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b"/>
          <a:lstStyle/>
          <a:p>
            <a:pPr algn="r">
              <a:spcBef>
                <a:spcPts val="0"/>
              </a:spcBef>
              <a:defRPr/>
            </a:pPr>
            <a:endParaRPr lang="ru-RU" sz="28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1500166" y="3786190"/>
            <a:ext cx="714380" cy="2214578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r>
              <a:rPr lang="ru-RU" sz="2800" dirty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2357438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19" name="Прямая соединительная линия 18"/>
          <p:cNvCxnSpPr>
            <a:stCxn id="5" idx="2"/>
            <a:endCxn id="15" idx="0"/>
          </p:cNvCxnSpPr>
          <p:nvPr/>
        </p:nvCxnSpPr>
        <p:spPr>
          <a:xfrm rot="5400000">
            <a:off x="960437" y="2717801"/>
            <a:ext cx="1000125" cy="113665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2"/>
            <a:endCxn id="16" idx="0"/>
          </p:cNvCxnSpPr>
          <p:nvPr/>
        </p:nvCxnSpPr>
        <p:spPr>
          <a:xfrm rot="5400000">
            <a:off x="1443037" y="3200401"/>
            <a:ext cx="1000125" cy="171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2"/>
            <a:endCxn id="17" idx="0"/>
          </p:cNvCxnSpPr>
          <p:nvPr/>
        </p:nvCxnSpPr>
        <p:spPr>
          <a:xfrm rot="16200000" flipH="1">
            <a:off x="1871662" y="2943226"/>
            <a:ext cx="1000125" cy="6858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Блок-схема: процесс 29"/>
          <p:cNvSpPr/>
          <p:nvPr/>
        </p:nvSpPr>
        <p:spPr>
          <a:xfrm>
            <a:off x="342900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28625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514350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28650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714375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8001000" y="3786188"/>
            <a:ext cx="714375" cy="2214562"/>
          </a:xfrm>
          <a:prstGeom prst="flowChartProcess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r">
              <a:defRPr/>
            </a:pPr>
            <a:endParaRPr lang="ru-RU" sz="2800" dirty="0">
              <a:solidFill>
                <a:schemeClr val="accent1">
                  <a:lumMod val="1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37" name="Прямая соединительная линия 36"/>
          <p:cNvCxnSpPr>
            <a:stCxn id="7" idx="2"/>
            <a:endCxn id="30" idx="0"/>
          </p:cNvCxnSpPr>
          <p:nvPr/>
        </p:nvCxnSpPr>
        <p:spPr>
          <a:xfrm rot="5400000">
            <a:off x="3729038" y="2843213"/>
            <a:ext cx="1000125" cy="8858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7" idx="2"/>
            <a:endCxn id="31" idx="0"/>
          </p:cNvCxnSpPr>
          <p:nvPr/>
        </p:nvCxnSpPr>
        <p:spPr>
          <a:xfrm rot="5400000">
            <a:off x="4157663" y="3271838"/>
            <a:ext cx="1000125" cy="285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7" idx="2"/>
            <a:endCxn id="32" idx="0"/>
          </p:cNvCxnSpPr>
          <p:nvPr/>
        </p:nvCxnSpPr>
        <p:spPr>
          <a:xfrm rot="16200000" flipH="1">
            <a:off x="4586288" y="2871788"/>
            <a:ext cx="1000125" cy="828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8" idx="2"/>
            <a:endCxn id="33" idx="0"/>
          </p:cNvCxnSpPr>
          <p:nvPr/>
        </p:nvCxnSpPr>
        <p:spPr>
          <a:xfrm rot="5400000">
            <a:off x="6622257" y="2878931"/>
            <a:ext cx="928688" cy="8858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8" idx="2"/>
            <a:endCxn id="34" idx="0"/>
          </p:cNvCxnSpPr>
          <p:nvPr/>
        </p:nvCxnSpPr>
        <p:spPr>
          <a:xfrm rot="5400000">
            <a:off x="7050882" y="3307556"/>
            <a:ext cx="928688" cy="285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8" idx="2"/>
            <a:endCxn id="35" idx="0"/>
          </p:cNvCxnSpPr>
          <p:nvPr/>
        </p:nvCxnSpPr>
        <p:spPr>
          <a:xfrm rot="16200000" flipH="1">
            <a:off x="7479507" y="2907506"/>
            <a:ext cx="928688" cy="828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286248" y="6286520"/>
            <a:ext cx="44291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000" dirty="0">
                <a:solidFill>
                  <a:schemeClr val="accent1">
                    <a:lumMod val="10000"/>
                  </a:schemeClr>
                </a:solidFill>
                <a:latin typeface="Cambria" pitchFamily="18" charset="0"/>
              </a:rPr>
              <a:t>9 вариантов завтрака</a:t>
            </a:r>
          </a:p>
        </p:txBody>
      </p:sp>
      <p:pic>
        <p:nvPicPr>
          <p:cNvPr id="53" name="Picture 4" descr="http://www.biysk.ru/~forne/images/item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1643063"/>
            <a:ext cx="1071563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6" descr="http://t2.gstatic.com/images?q=tbn:UbLWS9OYYRw0fM:http://crystal-penza.ru/images/subgroups/big/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1643063"/>
            <a:ext cx="1027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4" descr="чай"/>
          <p:cNvPicPr>
            <a:picLocks noChangeAspect="1" noChangeArrowheads="1"/>
          </p:cNvPicPr>
          <p:nvPr/>
        </p:nvPicPr>
        <p:blipFill>
          <a:blip r:embed="rId5"/>
          <a:srcRect l="21935" t="6233" r="21819" b="6509"/>
          <a:stretch>
            <a:fillRect/>
          </a:stretch>
        </p:blipFill>
        <p:spPr bwMode="auto">
          <a:xfrm>
            <a:off x="642938" y="4357688"/>
            <a:ext cx="4953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7" descr="бул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88" y="1643063"/>
            <a:ext cx="1060450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4" descr="чай"/>
          <p:cNvPicPr>
            <a:picLocks noChangeAspect="1" noChangeArrowheads="1"/>
          </p:cNvPicPr>
          <p:nvPr/>
        </p:nvPicPr>
        <p:blipFill>
          <a:blip r:embed="rId5"/>
          <a:srcRect l="21935" t="6233" r="21819" b="6509"/>
          <a:stretch>
            <a:fillRect/>
          </a:stretch>
        </p:blipFill>
        <p:spPr bwMode="auto">
          <a:xfrm>
            <a:off x="3500438" y="4286250"/>
            <a:ext cx="5286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4" descr="чай"/>
          <p:cNvPicPr>
            <a:picLocks noChangeAspect="1" noChangeArrowheads="1"/>
          </p:cNvPicPr>
          <p:nvPr/>
        </p:nvPicPr>
        <p:blipFill>
          <a:blip r:embed="rId5"/>
          <a:srcRect l="21935" t="6233" r="21819" b="6509"/>
          <a:stretch>
            <a:fillRect/>
          </a:stretch>
        </p:blipFill>
        <p:spPr bwMode="auto">
          <a:xfrm>
            <a:off x="6429375" y="4286250"/>
            <a:ext cx="5286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Picture 10" descr="http://t1.gstatic.com/images?q=tbn:2YIR2Rt1GnLIXM:http://www.ljplus.ru/img/z/z/zzak/Cup_plate_tea_lemon.jpg"/>
          <p:cNvPicPr>
            <a:picLocks noChangeAspect="1" noChangeArrowheads="1"/>
          </p:cNvPicPr>
          <p:nvPr/>
        </p:nvPicPr>
        <p:blipFill>
          <a:blip r:embed="rId7"/>
          <a:srcRect l="10489" r="10838"/>
          <a:stretch>
            <a:fillRect/>
          </a:stretch>
        </p:blipFill>
        <p:spPr bwMode="auto">
          <a:xfrm>
            <a:off x="1571625" y="48577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10" descr="http://t1.gstatic.com/images?q=tbn:2YIR2Rt1GnLIXM:http://www.ljplus.ru/img/z/z/zzak/Cup_plate_tea_lemon.jpg"/>
          <p:cNvPicPr>
            <a:picLocks noChangeAspect="1" noChangeArrowheads="1"/>
          </p:cNvPicPr>
          <p:nvPr/>
        </p:nvPicPr>
        <p:blipFill>
          <a:blip r:embed="rId7"/>
          <a:srcRect l="10489" r="10838"/>
          <a:stretch>
            <a:fillRect/>
          </a:stretch>
        </p:blipFill>
        <p:spPr bwMode="auto">
          <a:xfrm>
            <a:off x="4357688" y="4929188"/>
            <a:ext cx="5683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10" descr="http://t1.gstatic.com/images?q=tbn:2YIR2Rt1GnLIXM:http://www.ljplus.ru/img/z/z/zzak/Cup_plate_tea_lemon.jpg"/>
          <p:cNvPicPr>
            <a:picLocks noChangeAspect="1" noChangeArrowheads="1"/>
          </p:cNvPicPr>
          <p:nvPr/>
        </p:nvPicPr>
        <p:blipFill>
          <a:blip r:embed="rId7"/>
          <a:srcRect l="10489" r="10838"/>
          <a:stretch>
            <a:fillRect/>
          </a:stretch>
        </p:blipFill>
        <p:spPr bwMode="auto">
          <a:xfrm>
            <a:off x="7215188" y="4857750"/>
            <a:ext cx="5715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12" descr="http://t3.gstatic.com/images?q=tbn:oaxfqdWvgjComM:http://www.bankreceptov.ru/picture/084a_compote.jpg"/>
          <p:cNvPicPr>
            <a:picLocks noChangeAspect="1" noChangeArrowheads="1"/>
          </p:cNvPicPr>
          <p:nvPr/>
        </p:nvPicPr>
        <p:blipFill>
          <a:blip r:embed="rId8"/>
          <a:srcRect l="13155" r="14476"/>
          <a:stretch>
            <a:fillRect/>
          </a:stretch>
        </p:blipFill>
        <p:spPr bwMode="auto">
          <a:xfrm>
            <a:off x="2428875" y="5214938"/>
            <a:ext cx="566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12" descr="http://t3.gstatic.com/images?q=tbn:oaxfqdWvgjComM:http://www.bankreceptov.ru/picture/084a_compote.jpg"/>
          <p:cNvPicPr>
            <a:picLocks noChangeAspect="1" noChangeArrowheads="1"/>
          </p:cNvPicPr>
          <p:nvPr/>
        </p:nvPicPr>
        <p:blipFill>
          <a:blip r:embed="rId8"/>
          <a:srcRect l="13155" r="14476"/>
          <a:stretch>
            <a:fillRect/>
          </a:stretch>
        </p:blipFill>
        <p:spPr bwMode="auto">
          <a:xfrm>
            <a:off x="5214938" y="5286375"/>
            <a:ext cx="566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12" descr="http://t3.gstatic.com/images?q=tbn:oaxfqdWvgjComM:http://www.bankreceptov.ru/picture/084a_compote.jpg"/>
          <p:cNvPicPr>
            <a:picLocks noChangeAspect="1" noChangeArrowheads="1"/>
          </p:cNvPicPr>
          <p:nvPr/>
        </p:nvPicPr>
        <p:blipFill>
          <a:blip r:embed="rId8"/>
          <a:srcRect l="13155" r="14476"/>
          <a:stretch>
            <a:fillRect/>
          </a:stretch>
        </p:blipFill>
        <p:spPr bwMode="auto">
          <a:xfrm>
            <a:off x="8072438" y="5214938"/>
            <a:ext cx="576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1DF23-610D-4F3F-8F02-C5EAE507A128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0"/>
                            </p:stCondLst>
                            <p:childTnLst>
                              <p:par>
                                <p:cTn id="10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5" grpId="0" animBg="1"/>
      <p:bldP spid="1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809</TotalTime>
  <Words>917</Words>
  <Application>Microsoft Office PowerPoint</Application>
  <PresentationFormat>Экран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  РЕШЕНИЕ                          КОМБИНАТОРНЫХ                                                                  ЗАДАЧ  </vt:lpstr>
      <vt:lpstr>Задачи  урока</vt:lpstr>
      <vt:lpstr>Слайд 3</vt:lpstr>
      <vt:lpstr>В Древней Греции</vt:lpstr>
      <vt:lpstr>Готфрид Вильгельм Лейбниц (1.07.1646 - 14.11.1716)</vt:lpstr>
      <vt:lpstr>Слайд 6</vt:lpstr>
      <vt:lpstr>Ответы на вопросы теста</vt:lpstr>
      <vt:lpstr>2. На завтрак в школьной столовой любой ученик может выбрать булочку, ватрушку, кекс, а запить их он может соком, чаем или компотом. Сколько вариантов завтрака предлагается в столовой? </vt:lpstr>
      <vt:lpstr>Слайд 9</vt:lpstr>
      <vt:lpstr>Сколько различных двухзначных чисел можно записать, используя цифры 2, 7, 9 если цифры в этих числах могут повторяться?</vt:lpstr>
      <vt:lpstr> 5. При встрече 8 приятелей обменялись рукопожатиями. Сколько всего было  сделано рукопожатий? </vt:lpstr>
      <vt:lpstr>Слайд 12</vt:lpstr>
      <vt:lpstr>Слайд 13</vt:lpstr>
      <vt:lpstr>Ответить на вопросы</vt:lpstr>
      <vt:lpstr>Подведём  итоги…</vt:lpstr>
      <vt:lpstr>            Полезные ссылки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User</dc:creator>
  <cp:keywords/>
  <dc:description/>
  <cp:lastModifiedBy>XPL</cp:lastModifiedBy>
  <cp:revision>97</cp:revision>
  <dcterms:created xsi:type="dcterms:W3CDTF">2007-01-24T18:17:15Z</dcterms:created>
  <dcterms:modified xsi:type="dcterms:W3CDTF">2011-01-11T06:40:26Z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TC010690611049</vt:lpwstr>
  </property>
</Properties>
</file>