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68" r:id="rId4"/>
    <p:sldId id="275" r:id="rId5"/>
    <p:sldId id="257" r:id="rId6"/>
    <p:sldId id="276" r:id="rId7"/>
    <p:sldId id="277" r:id="rId8"/>
    <p:sldId id="278" r:id="rId9"/>
    <p:sldId id="258" r:id="rId10"/>
    <p:sldId id="282" r:id="rId11"/>
    <p:sldId id="259" r:id="rId12"/>
    <p:sldId id="283" r:id="rId13"/>
    <p:sldId id="262" r:id="rId14"/>
    <p:sldId id="263" r:id="rId15"/>
    <p:sldId id="284" r:id="rId16"/>
    <p:sldId id="269" r:id="rId17"/>
    <p:sldId id="270" r:id="rId18"/>
    <p:sldId id="285" r:id="rId19"/>
    <p:sldId id="287" r:id="rId20"/>
    <p:sldId id="274" r:id="rId21"/>
    <p:sldId id="288" r:id="rId22"/>
    <p:sldId id="290"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1F8EAF9-EF94-4049-8C21-F47997420185}" type="datetimeFigureOut">
              <a:rPr lang="ru-RU"/>
              <a:pPr>
                <a:defRPr/>
              </a:pPr>
              <a:t>10.02.2013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16F552-AD16-4836-8781-75E960C0BE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AB2D5E-E9F4-47B9-B437-13796EFCF4A7}" type="datetimeFigureOut">
              <a:rPr lang="ru-RU"/>
              <a:pPr>
                <a:defRPr/>
              </a:pPr>
              <a:t>10.02.2013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DF4E12-BE99-4561-A56E-31B8F625ACF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73B2107-16C7-4214-8CD3-5950ED7512A9}" type="datetimeFigureOut">
              <a:rPr lang="ru-RU"/>
              <a:pPr>
                <a:defRPr/>
              </a:pPr>
              <a:t>10.02.2013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289065-19C8-4997-B86D-5943E2C2CD1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1CBB76-08E0-4F77-AE04-765CE5BA4F08}" type="datetimeFigureOut">
              <a:rPr lang="ru-RU"/>
              <a:pPr>
                <a:defRPr/>
              </a:pPr>
              <a:t>10.02.2013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8414CF-CFFA-4265-B2C1-9CF1BB602B1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ECCFA19-5E66-44FF-B2FB-83750900E96A}" type="datetimeFigureOut">
              <a:rPr lang="ru-RU"/>
              <a:pPr>
                <a:defRPr/>
              </a:pPr>
              <a:t>10.02.2013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445A05-AAD7-48F7-899D-42D91CAF793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7ECE9D-35E5-4C2C-8095-C916EC15A0D6}" type="datetimeFigureOut">
              <a:rPr lang="ru-RU"/>
              <a:pPr>
                <a:defRPr/>
              </a:pPr>
              <a:t>10.02.2013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A42AB6-CD57-48A2-A0FB-48EE2B4C03C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CBB2EA3-FDE0-4E78-8CDC-286208217F55}" type="datetimeFigureOut">
              <a:rPr lang="ru-RU"/>
              <a:pPr>
                <a:defRPr/>
              </a:pPr>
              <a:t>10.02.2013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3D7E779-C7CB-48B0-BED8-0564C5EC01E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1C7B347-6B19-408C-8F3C-C5ABBFA7D7AA}" type="datetimeFigureOut">
              <a:rPr lang="ru-RU"/>
              <a:pPr>
                <a:defRPr/>
              </a:pPr>
              <a:t>10.02.2013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DCEA1B7-45B7-4D1E-A3AD-ECA10370EC5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7C2134-90B1-4335-8346-C77F9EFF17E8}" type="datetimeFigureOut">
              <a:rPr lang="ru-RU"/>
              <a:pPr>
                <a:defRPr/>
              </a:pPr>
              <a:t>10.02.2013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0F99F2B-C63F-4DB8-9A1A-4FE30E05D4A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B5AEB7-6AEC-4DA4-8E1E-472A7CD32498}" type="datetimeFigureOut">
              <a:rPr lang="ru-RU"/>
              <a:pPr>
                <a:defRPr/>
              </a:pPr>
              <a:t>10.02.2013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047B39-1E2A-430E-B0FC-2F520F05532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C13C9A-8B75-4D35-9EB3-34AB75F21D50}" type="datetimeFigureOut">
              <a:rPr lang="ru-RU"/>
              <a:pPr>
                <a:defRPr/>
              </a:pPr>
              <a:t>10.02.2013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73D957-6806-4A6D-B612-70B381E10AE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A45A89-A8CE-4F2C-8091-013E4BB1583F}" type="datetimeFigureOut">
              <a:rPr lang="ru-RU"/>
              <a:pPr>
                <a:defRPr/>
              </a:pPr>
              <a:t>10.02.2013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A335EBD-BBA4-43B1-8296-2E03DE3DB8E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6013" y="549275"/>
            <a:ext cx="7342187" cy="2016125"/>
          </a:xfrm>
        </p:spPr>
        <p:txBody>
          <a:bodyPr/>
          <a:lstStyle/>
          <a:p>
            <a:r>
              <a:rPr lang="ru-RU" sz="5400" b="1" smtClean="0">
                <a:solidFill>
                  <a:srgbClr val="C00000"/>
                </a:solidFill>
              </a:rPr>
              <a:t>Игры народов мира</a:t>
            </a:r>
          </a:p>
        </p:txBody>
      </p:sp>
      <p:sp>
        <p:nvSpPr>
          <p:cNvPr id="3" name="Подзаголовок 2"/>
          <p:cNvSpPr>
            <a:spLocks noGrp="1"/>
          </p:cNvSpPr>
          <p:nvPr>
            <p:ph type="subTitle" idx="1"/>
          </p:nvPr>
        </p:nvSpPr>
        <p:spPr/>
        <p:txBody>
          <a:bodyPr/>
          <a:lstStyle/>
          <a:p>
            <a:pPr>
              <a:defRPr/>
            </a:pPr>
            <a:endParaRPr lang="ru-RU" dirty="0"/>
          </a:p>
        </p:txBody>
      </p:sp>
      <p:pic>
        <p:nvPicPr>
          <p:cNvPr id="4" name="Picture 6" descr="da44258ec3157b9f716027ad3182afc1"/>
          <p:cNvPicPr>
            <a:picLocks noChangeAspect="1" noChangeArrowheads="1"/>
          </p:cNvPicPr>
          <p:nvPr/>
        </p:nvPicPr>
        <p:blipFill>
          <a:blip r:embed="rId2" cstate="screen"/>
          <a:srcRect/>
          <a:stretch>
            <a:fillRect/>
          </a:stretch>
        </p:blipFill>
        <p:spPr bwMode="auto">
          <a:xfrm>
            <a:off x="1763713" y="2636838"/>
            <a:ext cx="5976937" cy="3455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800"/>
                            </p:stCondLst>
                            <p:childTnLst>
                              <p:par>
                                <p:cTn id="11" presetID="2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1116013" y="188913"/>
            <a:ext cx="7342187" cy="4103687"/>
          </a:xfrm>
        </p:spPr>
        <p:txBody>
          <a:bodyPr/>
          <a:lstStyle/>
          <a:p>
            <a:pPr algn="just"/>
            <a:r>
              <a:rPr lang="ru-RU" sz="2400" b="1" smtClean="0">
                <a:solidFill>
                  <a:srgbClr val="C00000"/>
                </a:solidFill>
              </a:rPr>
              <a:t>Станция «Сафед – чубак» </a:t>
            </a:r>
            <a:r>
              <a:rPr lang="ru-RU" sz="2400" smtClean="0">
                <a:solidFill>
                  <a:srgbClr val="C00000"/>
                </a:solidFill>
              </a:rPr>
              <a:t>– таджикская игра. Две команды  становятся в одну шеренгу вдоль черты через одного. Расстояние между игроками 1 метр У каждого из игроков – палочка или кегля. Палочки двух команд отличаются по цвету. К началу игры соседи меняются палочками. По сигналу все должны забросить как можно дальше, по второму сигналу – побежать за ними. Причём, каждый должен подобрать свою палочку, (которую забросил сосед). Побеждает команда, все игроки которой раньше вернутся на место со своими палочками.</a:t>
            </a:r>
          </a:p>
        </p:txBody>
      </p:sp>
      <p:sp>
        <p:nvSpPr>
          <p:cNvPr id="3" name="Подзаголовок 2"/>
          <p:cNvSpPr>
            <a:spLocks noGrp="1"/>
          </p:cNvSpPr>
          <p:nvPr>
            <p:ph type="subTitle" idx="1"/>
          </p:nvPr>
        </p:nvSpPr>
        <p:spPr>
          <a:xfrm>
            <a:off x="1371600" y="4797425"/>
            <a:ext cx="6400800" cy="1871663"/>
          </a:xfrm>
        </p:spPr>
        <p:txBody>
          <a:bodyPr/>
          <a:lstStyle/>
          <a:p>
            <a:pPr>
              <a:defRPr/>
            </a:pPr>
            <a:endParaRPr lang="ru-RU" dirty="0"/>
          </a:p>
        </p:txBody>
      </p:sp>
      <p:pic>
        <p:nvPicPr>
          <p:cNvPr id="4" name="Picture 2" descr="C:\Users\Светлана\Desktop\P1030700.jpg"/>
          <p:cNvPicPr>
            <a:picLocks noChangeAspect="1" noChangeArrowheads="1"/>
          </p:cNvPicPr>
          <p:nvPr/>
        </p:nvPicPr>
        <p:blipFill>
          <a:blip r:embed="rId2" cstate="email"/>
          <a:srcRect/>
          <a:stretch>
            <a:fillRect/>
          </a:stretch>
        </p:blipFill>
        <p:spPr bwMode="auto">
          <a:xfrm>
            <a:off x="2483768" y="4149080"/>
            <a:ext cx="4248472"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1042988" y="260350"/>
            <a:ext cx="7415212" cy="865188"/>
          </a:xfrm>
        </p:spPr>
        <p:txBody>
          <a:bodyPr/>
          <a:lstStyle/>
          <a:p>
            <a:endParaRPr lang="ru-RU" smtClean="0"/>
          </a:p>
        </p:txBody>
      </p:sp>
      <p:sp>
        <p:nvSpPr>
          <p:cNvPr id="3" name="Подзаголовок 2"/>
          <p:cNvSpPr>
            <a:spLocks noGrp="1"/>
          </p:cNvSpPr>
          <p:nvPr>
            <p:ph type="subTitle" idx="1"/>
          </p:nvPr>
        </p:nvSpPr>
        <p:spPr>
          <a:xfrm>
            <a:off x="1371600" y="1412875"/>
            <a:ext cx="6400800" cy="4824413"/>
          </a:xfrm>
        </p:spPr>
        <p:txBody>
          <a:bodyPr/>
          <a:lstStyle/>
          <a:p>
            <a:pPr>
              <a:defRPr/>
            </a:pPr>
            <a:endParaRPr lang="ru-RU" dirty="0"/>
          </a:p>
        </p:txBody>
      </p:sp>
      <p:pic>
        <p:nvPicPr>
          <p:cNvPr id="16387" name="Picture 3" descr="C:\Users\Светлана\Desktop\P1030704.jpg"/>
          <p:cNvPicPr>
            <a:picLocks noChangeAspect="1" noChangeArrowheads="1"/>
          </p:cNvPicPr>
          <p:nvPr/>
        </p:nvPicPr>
        <p:blipFill>
          <a:blip r:embed="rId2" cstate="email"/>
          <a:srcRect/>
          <a:stretch>
            <a:fillRect/>
          </a:stretch>
        </p:blipFill>
        <p:spPr bwMode="auto">
          <a:xfrm>
            <a:off x="3059832" y="404664"/>
            <a:ext cx="3384376"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4" descr="C:\Users\Светлана\Desktop\P1030705.jpg"/>
          <p:cNvPicPr>
            <a:picLocks noChangeAspect="1" noChangeArrowheads="1"/>
          </p:cNvPicPr>
          <p:nvPr/>
        </p:nvPicPr>
        <p:blipFill>
          <a:blip r:embed="rId3" cstate="email"/>
          <a:srcRect/>
          <a:stretch>
            <a:fillRect/>
          </a:stretch>
        </p:blipFill>
        <p:spPr bwMode="auto">
          <a:xfrm>
            <a:off x="827584" y="2420888"/>
            <a:ext cx="3024336" cy="2183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5" descr="C:\Users\Светлана\Desktop\P1030709.jpg"/>
          <p:cNvPicPr>
            <a:picLocks noChangeAspect="1" noChangeArrowheads="1"/>
          </p:cNvPicPr>
          <p:nvPr/>
        </p:nvPicPr>
        <p:blipFill>
          <a:blip r:embed="rId4" cstate="email"/>
          <a:srcRect/>
          <a:stretch>
            <a:fillRect/>
          </a:stretch>
        </p:blipFill>
        <p:spPr bwMode="auto">
          <a:xfrm>
            <a:off x="5508104" y="2492896"/>
            <a:ext cx="2952328" cy="2181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92" name="Picture 8" descr="C:\Users\Светлана\Desktop\P1030710.jpg"/>
          <p:cNvPicPr>
            <a:picLocks noChangeAspect="1" noChangeArrowheads="1"/>
          </p:cNvPicPr>
          <p:nvPr/>
        </p:nvPicPr>
        <p:blipFill>
          <a:blip r:embed="rId5" cstate="email"/>
          <a:srcRect/>
          <a:stretch>
            <a:fillRect/>
          </a:stretch>
        </p:blipFill>
        <p:spPr bwMode="auto">
          <a:xfrm>
            <a:off x="3635896" y="4221088"/>
            <a:ext cx="3024336"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a:xfrm>
            <a:off x="971550" y="908050"/>
            <a:ext cx="7486650" cy="2695575"/>
          </a:xfrm>
        </p:spPr>
        <p:txBody>
          <a:bodyPr/>
          <a:lstStyle/>
          <a:p>
            <a:pPr algn="just"/>
            <a:r>
              <a:rPr lang="ru-RU" sz="2400" b="1" smtClean="0"/>
              <a:t> </a:t>
            </a:r>
            <a:r>
              <a:rPr lang="ru-RU" sz="2400" b="1" smtClean="0">
                <a:solidFill>
                  <a:srgbClr val="C00000"/>
                </a:solidFill>
              </a:rPr>
              <a:t>Станция «Бульба» </a:t>
            </a:r>
            <a:r>
              <a:rPr lang="ru-RU" sz="2400" smtClean="0">
                <a:solidFill>
                  <a:srgbClr val="C00000"/>
                </a:solidFill>
              </a:rPr>
              <a:t>– белорусская игра. Участники делятся на 2 команды и строятся в 2 колонны. Перед ними «лунки» (обручи), куда надо посадить «картофель» (теннисные мячи). Затем обогнуть флажок и собрать картофель в ведро или корзину. Выигрывает команда, раньше справившаяся с заданием. Если мяч выкатился за пределы обруча, игрок сам должен вернуть картофель в лунку. </a:t>
            </a:r>
          </a:p>
        </p:txBody>
      </p:sp>
      <p:sp>
        <p:nvSpPr>
          <p:cNvPr id="3" name="Подзаголовок 2"/>
          <p:cNvSpPr>
            <a:spLocks noGrp="1"/>
          </p:cNvSpPr>
          <p:nvPr>
            <p:ph type="subTitle" idx="1"/>
          </p:nvPr>
        </p:nvSpPr>
        <p:spPr/>
        <p:txBody>
          <a:bodyPr/>
          <a:lstStyle/>
          <a:p>
            <a:pPr>
              <a:defRPr/>
            </a:pPr>
            <a:endParaRPr lang="ru-RU"/>
          </a:p>
        </p:txBody>
      </p:sp>
      <p:pic>
        <p:nvPicPr>
          <p:cNvPr id="13316" name="Picture 4" descr="C:\Users\Светлана\Pictures\potato[1].jpg"/>
          <p:cNvPicPr>
            <a:picLocks noChangeAspect="1" noChangeArrowheads="1"/>
          </p:cNvPicPr>
          <p:nvPr/>
        </p:nvPicPr>
        <p:blipFill>
          <a:blip r:embed="rId2" cstate="screen"/>
          <a:srcRect/>
          <a:stretch>
            <a:fillRect/>
          </a:stretch>
        </p:blipFill>
        <p:spPr bwMode="auto">
          <a:xfrm>
            <a:off x="2771775" y="4221163"/>
            <a:ext cx="3744913"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a:xfrm>
            <a:off x="1371600" y="3886200"/>
            <a:ext cx="3632200" cy="1752600"/>
          </a:xfrm>
        </p:spPr>
        <p:txBody>
          <a:bodyPr/>
          <a:lstStyle/>
          <a:p>
            <a:pPr>
              <a:defRPr/>
            </a:pPr>
            <a:r>
              <a:rPr lang="ru-RU" sz="2800" dirty="0" smtClean="0">
                <a:solidFill>
                  <a:schemeClr val="accent2">
                    <a:lumMod val="75000"/>
                  </a:schemeClr>
                </a:solidFill>
              </a:rPr>
              <a:t>Первым  этап проходил Егор. Надо было «посадить картошку,» а на обратном пути её собрать.</a:t>
            </a:r>
            <a:endParaRPr lang="ru-RU" sz="2800" dirty="0">
              <a:solidFill>
                <a:schemeClr val="accent2">
                  <a:lumMod val="75000"/>
                </a:schemeClr>
              </a:solidFill>
            </a:endParaRPr>
          </a:p>
        </p:txBody>
      </p:sp>
      <p:pic>
        <p:nvPicPr>
          <p:cNvPr id="8" name="Picture 14" descr="C:\Users\Светлана\Desktop\P1030726.jpg"/>
          <p:cNvPicPr>
            <a:picLocks noChangeAspect="1" noChangeArrowheads="1"/>
          </p:cNvPicPr>
          <p:nvPr/>
        </p:nvPicPr>
        <p:blipFill>
          <a:blip r:embed="rId2" cstate="screen"/>
          <a:srcRect/>
          <a:stretch>
            <a:fillRect/>
          </a:stretch>
        </p:blipFill>
        <p:spPr bwMode="auto">
          <a:xfrm>
            <a:off x="468313" y="333375"/>
            <a:ext cx="2735262" cy="2303463"/>
          </a:xfrm>
          <a:prstGeom prst="rect">
            <a:avLst/>
          </a:prstGeom>
          <a:ln>
            <a:noFill/>
          </a:ln>
          <a:effectLst>
            <a:outerShdw blurRad="292100" dist="139700" dir="2700000" algn="tl" rotWithShape="0">
              <a:srgbClr val="333333">
                <a:alpha val="65000"/>
              </a:srgbClr>
            </a:outerShdw>
          </a:effectLst>
        </p:spPr>
      </p:pic>
      <p:pic>
        <p:nvPicPr>
          <p:cNvPr id="16" name="Picture 16" descr="C:\Users\Светлана\Desktop\P1030728.jpg"/>
          <p:cNvPicPr>
            <a:picLocks noChangeAspect="1" noChangeArrowheads="1"/>
          </p:cNvPicPr>
          <p:nvPr/>
        </p:nvPicPr>
        <p:blipFill>
          <a:blip r:embed="rId3" cstate="screen"/>
          <a:srcRect/>
          <a:stretch>
            <a:fillRect/>
          </a:stretch>
        </p:blipFill>
        <p:spPr bwMode="auto">
          <a:xfrm>
            <a:off x="2987675" y="1341438"/>
            <a:ext cx="2879725" cy="2232025"/>
          </a:xfrm>
          <a:prstGeom prst="rect">
            <a:avLst/>
          </a:prstGeom>
          <a:ln>
            <a:noFill/>
          </a:ln>
          <a:effectLst>
            <a:outerShdw blurRad="292100" dist="139700" dir="2700000" algn="tl" rotWithShape="0">
              <a:srgbClr val="333333">
                <a:alpha val="65000"/>
              </a:srgbClr>
            </a:outerShdw>
          </a:effectLst>
        </p:spPr>
      </p:pic>
      <p:pic>
        <p:nvPicPr>
          <p:cNvPr id="6" name="Picture 9" descr="C:\Users\Светлана\Desktop\P1030731.jpg"/>
          <p:cNvPicPr>
            <a:picLocks noChangeAspect="1" noChangeArrowheads="1"/>
          </p:cNvPicPr>
          <p:nvPr/>
        </p:nvPicPr>
        <p:blipFill>
          <a:blip r:embed="rId4" cstate="screen"/>
          <a:srcRect/>
          <a:stretch>
            <a:fillRect/>
          </a:stretch>
        </p:blipFill>
        <p:spPr bwMode="auto">
          <a:xfrm>
            <a:off x="5003800" y="2781300"/>
            <a:ext cx="2663825" cy="2160588"/>
          </a:xfrm>
          <a:prstGeom prst="rect">
            <a:avLst/>
          </a:prstGeom>
          <a:ln>
            <a:noFill/>
          </a:ln>
          <a:effectLst>
            <a:outerShdw blurRad="292100" dist="139700" dir="2700000" algn="tl" rotWithShape="0">
              <a:srgbClr val="333333">
                <a:alpha val="65000"/>
              </a:srgbClr>
            </a:outerShdw>
          </a:effectLst>
        </p:spPr>
      </p:pic>
      <p:pic>
        <p:nvPicPr>
          <p:cNvPr id="15" name="Picture 7" descr="C:\Users\Светлана\Desktop\P1030727.jpg"/>
          <p:cNvPicPr>
            <a:picLocks noChangeAspect="1" noChangeArrowheads="1"/>
          </p:cNvPicPr>
          <p:nvPr/>
        </p:nvPicPr>
        <p:blipFill>
          <a:blip r:embed="rId5" cstate="screen"/>
          <a:srcRect/>
          <a:stretch>
            <a:fillRect/>
          </a:stretch>
        </p:blipFill>
        <p:spPr bwMode="auto">
          <a:xfrm>
            <a:off x="6659563" y="4365625"/>
            <a:ext cx="2233612" cy="1943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algn="l"/>
            <a:r>
              <a:rPr lang="ru-RU" sz="3200" b="1" smtClean="0">
                <a:solidFill>
                  <a:srgbClr val="C00000"/>
                </a:solidFill>
              </a:rPr>
              <a:t>Затем посадили  картошку</a:t>
            </a:r>
            <a:br>
              <a:rPr lang="ru-RU" sz="3200" b="1" smtClean="0">
                <a:solidFill>
                  <a:srgbClr val="C00000"/>
                </a:solidFill>
              </a:rPr>
            </a:br>
            <a:r>
              <a:rPr lang="ru-RU" sz="3200" b="1" smtClean="0">
                <a:solidFill>
                  <a:srgbClr val="C00000"/>
                </a:solidFill>
              </a:rPr>
              <a:t> и собрали её все остальные.</a:t>
            </a:r>
          </a:p>
        </p:txBody>
      </p:sp>
      <p:sp>
        <p:nvSpPr>
          <p:cNvPr id="15363" name="Содержимое 2"/>
          <p:cNvSpPr>
            <a:spLocks noGrp="1"/>
          </p:cNvSpPr>
          <p:nvPr>
            <p:ph idx="1"/>
          </p:nvPr>
        </p:nvSpPr>
        <p:spPr/>
        <p:txBody>
          <a:bodyPr/>
          <a:lstStyle/>
          <a:p>
            <a:endParaRPr lang="ru-RU" smtClean="0"/>
          </a:p>
        </p:txBody>
      </p:sp>
      <p:pic>
        <p:nvPicPr>
          <p:cNvPr id="18436" name="Picture 4" descr="C:\Users\Светлана\Desktop\P1030722.jpg"/>
          <p:cNvPicPr>
            <a:picLocks noChangeAspect="1" noChangeArrowheads="1"/>
          </p:cNvPicPr>
          <p:nvPr/>
        </p:nvPicPr>
        <p:blipFill>
          <a:blip r:embed="rId2" cstate="email"/>
          <a:srcRect/>
          <a:stretch>
            <a:fillRect/>
          </a:stretch>
        </p:blipFill>
        <p:spPr bwMode="auto">
          <a:xfrm>
            <a:off x="5652120" y="188912"/>
            <a:ext cx="3096344" cy="2159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43" name="Picture 11" descr="C:\Users\Светлана\Desktop\P1030719.jpg"/>
          <p:cNvPicPr>
            <a:picLocks noChangeAspect="1" noChangeArrowheads="1"/>
          </p:cNvPicPr>
          <p:nvPr/>
        </p:nvPicPr>
        <p:blipFill>
          <a:blip r:embed="rId3" cstate="email"/>
          <a:srcRect/>
          <a:stretch>
            <a:fillRect/>
          </a:stretch>
        </p:blipFill>
        <p:spPr bwMode="auto">
          <a:xfrm>
            <a:off x="4140200" y="1773238"/>
            <a:ext cx="3312120" cy="2303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 descr="C:\Users\Светлана\Desktop\P1030718.jpg"/>
          <p:cNvPicPr>
            <a:picLocks noChangeAspect="1" noChangeArrowheads="1"/>
          </p:cNvPicPr>
          <p:nvPr/>
        </p:nvPicPr>
        <p:blipFill>
          <a:blip r:embed="rId4" cstate="email"/>
          <a:srcRect/>
          <a:stretch>
            <a:fillRect/>
          </a:stretch>
        </p:blipFill>
        <p:spPr bwMode="auto">
          <a:xfrm>
            <a:off x="2987824" y="3212976"/>
            <a:ext cx="3024336" cy="2160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45" name="Picture 13" descr="C:\Users\Светлана\Desktop\P1030725.jpg"/>
          <p:cNvPicPr>
            <a:picLocks noChangeAspect="1" noChangeArrowheads="1"/>
          </p:cNvPicPr>
          <p:nvPr/>
        </p:nvPicPr>
        <p:blipFill>
          <a:blip r:embed="rId5" cstate="email"/>
          <a:srcRect/>
          <a:stretch>
            <a:fillRect/>
          </a:stretch>
        </p:blipFill>
        <p:spPr bwMode="auto">
          <a:xfrm>
            <a:off x="1259632" y="4437112"/>
            <a:ext cx="2736850" cy="1944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43"/>
                                        </p:tgtEl>
                                        <p:attrNameLst>
                                          <p:attrName>style.visibility</p:attrName>
                                        </p:attrNameLst>
                                      </p:cBhvr>
                                      <p:to>
                                        <p:strVal val="visible"/>
                                      </p:to>
                                    </p:set>
                                    <p:anim calcmode="lin" valueType="num">
                                      <p:cBhvr additive="base">
                                        <p:cTn id="19" dur="500" fill="hold"/>
                                        <p:tgtEl>
                                          <p:spTgt spid="18443"/>
                                        </p:tgtEl>
                                        <p:attrNameLst>
                                          <p:attrName>ppt_x</p:attrName>
                                        </p:attrNameLst>
                                      </p:cBhvr>
                                      <p:tavLst>
                                        <p:tav tm="0">
                                          <p:val>
                                            <p:strVal val="#ppt_x"/>
                                          </p:val>
                                        </p:tav>
                                        <p:tav tm="100000">
                                          <p:val>
                                            <p:strVal val="#ppt_x"/>
                                          </p:val>
                                        </p:tav>
                                      </p:tavLst>
                                    </p:anim>
                                    <p:anim calcmode="lin" valueType="num">
                                      <p:cBhvr additive="base">
                                        <p:cTn id="20"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45"/>
                                        </p:tgtEl>
                                        <p:attrNameLst>
                                          <p:attrName>style.visibility</p:attrName>
                                        </p:attrNameLst>
                                      </p:cBhvr>
                                      <p:to>
                                        <p:strVal val="visible"/>
                                      </p:to>
                                    </p:set>
                                    <p:anim calcmode="lin" valueType="num">
                                      <p:cBhvr additive="base">
                                        <p:cTn id="31" dur="500" fill="hold"/>
                                        <p:tgtEl>
                                          <p:spTgt spid="18445"/>
                                        </p:tgtEl>
                                        <p:attrNameLst>
                                          <p:attrName>ppt_x</p:attrName>
                                        </p:attrNameLst>
                                      </p:cBhvr>
                                      <p:tavLst>
                                        <p:tav tm="0">
                                          <p:val>
                                            <p:strVal val="#ppt_x"/>
                                          </p:val>
                                        </p:tav>
                                        <p:tav tm="100000">
                                          <p:val>
                                            <p:strVal val="#ppt_x"/>
                                          </p:val>
                                        </p:tav>
                                      </p:tavLst>
                                    </p:anim>
                                    <p:anim calcmode="lin" valueType="num">
                                      <p:cBhvr additive="base">
                                        <p:cTn id="32" dur="500" fill="hold"/>
                                        <p:tgtEl>
                                          <p:spTgt spid="18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971550" y="1916113"/>
            <a:ext cx="7488238" cy="3313112"/>
          </a:xfrm>
        </p:spPr>
        <p:txBody>
          <a:bodyPr/>
          <a:lstStyle/>
          <a:p>
            <a:pPr algn="just"/>
            <a:r>
              <a:rPr lang="ru-RU" sz="2400" b="1" smtClean="0">
                <a:solidFill>
                  <a:srgbClr val="C00000"/>
                </a:solidFill>
              </a:rPr>
              <a:t>«Саке бурты» </a:t>
            </a:r>
            <a:r>
              <a:rPr lang="ru-RU" sz="2400" smtClean="0">
                <a:solidFill>
                  <a:srgbClr val="C00000"/>
                </a:solidFill>
              </a:rPr>
              <a:t>– грузинская игра. Так в Грузии называется игра с мячом и палкой. Играют 2 команды.  Представители команд по очереди прокатывают мяч, подталкивая его палкой, стараясь, чтобы он прошёл через ворота (они должны быть шире мяча на 20-25 см). Выигрывает команда, прокатившая мяч через ворота большее число раз.</a:t>
            </a:r>
            <a:br>
              <a:rPr lang="ru-RU" sz="2400" smtClean="0">
                <a:solidFill>
                  <a:srgbClr val="C00000"/>
                </a:solidFill>
              </a:rPr>
            </a:br>
            <a:r>
              <a:rPr lang="ru-RU" sz="2400" smtClean="0">
                <a:solidFill>
                  <a:srgbClr val="C00000"/>
                </a:solidFill>
              </a:rPr>
              <a:t/>
            </a:r>
            <a:br>
              <a:rPr lang="ru-RU" sz="2400" smtClean="0">
                <a:solidFill>
                  <a:srgbClr val="C00000"/>
                </a:solidFill>
              </a:rPr>
            </a:br>
            <a:r>
              <a:rPr lang="ru-RU" sz="2400" smtClean="0">
                <a:solidFill>
                  <a:srgbClr val="C00000"/>
                </a:solidFill>
              </a:rPr>
              <a:t>Инвентарь: ворота из проволоки, мяч.</a:t>
            </a:r>
          </a:p>
        </p:txBody>
      </p:sp>
      <p:sp>
        <p:nvSpPr>
          <p:cNvPr id="16387" name="Содержимое 2"/>
          <p:cNvSpPr>
            <a:spLocks noGrp="1"/>
          </p:cNvSpPr>
          <p:nvPr>
            <p:ph idx="1"/>
          </p:nvPr>
        </p:nvSpPr>
        <p:spPr>
          <a:xfrm>
            <a:off x="457200" y="404813"/>
            <a:ext cx="8229600" cy="1439862"/>
          </a:xfrm>
        </p:spPr>
        <p:txBody>
          <a:bodyPr/>
          <a:lstStyle/>
          <a:p>
            <a:pPr lvl="4" eaLnBrk="1" hangingPunct="1">
              <a:buFont typeface="Arial" charset="0"/>
              <a:buChar char="•"/>
            </a:pPr>
            <a:r>
              <a:rPr lang="ru-RU" sz="3200" b="1" smtClean="0">
                <a:solidFill>
                  <a:srgbClr val="C00000"/>
                </a:solidFill>
              </a:rPr>
              <a:t>Станция «Саке бурты»</a:t>
            </a:r>
            <a:endParaRPr lang="ru-RU" sz="3200" smtClean="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755650" y="260350"/>
            <a:ext cx="8064500" cy="1143000"/>
          </a:xfrm>
        </p:spPr>
        <p:txBody>
          <a:bodyPr/>
          <a:lstStyle/>
          <a:p>
            <a:r>
              <a:rPr lang="ru-RU" sz="3200" b="1" smtClean="0">
                <a:solidFill>
                  <a:srgbClr val="C00000"/>
                </a:solidFill>
              </a:rPr>
              <a:t>В этой игре важна точность удара по мячу.</a:t>
            </a:r>
            <a:br>
              <a:rPr lang="ru-RU" sz="3200" b="1" smtClean="0">
                <a:solidFill>
                  <a:srgbClr val="C00000"/>
                </a:solidFill>
              </a:rPr>
            </a:br>
            <a:r>
              <a:rPr lang="ru-RU" sz="3200" b="1" smtClean="0">
                <a:solidFill>
                  <a:srgbClr val="C00000"/>
                </a:solidFill>
              </a:rPr>
              <a:t>Мальчики не подвели.</a:t>
            </a:r>
          </a:p>
        </p:txBody>
      </p:sp>
      <p:pic>
        <p:nvPicPr>
          <p:cNvPr id="12291" name="Picture 4" descr="C:\Users\Светлана\Desktop\P1030736.jpg"/>
          <p:cNvPicPr>
            <a:picLocks noChangeAspect="1" noChangeArrowheads="1"/>
          </p:cNvPicPr>
          <p:nvPr/>
        </p:nvPicPr>
        <p:blipFill>
          <a:blip r:embed="rId2" cstate="email"/>
          <a:srcRect/>
          <a:stretch>
            <a:fillRect/>
          </a:stretch>
        </p:blipFill>
        <p:spPr bwMode="auto">
          <a:xfrm>
            <a:off x="1042988" y="1340768"/>
            <a:ext cx="3744912" cy="2951832"/>
          </a:xfrm>
          <a:prstGeom prst="rect">
            <a:avLst/>
          </a:prstGeom>
          <a:ln>
            <a:noFill/>
          </a:ln>
          <a:effectLst>
            <a:softEdge rad="112500"/>
          </a:effectLst>
        </p:spPr>
      </p:pic>
      <p:pic>
        <p:nvPicPr>
          <p:cNvPr id="12292" name="Picture 5" descr="C:\Users\Светлана\Desktop\P1030734.jpg"/>
          <p:cNvPicPr>
            <a:picLocks noGrp="1" noChangeAspect="1" noChangeArrowheads="1"/>
          </p:cNvPicPr>
          <p:nvPr>
            <p:ph idx="1"/>
          </p:nvPr>
        </p:nvPicPr>
        <p:blipFill>
          <a:blip r:embed="rId3" cstate="email"/>
          <a:srcRect/>
          <a:stretch>
            <a:fillRect/>
          </a:stretch>
        </p:blipFill>
        <p:spPr>
          <a:xfrm>
            <a:off x="4859338" y="3213100"/>
            <a:ext cx="3529012" cy="3096220"/>
          </a:xfrm>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188913"/>
            <a:ext cx="8229600" cy="863600"/>
          </a:xfrm>
        </p:spPr>
        <p:txBody>
          <a:bodyPr/>
          <a:lstStyle/>
          <a:p>
            <a:r>
              <a:rPr lang="ru-RU" sz="3200" b="1" smtClean="0">
                <a:solidFill>
                  <a:srgbClr val="C00000"/>
                </a:solidFill>
              </a:rPr>
              <a:t>И девочки очень старались.</a:t>
            </a:r>
          </a:p>
        </p:txBody>
      </p:sp>
      <p:pic>
        <p:nvPicPr>
          <p:cNvPr id="13315" name="Picture 11" descr="C:\Users\Светлана\Desktop\P1030743.jpg"/>
          <p:cNvPicPr>
            <a:picLocks noGrp="1" noChangeAspect="1" noChangeArrowheads="1"/>
          </p:cNvPicPr>
          <p:nvPr>
            <p:ph idx="1"/>
          </p:nvPr>
        </p:nvPicPr>
        <p:blipFill>
          <a:blip r:embed="rId2" cstate="email"/>
          <a:srcRect/>
          <a:stretch>
            <a:fillRect/>
          </a:stretch>
        </p:blipFill>
        <p:spPr>
          <a:xfrm>
            <a:off x="1259632" y="1268761"/>
            <a:ext cx="3312368" cy="2520279"/>
          </a:xfrm>
          <a:prstGeom prst="round2DiagRect">
            <a:avLst>
              <a:gd name="adj1" fmla="val 16667"/>
              <a:gd name="adj2" fmla="val 0"/>
            </a:avLst>
          </a:prstGeom>
          <a:ln w="88900" cap="sq">
            <a:solidFill>
              <a:srgbClr val="FFC000"/>
            </a:solidFill>
          </a:ln>
          <a:effectLst>
            <a:outerShdw blurRad="254000" algn="tl" rotWithShape="0">
              <a:srgbClr val="000000">
                <a:alpha val="43000"/>
              </a:srgbClr>
            </a:outerShdw>
          </a:effectLst>
        </p:spPr>
      </p:pic>
      <p:pic>
        <p:nvPicPr>
          <p:cNvPr id="13316" name="Picture 9" descr="C:\Users\Светлана\Desktop\P1030740.jpg"/>
          <p:cNvPicPr>
            <a:picLocks noChangeAspect="1" noChangeArrowheads="1"/>
          </p:cNvPicPr>
          <p:nvPr/>
        </p:nvPicPr>
        <p:blipFill>
          <a:blip r:embed="rId3" cstate="email"/>
          <a:srcRect/>
          <a:stretch>
            <a:fillRect/>
          </a:stretch>
        </p:blipFill>
        <p:spPr bwMode="auto">
          <a:xfrm>
            <a:off x="5148064" y="1196752"/>
            <a:ext cx="3096344" cy="2520504"/>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pic>
        <p:nvPicPr>
          <p:cNvPr id="13317" name="Picture 7" descr="C:\Users\Светлана\Desktop\P1030737.jpg"/>
          <p:cNvPicPr>
            <a:picLocks noChangeAspect="1" noChangeArrowheads="1"/>
          </p:cNvPicPr>
          <p:nvPr/>
        </p:nvPicPr>
        <p:blipFill>
          <a:blip r:embed="rId4" cstate="email"/>
          <a:srcRect/>
          <a:stretch>
            <a:fillRect/>
          </a:stretch>
        </p:blipFill>
        <p:spPr bwMode="auto">
          <a:xfrm>
            <a:off x="2915816" y="4005064"/>
            <a:ext cx="3816424" cy="259228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58888" y="1052513"/>
            <a:ext cx="7058025" cy="3816350"/>
          </a:xfrm>
        </p:spPr>
        <p:txBody>
          <a:bodyPr/>
          <a:lstStyle/>
          <a:p>
            <a:pPr algn="just"/>
            <a:r>
              <a:rPr lang="ru-RU" sz="2800" b="1" smtClean="0">
                <a:solidFill>
                  <a:srgbClr val="C00000"/>
                </a:solidFill>
              </a:rPr>
              <a:t>Следующая станция «Мыршим» </a:t>
            </a:r>
            <a:r>
              <a:rPr lang="ru-RU" sz="2400" b="1" smtClean="0">
                <a:solidFill>
                  <a:srgbClr val="C00000"/>
                </a:solidFill>
              </a:rPr>
              <a:t>- казахская игра. </a:t>
            </a:r>
            <a:r>
              <a:rPr lang="ru-RU" sz="2400" smtClean="0">
                <a:solidFill>
                  <a:srgbClr val="C00000"/>
                </a:solidFill>
              </a:rPr>
              <a:t>Дети становятся в общий круг. Водящий отходит в сторону и закрывает глаза. Одному из участников дают кусочек сыра или карамель. Когда водящий возвращается, все должны непрерывно произносить одно слово: «Мыршим», «Мыршим». Водящий старается угадать  у кого во рту сыр. Для этого ему разрешается ходить по кругу и прислушиваться к каждому. Если он угадал, то присоединяется к играющим. Назначается новый водящий</a:t>
            </a:r>
            <a:r>
              <a:rPr lang="ru-RU" sz="2800" smtClean="0">
                <a:solidFill>
                  <a:srgbClr val="C00000"/>
                </a:solidFill>
              </a:rPr>
              <a:t>. </a:t>
            </a:r>
          </a:p>
        </p:txBody>
      </p:sp>
      <p:pic>
        <p:nvPicPr>
          <p:cNvPr id="19459" name="Содержимое 4" descr="20120120-141627-699[1].jpg"/>
          <p:cNvPicPr>
            <a:picLocks noGrp="1" noChangeAspect="1"/>
          </p:cNvPicPr>
          <p:nvPr>
            <p:ph sz="half" idx="1"/>
          </p:nvPr>
        </p:nvPicPr>
        <p:blipFill>
          <a:blip r:embed="rId2" cstate="screen"/>
          <a:srcRect/>
          <a:stretch>
            <a:fillRect/>
          </a:stretch>
        </p:blipFill>
        <p:spPr>
          <a:xfrm>
            <a:off x="5867400" y="4581525"/>
            <a:ext cx="1296988" cy="1943100"/>
          </a:xfrm>
        </p:spPr>
      </p:pic>
      <p:sp>
        <p:nvSpPr>
          <p:cNvPr id="19460" name="Содержимое 3"/>
          <p:cNvSpPr>
            <a:spLocks noGrp="1"/>
          </p:cNvSpPr>
          <p:nvPr>
            <p:ph sz="half" idx="2"/>
          </p:nvPr>
        </p:nvSpPr>
        <p:spPr>
          <a:xfrm>
            <a:off x="4648200" y="5013325"/>
            <a:ext cx="4038600" cy="1112838"/>
          </a:xfrm>
        </p:spPr>
        <p:txBody>
          <a:bodyPr/>
          <a:lstStyle/>
          <a:p>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z="3600" b="1" smtClean="0">
                <a:solidFill>
                  <a:srgbClr val="C00000"/>
                </a:solidFill>
              </a:rPr>
              <a:t>                                       </a:t>
            </a:r>
            <a:r>
              <a:rPr lang="ru-RU" sz="4000" b="1" smtClean="0">
                <a:solidFill>
                  <a:srgbClr val="C00000"/>
                </a:solidFill>
              </a:rPr>
              <a:t>Играем!</a:t>
            </a:r>
          </a:p>
        </p:txBody>
      </p:sp>
      <p:sp>
        <p:nvSpPr>
          <p:cNvPr id="20483" name="Содержимое 2"/>
          <p:cNvSpPr>
            <a:spLocks noGrp="1"/>
          </p:cNvSpPr>
          <p:nvPr>
            <p:ph idx="1"/>
          </p:nvPr>
        </p:nvSpPr>
        <p:spPr>
          <a:xfrm>
            <a:off x="4140200" y="260350"/>
            <a:ext cx="4546600" cy="3240088"/>
          </a:xfrm>
        </p:spPr>
        <p:txBody>
          <a:bodyPr/>
          <a:lstStyle/>
          <a:p>
            <a:pPr>
              <a:buFont typeface="Arial" charset="0"/>
              <a:buNone/>
            </a:pPr>
            <a:endParaRPr lang="ru-RU" smtClean="0"/>
          </a:p>
        </p:txBody>
      </p:sp>
      <p:pic>
        <p:nvPicPr>
          <p:cNvPr id="15364" name="Picture 11" descr="C:\Users\Светлана\Desktop\P1030758.jpg"/>
          <p:cNvPicPr>
            <a:picLocks noChangeAspect="1" noChangeArrowheads="1"/>
          </p:cNvPicPr>
          <p:nvPr/>
        </p:nvPicPr>
        <p:blipFill>
          <a:blip r:embed="rId2" cstate="screen"/>
          <a:srcRect/>
          <a:stretch>
            <a:fillRect/>
          </a:stretch>
        </p:blipFill>
        <p:spPr bwMode="auto">
          <a:xfrm>
            <a:off x="4572000" y="2565400"/>
            <a:ext cx="3887788" cy="3024188"/>
          </a:xfrm>
          <a:prstGeom prst="rect">
            <a:avLst/>
          </a:prstGeom>
          <a:ln>
            <a:noFill/>
          </a:ln>
          <a:effectLst>
            <a:outerShdw blurRad="292100" dist="139700" dir="2700000" algn="tl" rotWithShape="0">
              <a:srgbClr val="333333">
                <a:alpha val="65000"/>
              </a:srgbClr>
            </a:outerShdw>
          </a:effectLst>
        </p:spPr>
      </p:pic>
      <p:pic>
        <p:nvPicPr>
          <p:cNvPr id="15365" name="Picture 10" descr="C:\Users\Светлана\Desktop\P1030757.jpg"/>
          <p:cNvPicPr>
            <a:picLocks noChangeAspect="1" noChangeArrowheads="1"/>
          </p:cNvPicPr>
          <p:nvPr/>
        </p:nvPicPr>
        <p:blipFill>
          <a:blip r:embed="rId3" cstate="screen"/>
          <a:srcRect/>
          <a:stretch>
            <a:fillRect/>
          </a:stretch>
        </p:blipFill>
        <p:spPr bwMode="auto">
          <a:xfrm>
            <a:off x="684213" y="549275"/>
            <a:ext cx="3887787" cy="3384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31913" y="1412875"/>
            <a:ext cx="6911975" cy="3311525"/>
          </a:xfrm>
          <a:ln>
            <a:solidFill>
              <a:schemeClr val="accent6">
                <a:lumMod val="75000"/>
              </a:schemeClr>
            </a:solidFill>
          </a:ln>
        </p:spPr>
        <p:txBody>
          <a:bodyPr/>
          <a:lstStyle/>
          <a:p>
            <a:pPr eaLnBrk="1" hangingPunct="1">
              <a:defRPr/>
            </a:pPr>
            <a:r>
              <a:rPr lang="ru-RU" sz="4000" b="1" dirty="0" smtClean="0">
                <a:solidFill>
                  <a:srgbClr val="C00000"/>
                </a:solidFill>
              </a:rPr>
              <a:t>18 мая у нас прошёл весёлый и познавательный спортивный праздник «Игры народов мира»</a:t>
            </a:r>
          </a:p>
        </p:txBody>
      </p:sp>
      <p:sp>
        <p:nvSpPr>
          <p:cNvPr id="3" name="Подзаголовок 2"/>
          <p:cNvSpPr>
            <a:spLocks noGrp="1"/>
          </p:cNvSpPr>
          <p:nvPr>
            <p:ph type="subTitle" idx="1"/>
          </p:nvPr>
        </p:nvSpPr>
        <p:spPr>
          <a:xfrm>
            <a:off x="1371600" y="4868863"/>
            <a:ext cx="6400800" cy="769937"/>
          </a:xfrm>
        </p:spPr>
        <p:txBody>
          <a:bodyPr rtlCol="0">
            <a:normAutofit/>
          </a:bodyPr>
          <a:lstStyle/>
          <a:p>
            <a:pPr eaLnBrk="1" fontAlgn="auto" hangingPunct="1">
              <a:spcAft>
                <a:spcPts val="0"/>
              </a:spcAft>
              <a:buFont typeface="Arial" pitchFamily="34" charset="0"/>
              <a:buNone/>
              <a:defRPr/>
            </a:pPr>
            <a:endParaRPr lang="ru-RU"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229600" cy="1341438"/>
          </a:xfrm>
        </p:spPr>
        <p:txBody>
          <a:bodyPr/>
          <a:lstStyle/>
          <a:p>
            <a:r>
              <a:rPr lang="ru-RU" sz="3200" b="1" smtClean="0">
                <a:solidFill>
                  <a:srgbClr val="C00000"/>
                </a:solidFill>
              </a:rPr>
              <a:t>Устали. Небольшая передышка</a:t>
            </a:r>
            <a:r>
              <a:rPr lang="ru-RU" sz="3200" b="1" smtClean="0"/>
              <a:t>. </a:t>
            </a:r>
          </a:p>
        </p:txBody>
      </p:sp>
      <p:sp>
        <p:nvSpPr>
          <p:cNvPr id="21507" name="Содержимое 2"/>
          <p:cNvSpPr>
            <a:spLocks noGrp="1"/>
          </p:cNvSpPr>
          <p:nvPr>
            <p:ph idx="1"/>
          </p:nvPr>
        </p:nvSpPr>
        <p:spPr/>
        <p:txBody>
          <a:bodyPr/>
          <a:lstStyle/>
          <a:p>
            <a:endParaRPr lang="ru-RU" smtClean="0"/>
          </a:p>
        </p:txBody>
      </p:sp>
      <p:pic>
        <p:nvPicPr>
          <p:cNvPr id="30722" name="Picture 2" descr="C:\Users\Светлана\Desktop\P1030759.jpg"/>
          <p:cNvPicPr>
            <a:picLocks noChangeAspect="1" noChangeArrowheads="1"/>
          </p:cNvPicPr>
          <p:nvPr/>
        </p:nvPicPr>
        <p:blipFill>
          <a:blip r:embed="rId2" cstate="email"/>
          <a:srcRect/>
          <a:stretch>
            <a:fillRect/>
          </a:stretch>
        </p:blipFill>
        <p:spPr bwMode="auto">
          <a:xfrm>
            <a:off x="1907704" y="1412776"/>
            <a:ext cx="5832647" cy="410445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ctrTitle"/>
          </p:nvPr>
        </p:nvSpPr>
        <p:spPr>
          <a:xfrm>
            <a:off x="1042988" y="620713"/>
            <a:ext cx="7415212" cy="3887787"/>
          </a:xfrm>
        </p:spPr>
        <p:txBody>
          <a:bodyPr/>
          <a:lstStyle/>
          <a:p>
            <a:r>
              <a:rPr lang="ru-RU" sz="2800" b="1" smtClean="0">
                <a:solidFill>
                  <a:srgbClr val="C00000"/>
                </a:solidFill>
              </a:rPr>
              <a:t>И, наконец, последняя станция  -  </a:t>
            </a:r>
            <a:br>
              <a:rPr lang="ru-RU" sz="2800" b="1" smtClean="0">
                <a:solidFill>
                  <a:srgbClr val="C00000"/>
                </a:solidFill>
              </a:rPr>
            </a:br>
            <a:r>
              <a:rPr lang="ru-RU" sz="2800" b="1" smtClean="0">
                <a:solidFill>
                  <a:srgbClr val="C00000"/>
                </a:solidFill>
              </a:rPr>
              <a:t>«Аисты»</a:t>
            </a:r>
            <a:br>
              <a:rPr lang="ru-RU" sz="2800" b="1" smtClean="0">
                <a:solidFill>
                  <a:srgbClr val="C00000"/>
                </a:solidFill>
              </a:rPr>
            </a:br>
            <a:r>
              <a:rPr lang="ru-RU" sz="2400" b="1" smtClean="0">
                <a:solidFill>
                  <a:srgbClr val="C00000"/>
                </a:solidFill>
              </a:rPr>
              <a:t/>
            </a:r>
            <a:br>
              <a:rPr lang="ru-RU" sz="2400" b="1" smtClean="0">
                <a:solidFill>
                  <a:srgbClr val="C00000"/>
                </a:solidFill>
              </a:rPr>
            </a:br>
            <a:r>
              <a:rPr lang="ru-RU" sz="2400" b="1" smtClean="0">
                <a:solidFill>
                  <a:srgbClr val="C00000"/>
                </a:solidFill>
              </a:rPr>
              <a:t>«Аисты» </a:t>
            </a:r>
            <a:r>
              <a:rPr lang="ru-RU" sz="2400" smtClean="0">
                <a:solidFill>
                  <a:srgbClr val="C00000"/>
                </a:solidFill>
              </a:rPr>
              <a:t>– украинская игра. Ребята изображают аистов. Каждый аист имеет своё гнездо (обруч). Водящий гнезда не имеет. По сигналу начинается игра. Все аисты встают на одну ногу, руки на пояс. Водящий выбирает себе любое гнездо и прыгает в него. Как только в этом гнезде окажутся два аиста, они оба выскакивают из гнезда и бегут, огибая флажки на небольшом расстоянии от обручей. Тот, кто вернётся первым, занимает гнездо, а кто опоздает – становится водящим.</a:t>
            </a:r>
          </a:p>
        </p:txBody>
      </p:sp>
      <p:sp>
        <p:nvSpPr>
          <p:cNvPr id="3" name="Подзаголовок 2"/>
          <p:cNvSpPr>
            <a:spLocks noGrp="1"/>
          </p:cNvSpPr>
          <p:nvPr>
            <p:ph type="subTitle" idx="1"/>
          </p:nvPr>
        </p:nvSpPr>
        <p:spPr/>
        <p:txBody>
          <a:bodyPr/>
          <a:lstStyle/>
          <a:p>
            <a:pPr>
              <a:defRPr/>
            </a:pPr>
            <a:endParaRPr lang="ru-RU" dirty="0"/>
          </a:p>
        </p:txBody>
      </p:sp>
      <p:pic>
        <p:nvPicPr>
          <p:cNvPr id="4" name="Рисунок 3" descr="0_6f2f8_5ab4d13c_XL[1].jpg"/>
          <p:cNvPicPr>
            <a:picLocks noChangeAspect="1"/>
          </p:cNvPicPr>
          <p:nvPr/>
        </p:nvPicPr>
        <p:blipFill>
          <a:blip r:embed="rId2" cstate="screen"/>
          <a:stretch>
            <a:fillRect/>
          </a:stretch>
        </p:blipFill>
        <p:spPr>
          <a:xfrm>
            <a:off x="3347864" y="5013176"/>
            <a:ext cx="2520280" cy="143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492896"/>
            <a:ext cx="4572000" cy="2862322"/>
          </a:xfrm>
          <a:prstGeom prst="rect">
            <a:avLst/>
          </a:prstGeom>
        </p:spPr>
        <p:txBody>
          <a:bodyPr>
            <a:spAutoFit/>
          </a:bodyPr>
          <a:lstStyle/>
          <a:p>
            <a:pPr algn="ctr">
              <a:defRPr/>
            </a:pPr>
            <a:r>
              <a:rPr lang="ru-RU" sz="3600" kern="10" dirty="0">
                <a:ln w="9525">
                  <a:noFill/>
                  <a:round/>
                  <a:headEnd/>
                  <a:tailEnd/>
                </a:ln>
                <a:gradFill rotWithShape="1">
                  <a:gsLst>
                    <a:gs pos="0">
                      <a:srgbClr val="FF0000"/>
                    </a:gs>
                    <a:gs pos="100000">
                      <a:srgbClr val="760000"/>
                    </a:gs>
                  </a:gsLst>
                  <a:path path="rect">
                    <a:fillToRect l="50000" t="50000" r="50000" b="50000"/>
                  </a:path>
                </a:gradFill>
                <a:effectLst>
                  <a:outerShdw dist="35921" dir="2700000" algn="ctr" rotWithShape="0">
                    <a:srgbClr val="C0C0C0">
                      <a:alpha val="79999"/>
                    </a:srgbClr>
                  </a:outerShdw>
                </a:effectLst>
                <a:latin typeface="Comic Sans MS"/>
              </a:rPr>
              <a:t>Ни шагу назад.</a:t>
            </a:r>
          </a:p>
          <a:p>
            <a:pPr algn="ctr">
              <a:defRPr/>
            </a:pPr>
            <a:r>
              <a:rPr lang="ru-RU" sz="3600" kern="10" dirty="0">
                <a:ln w="9525">
                  <a:noFill/>
                  <a:round/>
                  <a:headEnd/>
                  <a:tailEnd/>
                </a:ln>
                <a:gradFill rotWithShape="1">
                  <a:gsLst>
                    <a:gs pos="0">
                      <a:srgbClr val="FF0000"/>
                    </a:gs>
                    <a:gs pos="100000">
                      <a:srgbClr val="760000"/>
                    </a:gs>
                  </a:gsLst>
                  <a:path path="rect">
                    <a:fillToRect l="50000" t="50000" r="50000" b="50000"/>
                  </a:path>
                </a:gradFill>
                <a:effectLst>
                  <a:outerShdw dist="35921" dir="2700000" algn="ctr" rotWithShape="0">
                    <a:srgbClr val="C0C0C0">
                      <a:alpha val="79999"/>
                    </a:srgbClr>
                  </a:outerShdw>
                </a:effectLst>
                <a:latin typeface="Comic Sans MS"/>
              </a:rPr>
              <a:t>Ни шагу на месте,</a:t>
            </a:r>
          </a:p>
          <a:p>
            <a:pPr algn="ctr">
              <a:defRPr/>
            </a:pPr>
            <a:r>
              <a:rPr lang="ru-RU" sz="3600" kern="10" dirty="0">
                <a:ln w="9525">
                  <a:noFill/>
                  <a:round/>
                  <a:headEnd/>
                  <a:tailEnd/>
                </a:ln>
                <a:gradFill rotWithShape="1">
                  <a:gsLst>
                    <a:gs pos="0">
                      <a:srgbClr val="FF0000"/>
                    </a:gs>
                    <a:gs pos="100000">
                      <a:srgbClr val="760000"/>
                    </a:gs>
                  </a:gsLst>
                  <a:path path="rect">
                    <a:fillToRect l="50000" t="50000" r="50000" b="50000"/>
                  </a:path>
                </a:gradFill>
                <a:effectLst>
                  <a:outerShdw dist="35921" dir="2700000" algn="ctr" rotWithShape="0">
                    <a:srgbClr val="C0C0C0">
                      <a:alpha val="79999"/>
                    </a:srgbClr>
                  </a:outerShdw>
                </a:effectLst>
                <a:latin typeface="Comic Sans MS"/>
              </a:rPr>
              <a:t>А только вперед</a:t>
            </a:r>
          </a:p>
          <a:p>
            <a:pPr algn="ctr">
              <a:defRPr/>
            </a:pPr>
            <a:r>
              <a:rPr lang="ru-RU" sz="3600" b="1" kern="10" dirty="0">
                <a:ln w="9525">
                  <a:noFill/>
                  <a:round/>
                  <a:headEnd/>
                  <a:tailEnd/>
                </a:ln>
                <a:gradFill rotWithShape="1">
                  <a:gsLst>
                    <a:gs pos="0">
                      <a:srgbClr val="FF0000"/>
                    </a:gs>
                    <a:gs pos="100000">
                      <a:srgbClr val="760000"/>
                    </a:gs>
                  </a:gsLst>
                  <a:path path="rect">
                    <a:fillToRect l="50000" t="50000" r="50000" b="50000"/>
                  </a:path>
                </a:gradFill>
                <a:effectLst>
                  <a:outerShdw dist="35921" dir="2700000" algn="ctr" rotWithShape="0">
                    <a:srgbClr val="C0C0C0">
                      <a:alpha val="79999"/>
                    </a:srgbClr>
                  </a:outerShdw>
                </a:effectLst>
                <a:latin typeface="Comic Sans MS"/>
              </a:rPr>
              <a:t>С игрой </a:t>
            </a:r>
          </a:p>
          <a:p>
            <a:pPr algn="ctr">
              <a:defRPr/>
            </a:pPr>
            <a:r>
              <a:rPr lang="ru-RU" sz="3600" b="1" kern="10" dirty="0">
                <a:ln w="9525">
                  <a:noFill/>
                  <a:round/>
                  <a:headEnd/>
                  <a:tailEnd/>
                </a:ln>
                <a:gradFill rotWithShape="1">
                  <a:gsLst>
                    <a:gs pos="0">
                      <a:srgbClr val="FF0000"/>
                    </a:gs>
                    <a:gs pos="100000">
                      <a:srgbClr val="760000"/>
                    </a:gs>
                  </a:gsLst>
                  <a:path path="rect">
                    <a:fillToRect l="50000" t="50000" r="50000" b="50000"/>
                  </a:path>
                </a:gradFill>
                <a:effectLst>
                  <a:outerShdw dist="35921" dir="2700000" algn="ctr" rotWithShape="0">
                    <a:srgbClr val="C0C0C0">
                      <a:alpha val="79999"/>
                    </a:srgbClr>
                  </a:outerShdw>
                </a:effectLst>
                <a:latin typeface="Comic Sans MS"/>
              </a:rPr>
              <a:t>и все вместе!</a:t>
            </a:r>
            <a:endParaRPr lang="ru-RU" sz="3600" b="1" dirty="0"/>
          </a:p>
        </p:txBody>
      </p:sp>
      <p:sp>
        <p:nvSpPr>
          <p:cNvPr id="23555" name="Заголовок 2"/>
          <p:cNvSpPr>
            <a:spLocks noGrp="1"/>
          </p:cNvSpPr>
          <p:nvPr>
            <p:ph type="ctrTitle"/>
          </p:nvPr>
        </p:nvSpPr>
        <p:spPr>
          <a:xfrm>
            <a:off x="685800" y="476250"/>
            <a:ext cx="7772400" cy="1728788"/>
          </a:xfrm>
        </p:spPr>
        <p:txBody>
          <a:bodyPr/>
          <a:lstStyle/>
          <a:p>
            <a:r>
              <a:rPr lang="ru-RU" b="1" smtClean="0">
                <a:solidFill>
                  <a:srgbClr val="C00000"/>
                </a:solidFill>
              </a:rPr>
              <a:t>Мы любим повторять:</a:t>
            </a:r>
          </a:p>
        </p:txBody>
      </p:sp>
      <p:sp>
        <p:nvSpPr>
          <p:cNvPr id="4" name="Подзаголовок 3"/>
          <p:cNvSpPr>
            <a:spLocks noGrp="1"/>
          </p:cNvSpPr>
          <p:nvPr>
            <p:ph type="subTitle" idx="1"/>
          </p:nvPr>
        </p:nvSpPr>
        <p:spPr>
          <a:xfrm>
            <a:off x="1371600" y="5516563"/>
            <a:ext cx="6400800" cy="122237"/>
          </a:xfrm>
        </p:spPr>
        <p:txBody>
          <a:bodyPr/>
          <a:lstStyle/>
          <a:p>
            <a:pPr>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8229600" cy="274637"/>
          </a:xfrm>
        </p:spPr>
        <p:txBody>
          <a:bodyPr/>
          <a:lstStyle/>
          <a:p>
            <a:endParaRPr lang="ru-RU" smtClean="0"/>
          </a:p>
        </p:txBody>
      </p:sp>
      <p:sp>
        <p:nvSpPr>
          <p:cNvPr id="3075" name="Содержимое 2"/>
          <p:cNvSpPr>
            <a:spLocks noGrp="1"/>
          </p:cNvSpPr>
          <p:nvPr>
            <p:ph idx="1"/>
          </p:nvPr>
        </p:nvSpPr>
        <p:spPr>
          <a:xfrm>
            <a:off x="755650" y="1125538"/>
            <a:ext cx="7931150" cy="5000625"/>
          </a:xfrm>
        </p:spPr>
        <p:txBody>
          <a:bodyPr/>
          <a:lstStyle/>
          <a:p>
            <a:r>
              <a:rPr lang="ru-RU" smtClean="0">
                <a:solidFill>
                  <a:srgbClr val="C00000"/>
                </a:solidFill>
              </a:rPr>
              <a:t> </a:t>
            </a:r>
            <a:r>
              <a:rPr lang="ru-RU" sz="2800" b="1" smtClean="0">
                <a:solidFill>
                  <a:srgbClr val="C00000"/>
                </a:solidFill>
              </a:rPr>
              <a:t>«Делу время – потехе час», - гласит русская пословица. Посмотрите, как мы  провели  этот час потехи (отдыха, игр).  Заодно мы вспомнили, как проводят этот час в других странах мира. </a:t>
            </a:r>
          </a:p>
          <a:p>
            <a:pPr>
              <a:buFont typeface="Arial" charset="0"/>
              <a:buNone/>
            </a:pPr>
            <a:r>
              <a:rPr lang="ru-RU" sz="2800" b="1" smtClean="0">
                <a:solidFill>
                  <a:srgbClr val="C00000"/>
                </a:solidFill>
              </a:rPr>
              <a:t>        Итак, за дело! Вернее, за игру, которая   дарит доброе настроение,   радость взаимопонимания, ощущение дружеской поддержки.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smtClean="0"/>
          </a:p>
        </p:txBody>
      </p:sp>
      <p:sp>
        <p:nvSpPr>
          <p:cNvPr id="5123" name="Содержимое 2"/>
          <p:cNvSpPr>
            <a:spLocks noGrp="1"/>
          </p:cNvSpPr>
          <p:nvPr>
            <p:ph idx="1"/>
          </p:nvPr>
        </p:nvSpPr>
        <p:spPr>
          <a:xfrm>
            <a:off x="971550" y="1268413"/>
            <a:ext cx="7561263" cy="4857750"/>
          </a:xfrm>
        </p:spPr>
        <p:txBody>
          <a:bodyPr/>
          <a:lstStyle/>
          <a:p>
            <a:pPr algn="just">
              <a:buFont typeface="Arial" charset="0"/>
              <a:buNone/>
            </a:pPr>
            <a:r>
              <a:rPr lang="ru-RU" smtClean="0">
                <a:solidFill>
                  <a:srgbClr val="C00000"/>
                </a:solidFill>
              </a:rPr>
              <a:t>    </a:t>
            </a:r>
            <a:r>
              <a:rPr lang="ru-RU" b="1" smtClean="0">
                <a:solidFill>
                  <a:srgbClr val="C00000"/>
                </a:solidFill>
              </a:rPr>
              <a:t>Итак, нам нужно пройди по заданному  маршруту по «станциям».</a:t>
            </a:r>
          </a:p>
          <a:p>
            <a:pPr algn="just">
              <a:buFont typeface="Arial" charset="0"/>
              <a:buNone/>
            </a:pPr>
            <a:r>
              <a:rPr lang="ru-RU" b="1" smtClean="0">
                <a:solidFill>
                  <a:srgbClr val="C00000"/>
                </a:solidFill>
              </a:rPr>
              <a:t>         Первая станция – «Загадочная». Ребята  должны отгадать загадки на спортивную  тему.</a:t>
            </a:r>
          </a:p>
          <a:p>
            <a:pPr algn="just">
              <a:buFont typeface="Arial" charset="0"/>
              <a:buNone/>
            </a:pPr>
            <a:r>
              <a:rPr lang="ru-RU" b="1" smtClean="0">
                <a:solidFill>
                  <a:srgbClr val="C00000"/>
                </a:solidFill>
              </a:rPr>
              <a:t>          Помоги нам!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60350"/>
            <a:ext cx="8229600" cy="1152525"/>
          </a:xfrm>
        </p:spPr>
        <p:txBody>
          <a:bodyPr/>
          <a:lstStyle/>
          <a:p>
            <a:pPr eaLnBrk="1" hangingPunct="1"/>
            <a:r>
              <a:rPr lang="ru-RU" sz="2400" b="1" smtClean="0">
                <a:solidFill>
                  <a:srgbClr val="C00000"/>
                </a:solidFill>
              </a:rPr>
              <a:t>Загадки были непростые, но мы справились с ними, проявив фантазию и сообразительность.</a:t>
            </a:r>
          </a:p>
        </p:txBody>
      </p:sp>
      <p:sp>
        <p:nvSpPr>
          <p:cNvPr id="6147" name="Содержимое 2"/>
          <p:cNvSpPr>
            <a:spLocks noGrp="1"/>
          </p:cNvSpPr>
          <p:nvPr>
            <p:ph idx="1"/>
          </p:nvPr>
        </p:nvSpPr>
        <p:spPr>
          <a:xfrm>
            <a:off x="457200" y="2060575"/>
            <a:ext cx="8229600" cy="4065588"/>
          </a:xfrm>
        </p:spPr>
        <p:txBody>
          <a:bodyPr/>
          <a:lstStyle/>
          <a:p>
            <a:pPr eaLnBrk="1" hangingPunct="1"/>
            <a:endParaRPr lang="ru-RU" smtClean="0"/>
          </a:p>
        </p:txBody>
      </p:sp>
      <p:pic>
        <p:nvPicPr>
          <p:cNvPr id="3076" name="Picture 4" descr="C:\Users\Светлана\Desktop\P1030682.jpg"/>
          <p:cNvPicPr>
            <a:picLocks noChangeAspect="1" noChangeArrowheads="1"/>
          </p:cNvPicPr>
          <p:nvPr/>
        </p:nvPicPr>
        <p:blipFill>
          <a:blip r:embed="rId2" cstate="email"/>
          <a:srcRect/>
          <a:stretch>
            <a:fillRect/>
          </a:stretch>
        </p:blipFill>
        <p:spPr bwMode="auto">
          <a:xfrm>
            <a:off x="1187624" y="1556792"/>
            <a:ext cx="324036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Светлана\Desktop\P1030683.jpg"/>
          <p:cNvPicPr>
            <a:picLocks noChangeAspect="1" noChangeArrowheads="1"/>
          </p:cNvPicPr>
          <p:nvPr/>
        </p:nvPicPr>
        <p:blipFill>
          <a:blip r:embed="rId3" cstate="email"/>
          <a:srcRect/>
          <a:stretch>
            <a:fillRect/>
          </a:stretch>
        </p:blipFill>
        <p:spPr bwMode="auto">
          <a:xfrm>
            <a:off x="3203848" y="4221088"/>
            <a:ext cx="338437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C:\Users\Светлана\Desktop\P1030684.jpg"/>
          <p:cNvPicPr>
            <a:picLocks noChangeAspect="1" noChangeArrowheads="1"/>
          </p:cNvPicPr>
          <p:nvPr/>
        </p:nvPicPr>
        <p:blipFill>
          <a:blip r:embed="rId4" cstate="email"/>
          <a:srcRect/>
          <a:stretch>
            <a:fillRect/>
          </a:stretch>
        </p:blipFill>
        <p:spPr bwMode="auto">
          <a:xfrm>
            <a:off x="5148064" y="1556792"/>
            <a:ext cx="316835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450" y="188913"/>
            <a:ext cx="7427913" cy="1714500"/>
          </a:xfrm>
        </p:spPr>
        <p:txBody>
          <a:bodyPr/>
          <a:lstStyle/>
          <a:p>
            <a:pPr algn="l"/>
            <a:r>
              <a:rPr lang="ru-RU" sz="2400" smtClean="0">
                <a:solidFill>
                  <a:srgbClr val="C00000"/>
                </a:solidFill>
              </a:rPr>
              <a:t>Мы проворные сестрицы,</a:t>
            </a:r>
            <a:br>
              <a:rPr lang="ru-RU" sz="2400" smtClean="0">
                <a:solidFill>
                  <a:srgbClr val="C00000"/>
                </a:solidFill>
              </a:rPr>
            </a:br>
            <a:r>
              <a:rPr lang="ru-RU" sz="2400" smtClean="0">
                <a:solidFill>
                  <a:srgbClr val="C00000"/>
                </a:solidFill>
              </a:rPr>
              <a:t>Быстро бегать мастерицы.</a:t>
            </a:r>
            <a:br>
              <a:rPr lang="ru-RU" sz="2400" smtClean="0">
                <a:solidFill>
                  <a:srgbClr val="C00000"/>
                </a:solidFill>
              </a:rPr>
            </a:br>
            <a:r>
              <a:rPr lang="ru-RU" sz="2400" smtClean="0">
                <a:solidFill>
                  <a:srgbClr val="C00000"/>
                </a:solidFill>
              </a:rPr>
              <a:t>В дождь лежим, в снег</a:t>
            </a:r>
            <a:br>
              <a:rPr lang="ru-RU" sz="2400" smtClean="0">
                <a:solidFill>
                  <a:srgbClr val="C00000"/>
                </a:solidFill>
              </a:rPr>
            </a:br>
            <a:r>
              <a:rPr lang="ru-RU" sz="2400" smtClean="0">
                <a:solidFill>
                  <a:srgbClr val="C00000"/>
                </a:solidFill>
              </a:rPr>
              <a:t>бежим,</a:t>
            </a:r>
            <a:br>
              <a:rPr lang="ru-RU" sz="2400" smtClean="0">
                <a:solidFill>
                  <a:srgbClr val="C00000"/>
                </a:solidFill>
              </a:rPr>
            </a:br>
            <a:r>
              <a:rPr lang="ru-RU" sz="2400" smtClean="0">
                <a:solidFill>
                  <a:srgbClr val="C00000"/>
                </a:solidFill>
              </a:rPr>
              <a:t>Уж такой у нас режим.   </a:t>
            </a:r>
          </a:p>
        </p:txBody>
      </p:sp>
      <p:sp>
        <p:nvSpPr>
          <p:cNvPr id="7171" name="Текст 4"/>
          <p:cNvSpPr>
            <a:spLocks noGrp="1"/>
          </p:cNvSpPr>
          <p:nvPr>
            <p:ph type="body" idx="1"/>
          </p:nvPr>
        </p:nvSpPr>
        <p:spPr>
          <a:xfrm>
            <a:off x="457200" y="2128838"/>
            <a:ext cx="4040188" cy="46037"/>
          </a:xfrm>
        </p:spPr>
        <p:txBody>
          <a:bodyPr/>
          <a:lstStyle/>
          <a:p>
            <a:r>
              <a:rPr lang="ru-RU" smtClean="0"/>
              <a:t>т</a:t>
            </a:r>
          </a:p>
        </p:txBody>
      </p:sp>
      <p:pic>
        <p:nvPicPr>
          <p:cNvPr id="9" name="Содержимое 8" descr="skis.gif"/>
          <p:cNvPicPr>
            <a:picLocks noGrp="1" noChangeAspect="1"/>
          </p:cNvPicPr>
          <p:nvPr>
            <p:ph sz="half" idx="2"/>
          </p:nvPr>
        </p:nvPicPr>
        <p:blipFill>
          <a:blip r:embed="rId2" cstate="screen"/>
          <a:srcRect/>
          <a:stretch>
            <a:fillRect/>
          </a:stretch>
        </p:blipFill>
        <p:spPr>
          <a:xfrm>
            <a:off x="5724525" y="333375"/>
            <a:ext cx="2519363" cy="1582738"/>
          </a:xfrm>
        </p:spPr>
      </p:pic>
      <p:sp>
        <p:nvSpPr>
          <p:cNvPr id="7173" name="Текст 6"/>
          <p:cNvSpPr>
            <a:spLocks noGrp="1"/>
          </p:cNvSpPr>
          <p:nvPr>
            <p:ph type="body" sz="quarter" idx="3"/>
          </p:nvPr>
        </p:nvSpPr>
        <p:spPr>
          <a:xfrm>
            <a:off x="1187450" y="2128838"/>
            <a:ext cx="4897438" cy="508000"/>
          </a:xfrm>
        </p:spPr>
        <p:txBody>
          <a:bodyPr/>
          <a:lstStyle/>
          <a:p>
            <a:endParaRPr lang="ru-RU" smtClean="0"/>
          </a:p>
        </p:txBody>
      </p:sp>
      <p:sp>
        <p:nvSpPr>
          <p:cNvPr id="8" name="Содержимое 7"/>
          <p:cNvSpPr>
            <a:spLocks noGrp="1"/>
          </p:cNvSpPr>
          <p:nvPr>
            <p:ph sz="quarter" idx="4"/>
          </p:nvPr>
        </p:nvSpPr>
        <p:spPr>
          <a:xfrm>
            <a:off x="1403350" y="2349500"/>
            <a:ext cx="5976938" cy="4248150"/>
          </a:xfrm>
        </p:spPr>
        <p:txBody>
          <a:bodyPr/>
          <a:lstStyle/>
          <a:p>
            <a:pPr>
              <a:buFont typeface="Arial" charset="0"/>
              <a:buNone/>
            </a:pPr>
            <a:r>
              <a:rPr lang="ru-RU" smtClean="0">
                <a:solidFill>
                  <a:srgbClr val="C00000"/>
                </a:solidFill>
              </a:rPr>
              <a:t>Мои новые дружки</a:t>
            </a:r>
          </a:p>
          <a:p>
            <a:pPr>
              <a:buFont typeface="Arial" charset="0"/>
              <a:buNone/>
            </a:pPr>
            <a:r>
              <a:rPr lang="ru-RU" smtClean="0">
                <a:solidFill>
                  <a:srgbClr val="C00000"/>
                </a:solidFill>
              </a:rPr>
              <a:t>И блестящи, и легки.</a:t>
            </a:r>
          </a:p>
          <a:p>
            <a:pPr>
              <a:buFont typeface="Arial" charset="0"/>
              <a:buNone/>
            </a:pPr>
            <a:r>
              <a:rPr lang="ru-RU" smtClean="0">
                <a:solidFill>
                  <a:srgbClr val="C00000"/>
                </a:solidFill>
              </a:rPr>
              <a:t>И на льду со мной резвятся, </a:t>
            </a:r>
          </a:p>
          <a:p>
            <a:pPr>
              <a:buFont typeface="Arial" charset="0"/>
              <a:buNone/>
            </a:pPr>
            <a:r>
              <a:rPr lang="ru-RU" smtClean="0">
                <a:solidFill>
                  <a:srgbClr val="C00000"/>
                </a:solidFill>
              </a:rPr>
              <a:t>И мороза не боятся.</a:t>
            </a:r>
          </a:p>
          <a:p>
            <a:pPr>
              <a:buFont typeface="Arial" charset="0"/>
              <a:buNone/>
            </a:pPr>
            <a:endParaRPr lang="ru-RU" smtClean="0">
              <a:solidFill>
                <a:srgbClr val="C00000"/>
              </a:solidFill>
            </a:endParaRPr>
          </a:p>
          <a:p>
            <a:pPr>
              <a:buFont typeface="Arial" charset="0"/>
              <a:buNone/>
            </a:pPr>
            <a:r>
              <a:rPr lang="ru-RU" smtClean="0">
                <a:solidFill>
                  <a:srgbClr val="C00000"/>
                </a:solidFill>
              </a:rPr>
              <a:t>Взял дубовых два бруска,</a:t>
            </a:r>
          </a:p>
          <a:p>
            <a:pPr>
              <a:buFont typeface="Arial" charset="0"/>
              <a:buNone/>
            </a:pPr>
            <a:r>
              <a:rPr lang="ru-RU" smtClean="0">
                <a:solidFill>
                  <a:srgbClr val="C00000"/>
                </a:solidFill>
              </a:rPr>
              <a:t>Два железных полозка.</a:t>
            </a:r>
          </a:p>
          <a:p>
            <a:pPr>
              <a:buFont typeface="Arial" charset="0"/>
              <a:buNone/>
            </a:pPr>
            <a:r>
              <a:rPr lang="ru-RU" smtClean="0">
                <a:solidFill>
                  <a:srgbClr val="C00000"/>
                </a:solidFill>
              </a:rPr>
              <a:t>На бруски набил я планки.</a:t>
            </a:r>
          </a:p>
          <a:p>
            <a:pPr>
              <a:buFont typeface="Arial" charset="0"/>
              <a:buNone/>
            </a:pPr>
            <a:r>
              <a:rPr lang="ru-RU" smtClean="0">
                <a:solidFill>
                  <a:srgbClr val="C00000"/>
                </a:solidFill>
              </a:rPr>
              <a:t>Дайте снег! Готовы …   </a:t>
            </a:r>
          </a:p>
        </p:txBody>
      </p:sp>
      <p:pic>
        <p:nvPicPr>
          <p:cNvPr id="10" name="Рисунок 9" descr="коньки.jpg"/>
          <p:cNvPicPr>
            <a:picLocks noChangeAspect="1"/>
          </p:cNvPicPr>
          <p:nvPr/>
        </p:nvPicPr>
        <p:blipFill>
          <a:blip r:embed="rId3" cstate="screen"/>
          <a:srcRect/>
          <a:stretch>
            <a:fillRect/>
          </a:stretch>
        </p:blipFill>
        <p:spPr bwMode="auto">
          <a:xfrm>
            <a:off x="5795963" y="2565400"/>
            <a:ext cx="2232025" cy="1511300"/>
          </a:xfrm>
          <a:prstGeom prst="rect">
            <a:avLst/>
          </a:prstGeom>
          <a:noFill/>
          <a:ln w="9525">
            <a:noFill/>
            <a:miter lim="800000"/>
            <a:headEnd/>
            <a:tailEnd/>
          </a:ln>
        </p:spPr>
      </p:pic>
      <p:pic>
        <p:nvPicPr>
          <p:cNvPr id="11" name="Рисунок 10" descr="санки.jpg"/>
          <p:cNvPicPr>
            <a:picLocks noChangeAspect="1"/>
          </p:cNvPicPr>
          <p:nvPr/>
        </p:nvPicPr>
        <p:blipFill>
          <a:blip r:embed="rId4" cstate="screen"/>
          <a:srcRect/>
          <a:stretch>
            <a:fillRect/>
          </a:stretch>
        </p:blipFill>
        <p:spPr bwMode="auto">
          <a:xfrm>
            <a:off x="5795963" y="4724400"/>
            <a:ext cx="2232025" cy="14398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additive="base">
                                        <p:cTn id="4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 calcmode="lin" valueType="num">
                                      <p:cBhvr additive="base">
                                        <p:cTn id="5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73050"/>
            <a:ext cx="3008313" cy="131763"/>
          </a:xfrm>
        </p:spPr>
        <p:txBody>
          <a:bodyPr/>
          <a:lstStyle/>
          <a:p>
            <a:endParaRPr lang="ru-RU" smtClean="0"/>
          </a:p>
        </p:txBody>
      </p:sp>
      <p:pic>
        <p:nvPicPr>
          <p:cNvPr id="5" name="Содержимое 4" descr="городки.jpg"/>
          <p:cNvPicPr>
            <a:picLocks noGrp="1" noChangeAspect="1"/>
          </p:cNvPicPr>
          <p:nvPr>
            <p:ph idx="1"/>
          </p:nvPr>
        </p:nvPicPr>
        <p:blipFill>
          <a:blip r:embed="rId2" cstate="screen"/>
          <a:srcRect/>
          <a:stretch>
            <a:fillRect/>
          </a:stretch>
        </p:blipFill>
        <p:spPr>
          <a:xfrm>
            <a:off x="5292725" y="188913"/>
            <a:ext cx="2735263" cy="1800225"/>
          </a:xfrm>
        </p:spPr>
      </p:pic>
      <p:sp>
        <p:nvSpPr>
          <p:cNvPr id="4" name="Текст 3"/>
          <p:cNvSpPr>
            <a:spLocks noGrp="1"/>
          </p:cNvSpPr>
          <p:nvPr>
            <p:ph type="body" sz="half" idx="2"/>
          </p:nvPr>
        </p:nvSpPr>
        <p:spPr>
          <a:xfrm>
            <a:off x="971550" y="260350"/>
            <a:ext cx="3887788" cy="5865813"/>
          </a:xfrm>
        </p:spPr>
        <p:txBody>
          <a:bodyPr/>
          <a:lstStyle/>
          <a:p>
            <a:r>
              <a:rPr lang="ru-RU" sz="2400" smtClean="0">
                <a:solidFill>
                  <a:srgbClr val="C00000"/>
                </a:solidFill>
              </a:rPr>
              <a:t>Мы на  брёвнышки похожи,</a:t>
            </a:r>
          </a:p>
          <a:p>
            <a:r>
              <a:rPr lang="ru-RU" sz="2400" smtClean="0">
                <a:solidFill>
                  <a:srgbClr val="C00000"/>
                </a:solidFill>
              </a:rPr>
              <a:t>Строй фигуру и сбивай.</a:t>
            </a:r>
            <a:br>
              <a:rPr lang="ru-RU" sz="2400" smtClean="0">
                <a:solidFill>
                  <a:srgbClr val="C00000"/>
                </a:solidFill>
              </a:rPr>
            </a:br>
            <a:r>
              <a:rPr lang="ru-RU" sz="2400" smtClean="0">
                <a:solidFill>
                  <a:srgbClr val="C00000"/>
                </a:solidFill>
              </a:rPr>
              <a:t>Если знаешь, как зовут нас,</a:t>
            </a:r>
          </a:p>
          <a:p>
            <a:r>
              <a:rPr lang="ru-RU" sz="2400" smtClean="0">
                <a:solidFill>
                  <a:srgbClr val="C00000"/>
                </a:solidFill>
              </a:rPr>
              <a:t>Быстро, дружно отвечай.</a:t>
            </a:r>
          </a:p>
          <a:p>
            <a:endParaRPr lang="ru-RU" sz="2400" smtClean="0">
              <a:solidFill>
                <a:srgbClr val="C00000"/>
              </a:solidFill>
            </a:endParaRPr>
          </a:p>
          <a:p>
            <a:r>
              <a:rPr lang="ru-RU" sz="2400" smtClean="0">
                <a:solidFill>
                  <a:srgbClr val="C00000"/>
                </a:solidFill>
              </a:rPr>
              <a:t>На квадратиках доски</a:t>
            </a:r>
          </a:p>
          <a:p>
            <a:r>
              <a:rPr lang="ru-RU" sz="2400" smtClean="0">
                <a:solidFill>
                  <a:srgbClr val="C00000"/>
                </a:solidFill>
              </a:rPr>
              <a:t>Короли свели полки.</a:t>
            </a:r>
          </a:p>
          <a:p>
            <a:r>
              <a:rPr lang="ru-RU" sz="2400" smtClean="0">
                <a:solidFill>
                  <a:srgbClr val="C00000"/>
                </a:solidFill>
              </a:rPr>
              <a:t>Нет для боя у полков </a:t>
            </a:r>
          </a:p>
          <a:p>
            <a:r>
              <a:rPr lang="ru-RU" sz="2400" smtClean="0">
                <a:solidFill>
                  <a:srgbClr val="C00000"/>
                </a:solidFill>
              </a:rPr>
              <a:t>Ни патронов , ни штыков.</a:t>
            </a:r>
          </a:p>
          <a:p>
            <a:endParaRPr lang="ru-RU" sz="2400" smtClean="0">
              <a:solidFill>
                <a:srgbClr val="C00000"/>
              </a:solidFill>
            </a:endParaRPr>
          </a:p>
          <a:p>
            <a:r>
              <a:rPr lang="ru-RU" sz="2400" smtClean="0">
                <a:solidFill>
                  <a:srgbClr val="C00000"/>
                </a:solidFill>
              </a:rPr>
              <a:t>На ледяной площадке крик,</a:t>
            </a:r>
          </a:p>
          <a:p>
            <a:r>
              <a:rPr lang="ru-RU" sz="2400" smtClean="0">
                <a:solidFill>
                  <a:srgbClr val="C00000"/>
                </a:solidFill>
              </a:rPr>
              <a:t>К воротам рвётся ученик,</a:t>
            </a:r>
          </a:p>
          <a:p>
            <a:r>
              <a:rPr lang="ru-RU" sz="2400" smtClean="0">
                <a:solidFill>
                  <a:srgbClr val="C00000"/>
                </a:solidFill>
              </a:rPr>
              <a:t>Кричат все:</a:t>
            </a:r>
          </a:p>
          <a:p>
            <a:r>
              <a:rPr lang="ru-RU" sz="2400" smtClean="0">
                <a:solidFill>
                  <a:srgbClr val="C00000"/>
                </a:solidFill>
              </a:rPr>
              <a:t>-Шайба! Клюшка! Бей!</a:t>
            </a:r>
          </a:p>
          <a:p>
            <a:r>
              <a:rPr lang="ru-RU" sz="2400" smtClean="0">
                <a:solidFill>
                  <a:srgbClr val="C00000"/>
                </a:solidFill>
              </a:rPr>
              <a:t>Весёлая игра…</a:t>
            </a:r>
          </a:p>
        </p:txBody>
      </p:sp>
      <p:pic>
        <p:nvPicPr>
          <p:cNvPr id="6" name="Рисунок 5" descr="шахматы.jpg"/>
          <p:cNvPicPr>
            <a:picLocks noChangeAspect="1"/>
          </p:cNvPicPr>
          <p:nvPr/>
        </p:nvPicPr>
        <p:blipFill>
          <a:blip r:embed="rId3" cstate="screen"/>
          <a:srcRect/>
          <a:stretch>
            <a:fillRect/>
          </a:stretch>
        </p:blipFill>
        <p:spPr bwMode="auto">
          <a:xfrm>
            <a:off x="5292725" y="2276475"/>
            <a:ext cx="2735263" cy="1873250"/>
          </a:xfrm>
          <a:prstGeom prst="rect">
            <a:avLst/>
          </a:prstGeom>
          <a:noFill/>
          <a:ln w="9525">
            <a:noFill/>
            <a:miter lim="800000"/>
            <a:headEnd/>
            <a:tailEnd/>
          </a:ln>
        </p:spPr>
      </p:pic>
      <p:pic>
        <p:nvPicPr>
          <p:cNvPr id="7" name="Рисунок 6" descr="хоккей.jpg"/>
          <p:cNvPicPr>
            <a:picLocks noChangeAspect="1"/>
          </p:cNvPicPr>
          <p:nvPr/>
        </p:nvPicPr>
        <p:blipFill>
          <a:blip r:embed="rId4" cstate="screen"/>
          <a:srcRect/>
          <a:stretch>
            <a:fillRect/>
          </a:stretch>
        </p:blipFill>
        <p:spPr bwMode="auto">
          <a:xfrm>
            <a:off x="5364163" y="4508500"/>
            <a:ext cx="2663825"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 calcmode="lin" valueType="num">
                                      <p:cBhvr additive="base">
                                        <p:cTn id="5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 calcmode="lin" valueType="num">
                                      <p:cBhvr additive="base">
                                        <p:cTn id="6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linds(horizontal)">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3"/>
          <p:cNvSpPr>
            <a:spLocks noGrp="1"/>
          </p:cNvSpPr>
          <p:nvPr>
            <p:ph type="title"/>
          </p:nvPr>
        </p:nvSpPr>
        <p:spPr/>
        <p:txBody>
          <a:bodyPr/>
          <a:lstStyle/>
          <a:p>
            <a:endParaRPr lang="ru-RU" smtClean="0"/>
          </a:p>
        </p:txBody>
      </p:sp>
      <p:pic>
        <p:nvPicPr>
          <p:cNvPr id="7" name="Содержимое 6" descr="volan.png"/>
          <p:cNvPicPr>
            <a:picLocks noGrp="1" noChangeAspect="1"/>
          </p:cNvPicPr>
          <p:nvPr>
            <p:ph idx="1"/>
          </p:nvPr>
        </p:nvPicPr>
        <p:blipFill>
          <a:blip r:embed="rId2" cstate="screen"/>
          <a:stretch>
            <a:fillRect/>
          </a:stretch>
        </p:blipFill>
        <p:spPr>
          <a:xfrm>
            <a:off x="5436096" y="332656"/>
            <a:ext cx="2088232" cy="1584176"/>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1268" name="Текст 5"/>
          <p:cNvSpPr>
            <a:spLocks noGrp="1"/>
          </p:cNvSpPr>
          <p:nvPr>
            <p:ph type="body" sz="half" idx="2"/>
          </p:nvPr>
        </p:nvSpPr>
        <p:spPr>
          <a:xfrm>
            <a:off x="1331913" y="333375"/>
            <a:ext cx="3600450" cy="5792788"/>
          </a:xfrm>
        </p:spPr>
        <p:txBody>
          <a:bodyPr/>
          <a:lstStyle/>
          <a:p>
            <a:r>
              <a:rPr lang="ru-RU" sz="2400" smtClean="0">
                <a:solidFill>
                  <a:srgbClr val="C00000"/>
                </a:solidFill>
              </a:rPr>
              <a:t>Эта птица – не синица, </a:t>
            </a:r>
          </a:p>
          <a:p>
            <a:r>
              <a:rPr lang="ru-RU" sz="2400" smtClean="0">
                <a:solidFill>
                  <a:srgbClr val="C00000"/>
                </a:solidFill>
              </a:rPr>
              <a:t>Не орёл и не баклан.</a:t>
            </a:r>
          </a:p>
          <a:p>
            <a:r>
              <a:rPr lang="ru-RU" sz="2400" smtClean="0">
                <a:solidFill>
                  <a:srgbClr val="C00000"/>
                </a:solidFill>
              </a:rPr>
              <a:t>Эта маленькая птица Называется …</a:t>
            </a:r>
          </a:p>
          <a:p>
            <a:endParaRPr lang="ru-RU" sz="2400" smtClean="0">
              <a:solidFill>
                <a:srgbClr val="C00000"/>
              </a:solidFill>
            </a:endParaRPr>
          </a:p>
          <a:p>
            <a:r>
              <a:rPr lang="ru-RU" sz="2400" smtClean="0">
                <a:solidFill>
                  <a:srgbClr val="C00000"/>
                </a:solidFill>
              </a:rPr>
              <a:t>Не обижен, а надут,</a:t>
            </a:r>
          </a:p>
          <a:p>
            <a:r>
              <a:rPr lang="ru-RU" sz="2400" smtClean="0">
                <a:solidFill>
                  <a:srgbClr val="C00000"/>
                </a:solidFill>
              </a:rPr>
              <a:t>Его по полю ведут.</a:t>
            </a:r>
          </a:p>
          <a:p>
            <a:r>
              <a:rPr lang="ru-RU" sz="2400" smtClean="0">
                <a:solidFill>
                  <a:srgbClr val="C00000"/>
                </a:solidFill>
              </a:rPr>
              <a:t>А ударят – нипочём</a:t>
            </a:r>
          </a:p>
          <a:p>
            <a:r>
              <a:rPr lang="ru-RU" sz="2400" smtClean="0">
                <a:solidFill>
                  <a:srgbClr val="C00000"/>
                </a:solidFill>
              </a:rPr>
              <a:t>Не угнаться за …</a:t>
            </a:r>
          </a:p>
          <a:p>
            <a:endParaRPr lang="ru-RU" sz="2400" smtClean="0">
              <a:solidFill>
                <a:srgbClr val="C00000"/>
              </a:solidFill>
            </a:endParaRPr>
          </a:p>
          <a:p>
            <a:r>
              <a:rPr lang="ru-RU" sz="2400" smtClean="0">
                <a:solidFill>
                  <a:srgbClr val="C00000"/>
                </a:solidFill>
              </a:rPr>
              <a:t>Когда весна берёт своё,</a:t>
            </a:r>
          </a:p>
          <a:p>
            <a:r>
              <a:rPr lang="ru-RU" sz="2400" smtClean="0">
                <a:solidFill>
                  <a:srgbClr val="C00000"/>
                </a:solidFill>
              </a:rPr>
              <a:t>И ручьи бегут, звеня,</a:t>
            </a:r>
          </a:p>
          <a:p>
            <a:r>
              <a:rPr lang="ru-RU" sz="2400" smtClean="0">
                <a:solidFill>
                  <a:srgbClr val="C00000"/>
                </a:solidFill>
              </a:rPr>
              <a:t>Я прыгаю через неё,</a:t>
            </a:r>
          </a:p>
          <a:p>
            <a:r>
              <a:rPr lang="ru-RU" sz="2400" smtClean="0">
                <a:solidFill>
                  <a:srgbClr val="C00000"/>
                </a:solidFill>
              </a:rPr>
              <a:t> А она через меня.</a:t>
            </a:r>
          </a:p>
        </p:txBody>
      </p:sp>
      <p:pic>
        <p:nvPicPr>
          <p:cNvPr id="8" name="Рисунок 7" descr="мяч.png"/>
          <p:cNvPicPr>
            <a:picLocks noChangeAspect="1"/>
          </p:cNvPicPr>
          <p:nvPr/>
        </p:nvPicPr>
        <p:blipFill>
          <a:blip r:embed="rId3" cstate="screen"/>
          <a:stretch>
            <a:fillRect/>
          </a:stretch>
        </p:blipFill>
        <p:spPr>
          <a:xfrm>
            <a:off x="5580112" y="2420888"/>
            <a:ext cx="1944216"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скакалка.jpg"/>
          <p:cNvPicPr>
            <a:picLocks noChangeAspect="1"/>
          </p:cNvPicPr>
          <p:nvPr/>
        </p:nvPicPr>
        <p:blipFill>
          <a:blip r:embed="rId4" cstate="screen"/>
          <a:stretch>
            <a:fillRect/>
          </a:stretch>
        </p:blipFill>
        <p:spPr>
          <a:xfrm>
            <a:off x="5508104" y="4509120"/>
            <a:ext cx="2088232" cy="20882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 calcmode="lin" valueType="num">
                                      <p:cBhvr additive="base">
                                        <p:cTn id="11"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calcmode="lin" valueType="num">
                                      <p:cBhvr additive="base">
                                        <p:cTn id="15"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anim calcmode="lin" valueType="num">
                                      <p:cBhvr additive="base">
                                        <p:cTn id="27"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8">
                                            <p:txEl>
                                              <p:pRg st="5" end="5"/>
                                            </p:txEl>
                                          </p:spTgt>
                                        </p:tgtEl>
                                        <p:attrNameLst>
                                          <p:attrName>style.visibility</p:attrName>
                                        </p:attrNameLst>
                                      </p:cBhvr>
                                      <p:to>
                                        <p:strVal val="visible"/>
                                      </p:to>
                                    </p:set>
                                    <p:anim calcmode="lin" valueType="num">
                                      <p:cBhvr additive="base">
                                        <p:cTn id="31"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8">
                                            <p:txEl>
                                              <p:pRg st="6" end="6"/>
                                            </p:txEl>
                                          </p:spTgt>
                                        </p:tgtEl>
                                        <p:attrNameLst>
                                          <p:attrName>style.visibility</p:attrName>
                                        </p:attrNameLst>
                                      </p:cBhvr>
                                      <p:to>
                                        <p:strVal val="visible"/>
                                      </p:to>
                                    </p:set>
                                    <p:anim calcmode="lin" valueType="num">
                                      <p:cBhvr additive="base">
                                        <p:cTn id="35"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68">
                                            <p:txEl>
                                              <p:pRg st="7" end="7"/>
                                            </p:txEl>
                                          </p:spTgt>
                                        </p:tgtEl>
                                        <p:attrNameLst>
                                          <p:attrName>style.visibility</p:attrName>
                                        </p:attrNameLst>
                                      </p:cBhvr>
                                      <p:to>
                                        <p:strVal val="visible"/>
                                      </p:to>
                                    </p:set>
                                    <p:anim calcmode="lin" valueType="num">
                                      <p:cBhvr additive="base">
                                        <p:cTn id="39"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268">
                                            <p:txEl>
                                              <p:pRg st="9" end="9"/>
                                            </p:txEl>
                                          </p:spTgt>
                                        </p:tgtEl>
                                        <p:attrNameLst>
                                          <p:attrName>style.visibility</p:attrName>
                                        </p:attrNameLst>
                                      </p:cBhvr>
                                      <p:to>
                                        <p:strVal val="visible"/>
                                      </p:to>
                                    </p:set>
                                    <p:anim calcmode="lin" valueType="num">
                                      <p:cBhvr additive="base">
                                        <p:cTn id="51" dur="500" fill="hold"/>
                                        <p:tgtEl>
                                          <p:spTgt spid="1126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68">
                                            <p:txEl>
                                              <p:pRg st="10" end="10"/>
                                            </p:txEl>
                                          </p:spTgt>
                                        </p:tgtEl>
                                        <p:attrNameLst>
                                          <p:attrName>style.visibility</p:attrName>
                                        </p:attrNameLst>
                                      </p:cBhvr>
                                      <p:to>
                                        <p:strVal val="visible"/>
                                      </p:to>
                                    </p:set>
                                    <p:anim calcmode="lin" valueType="num">
                                      <p:cBhvr additive="base">
                                        <p:cTn id="55"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268">
                                            <p:txEl>
                                              <p:pRg st="11" end="11"/>
                                            </p:txEl>
                                          </p:spTgt>
                                        </p:tgtEl>
                                        <p:attrNameLst>
                                          <p:attrName>style.visibility</p:attrName>
                                        </p:attrNameLst>
                                      </p:cBhvr>
                                      <p:to>
                                        <p:strVal val="visible"/>
                                      </p:to>
                                    </p:set>
                                    <p:anim calcmode="lin" valueType="num">
                                      <p:cBhvr additive="base">
                                        <p:cTn id="59" dur="500" fill="hold"/>
                                        <p:tgtEl>
                                          <p:spTgt spid="11268">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268">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268">
                                            <p:txEl>
                                              <p:pRg st="12" end="12"/>
                                            </p:txEl>
                                          </p:spTgt>
                                        </p:tgtEl>
                                        <p:attrNameLst>
                                          <p:attrName>style.visibility</p:attrName>
                                        </p:attrNameLst>
                                      </p:cBhvr>
                                      <p:to>
                                        <p:strVal val="visible"/>
                                      </p:to>
                                    </p:set>
                                    <p:anim calcmode="lin" valueType="num">
                                      <p:cBhvr additive="base">
                                        <p:cTn id="63" dur="500" fill="hold"/>
                                        <p:tgtEl>
                                          <p:spTgt spid="11268">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26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smtClean="0"/>
          </a:p>
        </p:txBody>
      </p:sp>
      <p:sp>
        <p:nvSpPr>
          <p:cNvPr id="6147" name="Содержимое 2"/>
          <p:cNvSpPr>
            <a:spLocks noGrp="1"/>
          </p:cNvSpPr>
          <p:nvPr>
            <p:ph idx="1"/>
          </p:nvPr>
        </p:nvSpPr>
        <p:spPr>
          <a:xfrm>
            <a:off x="971550" y="3789363"/>
            <a:ext cx="7345363" cy="2879725"/>
          </a:xfrm>
        </p:spPr>
        <p:txBody>
          <a:bodyPr/>
          <a:lstStyle/>
          <a:p>
            <a:pPr algn="just" eaLnBrk="1" hangingPunct="1"/>
            <a:r>
              <a:rPr lang="ru-RU" sz="2000" b="1" smtClean="0">
                <a:solidFill>
                  <a:srgbClr val="C00000"/>
                </a:solidFill>
              </a:rPr>
              <a:t>Итак, следующая станция «Чухур» - азербайджанская игра. Это слово означает  «ров».  На площадке проводят 2 линии на расстоянии 40-50 см. Дети отходят от этого места на 15-20 шагов. Затем им завязывают глаза и они должны, вернувшись назад, перепрыгнуть через воображаемый ров. Если игрок правильно рассчитает шаги и перепрыгнет через ров, получает 2 очка, если окажется во рву – 1 очко, а если прыгнет совсем не там, где нужно, очков не получает. Побеждает тот, у кого к концу игры окажется больше очков. </a:t>
            </a:r>
          </a:p>
        </p:txBody>
      </p:sp>
      <p:pic>
        <p:nvPicPr>
          <p:cNvPr id="4100" name="Picture 4" descr="C:\Users\Светлана\Desktop\P1030689.jpg"/>
          <p:cNvPicPr>
            <a:picLocks noChangeAspect="1" noChangeArrowheads="1"/>
          </p:cNvPicPr>
          <p:nvPr/>
        </p:nvPicPr>
        <p:blipFill>
          <a:blip r:embed="rId2" cstate="email"/>
          <a:srcRect/>
          <a:stretch>
            <a:fillRect/>
          </a:stretch>
        </p:blipFill>
        <p:spPr bwMode="auto">
          <a:xfrm>
            <a:off x="179512" y="260648"/>
            <a:ext cx="3168352"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3" name="Picture 7" descr="C:\Users\Светлана\Desktop\P1030692.jpg"/>
          <p:cNvPicPr>
            <a:picLocks noChangeAspect="1" noChangeArrowheads="1"/>
          </p:cNvPicPr>
          <p:nvPr/>
        </p:nvPicPr>
        <p:blipFill>
          <a:blip r:embed="rId3" cstate="email"/>
          <a:srcRect/>
          <a:stretch>
            <a:fillRect/>
          </a:stretch>
        </p:blipFill>
        <p:spPr bwMode="auto">
          <a:xfrm>
            <a:off x="5940152" y="260648"/>
            <a:ext cx="302433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1" name="Picture 5" descr="C:\Users\Светлана\Desktop\P1030690.jpg"/>
          <p:cNvPicPr>
            <a:picLocks noChangeAspect="1" noChangeArrowheads="1"/>
          </p:cNvPicPr>
          <p:nvPr/>
        </p:nvPicPr>
        <p:blipFill>
          <a:blip r:embed="rId4" cstate="email"/>
          <a:srcRect/>
          <a:stretch>
            <a:fillRect/>
          </a:stretch>
        </p:blipFill>
        <p:spPr bwMode="auto">
          <a:xfrm>
            <a:off x="3347864" y="1412776"/>
            <a:ext cx="3096344"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727</Words>
  <Application>Microsoft Office PowerPoint</Application>
  <PresentationFormat>Экран (4:3)</PresentationFormat>
  <Paragraphs>65</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Тема Office</vt:lpstr>
      <vt:lpstr>Игры народов мира</vt:lpstr>
      <vt:lpstr>18 мая у нас прошёл весёлый и познавательный спортивный праздник «Игры народов мира»</vt:lpstr>
      <vt:lpstr>Слайд 3</vt:lpstr>
      <vt:lpstr>Слайд 4</vt:lpstr>
      <vt:lpstr>Загадки были непростые, но мы справились с ними, проявив фантазию и сообразительность.</vt:lpstr>
      <vt:lpstr>Мы проворные сестрицы, Быстро бегать мастерицы. В дождь лежим, в снег бежим, Уж такой у нас режим.   </vt:lpstr>
      <vt:lpstr>Слайд 7</vt:lpstr>
      <vt:lpstr>Слайд 8</vt:lpstr>
      <vt:lpstr>Слайд 9</vt:lpstr>
      <vt:lpstr>Станция «Сафед – чубак» – таджикская игра. Две команды  становятся в одну шеренгу вдоль черты через одного. Расстояние между игроками 1 метр У каждого из игроков – палочка или кегля. Палочки двух команд отличаются по цвету. К началу игры соседи меняются палочками. По сигналу все должны забросить как можно дальше, по второму сигналу – побежать за ними. Причём, каждый должен подобрать свою палочку, (которую забросил сосед). Побеждает команда, все игроки которой раньше вернутся на место со своими палочками.</vt:lpstr>
      <vt:lpstr>Слайд 11</vt:lpstr>
      <vt:lpstr> Станция «Бульба» – белорусская игра. Участники делятся на 2 команды и строятся в 2 колонны. Перед ними «лунки» (обручи), куда надо посадить «картофель» (теннисные мячи). Затем обогнуть флажок и собрать картофель в ведро или корзину. Выигрывает команда, раньше справившаяся с заданием. Если мяч выкатился за пределы обруча, игрок сам должен вернуть картофель в лунку. </vt:lpstr>
      <vt:lpstr>Слайд 13</vt:lpstr>
      <vt:lpstr>Затем посадили  картошку  и собрали её все остальные.</vt:lpstr>
      <vt:lpstr>«Саке бурты» – грузинская игра. Так в Грузии называется игра с мячом и палкой. Играют 2 команды.  Представители команд по очереди прокатывают мяч, подталкивая его палкой, стараясь, чтобы он прошёл через ворота (они должны быть шире мяча на 20-25 см). Выигрывает команда, прокатившая мяч через ворота большее число раз.  Инвентарь: ворота из проволоки, мяч.</vt:lpstr>
      <vt:lpstr>В этой игре важна точность удара по мячу. Мальчики не подвели.</vt:lpstr>
      <vt:lpstr>И девочки очень старались.</vt:lpstr>
      <vt:lpstr>Следующая станция «Мыршим» - казахская игра. Дети становятся в общий круг. Водящий отходит в сторону и закрывает глаза. Одному из участников дают кусочек сыра или карамель. Когда водящий возвращается, все должны непрерывно произносить одно слово: «Мыршим», «Мыршим». Водящий старается угадать  у кого во рту сыр. Для этого ему разрешается ходить по кругу и прислушиваться к каждому. Если он угадал, то присоединяется к играющим. Назначается новый водящий. </vt:lpstr>
      <vt:lpstr>                                       Играем!</vt:lpstr>
      <vt:lpstr>Устали. Небольшая передышка. </vt:lpstr>
      <vt:lpstr>И, наконец, последняя станция  -   «Аисты»  «Аисты» – украинская игра. Ребята изображают аистов. Каждый аист имеет своё гнездо (обруч). Водящий гнезда не имеет. По сигналу начинается игра. Все аисты встают на одну ногу, руки на пояс. Водящий выбирает себе любое гнездо и прыгает в него. Как только в этом гнезде окажутся два аиста, они оба выскакивают из гнезда и бегут, огибая флажки на небольшом расстоянии от обручей. Тот, кто вернётся первым, занимает гнездо, а кто опоздает – становится водящим.</vt:lpstr>
      <vt:lpstr>Мы любим повторять:</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A.Klein</dc:creator>
  <cp:lastModifiedBy>user</cp:lastModifiedBy>
  <cp:revision>39</cp:revision>
  <dcterms:created xsi:type="dcterms:W3CDTF">2010-08-19T21:03:08Z</dcterms:created>
  <dcterms:modified xsi:type="dcterms:W3CDTF">2013-02-10T07:09:04Z</dcterms:modified>
</cp:coreProperties>
</file>