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0" r:id="rId16"/>
    <p:sldId id="269" r:id="rId17"/>
    <p:sldId id="277" r:id="rId18"/>
    <p:sldId id="270" r:id="rId19"/>
    <p:sldId id="271" r:id="rId20"/>
    <p:sldId id="272" r:id="rId21"/>
    <p:sldId id="273" r:id="rId22"/>
    <p:sldId id="278" r:id="rId23"/>
    <p:sldId id="275" r:id="rId24"/>
    <p:sldId id="276" r:id="rId25"/>
    <p:sldId id="27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1E6F2-6218-410A-89A8-BF1F9ACF37F6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3AFFD-0A99-44C0-A57E-EECC57924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6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3AFFD-0A99-44C0-A57E-EECC5792478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458200" cy="4286280"/>
          </a:xfrm>
        </p:spPr>
        <p:txBody>
          <a:bodyPr>
            <a:normAutofit/>
          </a:bodyPr>
          <a:lstStyle/>
          <a:p>
            <a:pPr algn="ctr"/>
            <a:r>
              <a:rPr lang="ru-RU" sz="1800" i="1" dirty="0" smtClean="0">
                <a:solidFill>
                  <a:srgbClr val="0070C0"/>
                </a:solidFill>
              </a:rPr>
              <a:t/>
            </a:r>
            <a:br>
              <a:rPr lang="ru-RU" sz="1800" i="1" dirty="0" smtClean="0">
                <a:solidFill>
                  <a:srgbClr val="0070C0"/>
                </a:solidFill>
              </a:rPr>
            </a:br>
            <a:r>
              <a:rPr lang="ru-RU" sz="1800" i="1" dirty="0" smtClean="0">
                <a:solidFill>
                  <a:srgbClr val="0070C0"/>
                </a:solidFill>
              </a:rPr>
              <a:t/>
            </a:r>
            <a:br>
              <a:rPr lang="ru-RU" sz="1800" i="1" dirty="0" smtClean="0">
                <a:solidFill>
                  <a:srgbClr val="0070C0"/>
                </a:solidFill>
              </a:rPr>
            </a:br>
            <a:r>
              <a:rPr lang="ru-RU" sz="1800" i="1" dirty="0" smtClean="0">
                <a:solidFill>
                  <a:srgbClr val="0070C0"/>
                </a:solidFill>
              </a:rPr>
              <a:t/>
            </a:r>
            <a:br>
              <a:rPr lang="ru-RU" sz="1800" i="1" dirty="0" smtClean="0">
                <a:solidFill>
                  <a:srgbClr val="0070C0"/>
                </a:solidFill>
              </a:rPr>
            </a:br>
            <a:r>
              <a:rPr lang="ru-RU" sz="1800" i="1" dirty="0" smtClean="0">
                <a:solidFill>
                  <a:srgbClr val="0070C0"/>
                </a:solidFill>
              </a:rPr>
              <a:t/>
            </a:r>
            <a:br>
              <a:rPr lang="ru-RU" sz="1800" i="1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Опыт работы группы  кратковременного пребывания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>«БУДУЩИЙ ПЕРВОКЛАССНИК»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>на базе 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общеобразовательной школы </a:t>
            </a:r>
            <a:r>
              <a:rPr lang="ru-RU" sz="2800" dirty="0" smtClean="0">
                <a:solidFill>
                  <a:srgbClr val="0070C0"/>
                </a:solidFill>
              </a:rPr>
              <a:t/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1400" dirty="0" smtClean="0">
                <a:solidFill>
                  <a:srgbClr val="0070C0"/>
                </a:solidFill>
              </a:rPr>
              <a:t/>
            </a:r>
            <a:br>
              <a:rPr lang="ru-RU" sz="1400" dirty="0" smtClean="0">
                <a:solidFill>
                  <a:srgbClr val="0070C0"/>
                </a:solidFill>
              </a:rPr>
            </a:br>
            <a:r>
              <a:rPr lang="ru-RU" sz="1400" dirty="0" smtClean="0">
                <a:solidFill>
                  <a:srgbClr val="0070C0"/>
                </a:solidFill>
              </a:rPr>
              <a:t/>
            </a:r>
            <a:br>
              <a:rPr lang="ru-RU" sz="1400" dirty="0" smtClean="0">
                <a:solidFill>
                  <a:srgbClr val="0070C0"/>
                </a:solidFill>
              </a:rPr>
            </a:br>
            <a:r>
              <a:rPr lang="ru-RU" sz="1200" dirty="0" smtClean="0">
                <a:solidFill>
                  <a:srgbClr val="0070C0"/>
                </a:solidFill>
              </a:rPr>
              <a:t>г. Гаджиево</a:t>
            </a:r>
            <a:br>
              <a:rPr lang="ru-RU" sz="1200" dirty="0" smtClean="0">
                <a:solidFill>
                  <a:srgbClr val="0070C0"/>
                </a:solidFill>
              </a:rPr>
            </a:br>
            <a:r>
              <a:rPr lang="ru-RU" sz="1200" dirty="0" smtClean="0">
                <a:solidFill>
                  <a:srgbClr val="0070C0"/>
                </a:solidFill>
              </a:rPr>
              <a:t>апрель, 2009 год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4614866" cy="1104888"/>
          </a:xfrm>
        </p:spPr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Фестиваль Педагогических идей…</a:t>
            </a:r>
          </a:p>
          <a:p>
            <a:pPr algn="ctr"/>
            <a:r>
              <a:rPr lang="ru-RU" sz="1800" b="1" dirty="0" smtClean="0"/>
              <a:t>Семинар «</a:t>
            </a:r>
            <a:r>
              <a:rPr lang="ru-RU" sz="1800" b="1" dirty="0" err="1" smtClean="0"/>
              <a:t>Предшкольное</a:t>
            </a:r>
            <a:r>
              <a:rPr lang="ru-RU" sz="1800" b="1" dirty="0" smtClean="0"/>
              <a:t> образование: </a:t>
            </a:r>
            <a:endParaRPr lang="ru-RU" sz="1800" dirty="0" smtClean="0"/>
          </a:p>
          <a:p>
            <a:pPr algn="ctr"/>
            <a:r>
              <a:rPr lang="ru-RU" sz="1800" b="1" dirty="0" smtClean="0"/>
              <a:t>опыт, проблемы, тенденции развития»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14353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600" b="1" i="1" dirty="0" smtClean="0"/>
              <a:t>2. Математическая подготовка</a:t>
            </a:r>
            <a:r>
              <a:rPr lang="ru-RU" sz="2600" dirty="0" smtClean="0"/>
              <a:t> детей к школе осуществляется по программе С.И.Волковой «Математические ступеньки».</a:t>
            </a:r>
          </a:p>
          <a:p>
            <a:pPr algn="just">
              <a:buNone/>
            </a:pPr>
            <a:r>
              <a:rPr lang="ru-RU" sz="2600" dirty="0" smtClean="0"/>
              <a:t>К концу учебного года дети усваивают:</a:t>
            </a:r>
          </a:p>
          <a:p>
            <a:pPr>
              <a:buNone/>
            </a:pPr>
            <a:r>
              <a:rPr lang="ru-RU" sz="2400" dirty="0" smtClean="0"/>
              <a:t>- названия однозначных чисел;</a:t>
            </a:r>
          </a:p>
          <a:p>
            <a:pPr>
              <a:buNone/>
            </a:pPr>
            <a:r>
              <a:rPr lang="ru-RU" sz="2400" dirty="0" smtClean="0"/>
              <a:t>- счет до 10 и обратном порядке;</a:t>
            </a:r>
          </a:p>
          <a:p>
            <a:pPr>
              <a:buNone/>
            </a:pPr>
            <a:r>
              <a:rPr lang="ru-RU" sz="2400" dirty="0" smtClean="0"/>
              <a:t>- различие между цифрой и однозначным числом;</a:t>
            </a:r>
          </a:p>
          <a:p>
            <a:pPr>
              <a:buNone/>
            </a:pPr>
            <a:r>
              <a:rPr lang="ru-RU" sz="2400" dirty="0" smtClean="0"/>
              <a:t>- определяют число предметов заданной совокупности;</a:t>
            </a:r>
          </a:p>
          <a:p>
            <a:pPr>
              <a:buNone/>
            </a:pPr>
            <a:r>
              <a:rPr lang="ru-RU" sz="2400" dirty="0" smtClean="0"/>
              <a:t>- отличают задачу от рассказа;</a:t>
            </a:r>
          </a:p>
          <a:p>
            <a:pPr>
              <a:buNone/>
            </a:pPr>
            <a:r>
              <a:rPr lang="ru-RU" sz="2400" dirty="0" smtClean="0"/>
              <a:t>- умеют решать простые задачи на нахождение суммы и остатка;</a:t>
            </a:r>
          </a:p>
          <a:p>
            <a:pPr>
              <a:buNone/>
            </a:pPr>
            <a:r>
              <a:rPr lang="ru-RU" sz="2400" dirty="0" smtClean="0"/>
              <a:t>- знают названия основных геометрических фигур, различают их;</a:t>
            </a:r>
          </a:p>
          <a:p>
            <a:pPr>
              <a:buNone/>
            </a:pPr>
            <a:r>
              <a:rPr lang="ru-RU" sz="2400" dirty="0" smtClean="0"/>
              <a:t>- проводят простейшие логические рассуждения и простейшие мыслительные операции.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28641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3. Основная цель курса </a:t>
            </a:r>
            <a:r>
              <a:rPr lang="ru-RU" dirty="0" err="1" smtClean="0"/>
              <a:t>В.И.Романиной</a:t>
            </a:r>
            <a:r>
              <a:rPr lang="ru-RU" dirty="0" smtClean="0"/>
              <a:t>  </a:t>
            </a:r>
            <a:r>
              <a:rPr lang="ru-RU" b="1" i="1" dirty="0" smtClean="0"/>
              <a:t>«Конструирование»</a:t>
            </a:r>
            <a:r>
              <a:rPr lang="ru-RU" dirty="0" smtClean="0"/>
              <a:t>  состоит в том, чтобы заложить основы для понимания  различных конструкций предметов, научить детей определять последовательность операций при изготовлении того или иного изделия.</a:t>
            </a:r>
          </a:p>
          <a:p>
            <a:pPr algn="just">
              <a:buNone/>
            </a:pPr>
            <a:r>
              <a:rPr lang="ru-RU" dirty="0" smtClean="0"/>
              <a:t>Дети учатся анализировать конструкцию,</a:t>
            </a:r>
          </a:p>
          <a:p>
            <a:pPr algn="just">
              <a:buNone/>
            </a:pPr>
            <a:r>
              <a:rPr lang="ru-RU" dirty="0" smtClean="0"/>
              <a:t>распознавать пространственное </a:t>
            </a:r>
          </a:p>
          <a:p>
            <a:pPr algn="just">
              <a:buNone/>
            </a:pPr>
            <a:r>
              <a:rPr lang="ru-RU" dirty="0" smtClean="0"/>
              <a:t>расположение частей и деталей </a:t>
            </a:r>
          </a:p>
          <a:p>
            <a:pPr algn="just">
              <a:buNone/>
            </a:pPr>
            <a:r>
              <a:rPr lang="ru-RU" dirty="0" smtClean="0"/>
              <a:t>предмета, их форме, размеру;</a:t>
            </a:r>
          </a:p>
          <a:p>
            <a:pPr algn="just">
              <a:buNone/>
            </a:pPr>
            <a:r>
              <a:rPr lang="ru-RU" dirty="0" smtClean="0"/>
              <a:t>преобразованию конструкций:</a:t>
            </a:r>
          </a:p>
          <a:p>
            <a:pPr algn="just">
              <a:buNone/>
            </a:pPr>
            <a:r>
              <a:rPr lang="ru-RU" dirty="0" smtClean="0"/>
              <a:t>- пристроить, надстроить,</a:t>
            </a:r>
          </a:p>
          <a:p>
            <a:pPr algn="just">
              <a:buNone/>
            </a:pPr>
            <a:r>
              <a:rPr lang="ru-RU" dirty="0" smtClean="0"/>
              <a:t>         достроить, перестроить,</a:t>
            </a:r>
          </a:p>
          <a:p>
            <a:pPr algn="just">
              <a:buNone/>
            </a:pPr>
            <a:r>
              <a:rPr lang="ru-RU" dirty="0" smtClean="0"/>
              <a:t>- заменить детали другими по </a:t>
            </a:r>
          </a:p>
          <a:p>
            <a:pPr algn="just">
              <a:buNone/>
            </a:pPr>
            <a:r>
              <a:rPr lang="ru-RU" dirty="0" smtClean="0"/>
              <a:t>         форме, материалу, размеру,</a:t>
            </a:r>
          </a:p>
          <a:p>
            <a:pPr algn="just">
              <a:buNone/>
            </a:pPr>
            <a:r>
              <a:rPr lang="ru-RU" dirty="0" smtClean="0"/>
              <a:t>цвету без нарушения основы </a:t>
            </a:r>
          </a:p>
          <a:p>
            <a:pPr algn="just">
              <a:buNone/>
            </a:pPr>
            <a:r>
              <a:rPr lang="ru-RU" dirty="0" smtClean="0"/>
              <a:t>конструкции.</a:t>
            </a:r>
            <a:endParaRPr lang="ru-RU" dirty="0"/>
          </a:p>
        </p:txBody>
      </p:sp>
      <p:pic>
        <p:nvPicPr>
          <p:cNvPr id="4" name="Рисунок 3" descr="C:\Users\111\Desktop\Будпервоклассник\SDC11974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5" y="3071810"/>
            <a:ext cx="435768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7150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4. Главная цель обучения </a:t>
            </a:r>
            <a:r>
              <a:rPr lang="ru-RU" sz="2400" b="1" i="1" dirty="0" smtClean="0"/>
              <a:t>английскому языку </a:t>
            </a:r>
            <a:r>
              <a:rPr lang="ru-RU" sz="2400" dirty="0" smtClean="0"/>
              <a:t>– формирование начальных произносительных навыков: артикуляции и интонации, умение распознавать на слух сходные по звучанию фонемы английского языка, 					                    	         		 ознакомление с </a:t>
            </a:r>
            <a:r>
              <a:rPr lang="ru-RU" sz="2400" dirty="0" err="1" smtClean="0"/>
              <a:t>видо</a:t>
            </a:r>
            <a:r>
              <a:rPr lang="ru-RU" sz="2400" dirty="0" smtClean="0"/>
              <a:t>-	                                                          временными формами </a:t>
            </a:r>
          </a:p>
          <a:p>
            <a:pPr algn="just">
              <a:buNone/>
            </a:pPr>
            <a:r>
              <a:rPr lang="ru-RU" sz="2400" dirty="0" smtClean="0"/>
              <a:t>                                                                                                  глагола.</a:t>
            </a:r>
          </a:p>
          <a:p>
            <a:pPr algn="r">
              <a:buNone/>
            </a:pPr>
            <a:r>
              <a:rPr lang="ru-RU" sz="2200" dirty="0" smtClean="0"/>
              <a:t>Основная форма занятий</a:t>
            </a:r>
          </a:p>
          <a:p>
            <a:pPr algn="r">
              <a:buNone/>
            </a:pPr>
            <a:r>
              <a:rPr lang="ru-RU" sz="2200" dirty="0" smtClean="0"/>
              <a:t>– игра, способствующая </a:t>
            </a:r>
          </a:p>
          <a:p>
            <a:pPr algn="r">
              <a:buNone/>
            </a:pPr>
            <a:r>
              <a:rPr lang="ru-RU" sz="2200" dirty="0" smtClean="0"/>
              <a:t>запоминанию</a:t>
            </a:r>
          </a:p>
          <a:p>
            <a:pPr algn="r">
              <a:buNone/>
            </a:pPr>
            <a:r>
              <a:rPr lang="ru-RU" sz="2200" dirty="0" smtClean="0"/>
              <a:t> иностранных </a:t>
            </a:r>
          </a:p>
          <a:p>
            <a:pPr algn="r">
              <a:buNone/>
            </a:pPr>
            <a:r>
              <a:rPr lang="ru-RU" sz="2200" dirty="0" smtClean="0"/>
              <a:t>слов и сочетаний. </a:t>
            </a:r>
            <a:endParaRPr lang="ru-RU" sz="2200" dirty="0"/>
          </a:p>
        </p:txBody>
      </p:sp>
      <p:pic>
        <p:nvPicPr>
          <p:cNvPr id="4" name="Рисунок 3" descr="C:\Users\111\Desktop\Будпервоклассник\SDC1197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2786058"/>
            <a:ext cx="5072098" cy="382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357850"/>
          </a:xfrm>
        </p:spPr>
        <p:txBody>
          <a:bodyPr>
            <a:normAutofit lnSpcReduction="10000"/>
          </a:bodyPr>
          <a:lstStyle/>
          <a:p>
            <a:pPr marL="88900" indent="-88900" algn="just">
              <a:buNone/>
            </a:pPr>
            <a:r>
              <a:rPr lang="ru-RU" sz="2400" dirty="0" smtClean="0"/>
              <a:t>5. Программа А.А.Плешакова </a:t>
            </a:r>
            <a:r>
              <a:rPr lang="ru-RU" sz="2400" b="1" i="1" dirty="0" smtClean="0"/>
              <a:t>«Зеленая тропинка»</a:t>
            </a:r>
            <a:r>
              <a:rPr lang="ru-RU" sz="2400" dirty="0" smtClean="0"/>
              <a:t> нацелена на развитие и формирование у детей заинтересованности и бережного отношения к природному окружению. 	К концу учебного года у детей расширяется кругозор, повышается интерес к обучению; </a:t>
            </a:r>
          </a:p>
          <a:p>
            <a:pPr algn="just">
              <a:buNone/>
            </a:pPr>
            <a:r>
              <a:rPr lang="ru-RU" sz="2400" dirty="0" smtClean="0"/>
              <a:t>дети  учатся распознавать</a:t>
            </a:r>
          </a:p>
          <a:p>
            <a:pPr algn="just">
              <a:buNone/>
            </a:pPr>
            <a:r>
              <a:rPr lang="ru-RU" sz="2400" dirty="0" smtClean="0"/>
              <a:t>на рисунках и в природе </a:t>
            </a:r>
          </a:p>
          <a:p>
            <a:pPr algn="just">
              <a:buNone/>
            </a:pPr>
            <a:r>
              <a:rPr lang="ru-RU" sz="2400" dirty="0" smtClean="0"/>
              <a:t>изученные растения и </a:t>
            </a:r>
          </a:p>
          <a:p>
            <a:pPr algn="just">
              <a:buNone/>
            </a:pPr>
            <a:r>
              <a:rPr lang="ru-RU" sz="2400" dirty="0" smtClean="0"/>
              <a:t>животные, перечислять </a:t>
            </a:r>
          </a:p>
          <a:p>
            <a:pPr algn="just">
              <a:buNone/>
            </a:pPr>
            <a:r>
              <a:rPr lang="ru-RU" sz="2400" dirty="0" smtClean="0"/>
              <a:t>в правильной </a:t>
            </a:r>
          </a:p>
          <a:p>
            <a:pPr algn="just">
              <a:buNone/>
            </a:pPr>
            <a:r>
              <a:rPr lang="ru-RU" sz="2400" dirty="0" smtClean="0"/>
              <a:t>последовательности </a:t>
            </a:r>
          </a:p>
          <a:p>
            <a:pPr algn="just">
              <a:buNone/>
            </a:pPr>
            <a:r>
              <a:rPr lang="ru-RU" sz="2400" dirty="0" smtClean="0"/>
              <a:t>времена года и называть</a:t>
            </a:r>
          </a:p>
          <a:p>
            <a:pPr algn="just">
              <a:buNone/>
            </a:pPr>
            <a:r>
              <a:rPr lang="ru-RU" sz="2400" dirty="0" smtClean="0"/>
              <a:t> основные признаки.</a:t>
            </a:r>
            <a:endParaRPr lang="ru-RU" sz="2400" dirty="0"/>
          </a:p>
        </p:txBody>
      </p:sp>
      <p:pic>
        <p:nvPicPr>
          <p:cNvPr id="4" name="Picture 4" descr="дл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47659" y="2786058"/>
            <a:ext cx="5010589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/>
          </a:bodyPr>
          <a:lstStyle/>
          <a:p>
            <a:pPr marL="265113" indent="-265113" algn="just">
              <a:buNone/>
            </a:pPr>
            <a:r>
              <a:rPr lang="ru-RU" sz="2400" dirty="0" smtClean="0"/>
              <a:t>6. В соответствии с учебным планом уроки </a:t>
            </a:r>
            <a:r>
              <a:rPr lang="ru-RU" sz="2400" b="1" i="1" dirty="0" smtClean="0"/>
              <a:t>физического воспитания</a:t>
            </a:r>
            <a:r>
              <a:rPr lang="ru-RU" sz="2400" dirty="0" smtClean="0"/>
              <a:t> проводятся 3 раза в неделю, а также ежедневные прогулки по 30 минут </a:t>
            </a:r>
          </a:p>
          <a:p>
            <a:pPr marL="457200" indent="-457200" algn="just">
              <a:buNone/>
            </a:pPr>
            <a:r>
              <a:rPr lang="ru-RU" sz="2400" dirty="0" smtClean="0"/>
              <a:t>   с целью реализации </a:t>
            </a:r>
          </a:p>
          <a:p>
            <a:pPr marL="457200" indent="-457200" algn="just">
              <a:buNone/>
            </a:pPr>
            <a:r>
              <a:rPr lang="ru-RU" sz="2400" dirty="0" smtClean="0"/>
              <a:t>   потребности в движении</a:t>
            </a:r>
          </a:p>
          <a:p>
            <a:pPr marL="457200" indent="-457200" algn="just">
              <a:buNone/>
            </a:pPr>
            <a:r>
              <a:rPr lang="ru-RU" sz="2400" dirty="0" smtClean="0"/>
              <a:t>   детей шестого, седьмого </a:t>
            </a:r>
          </a:p>
          <a:p>
            <a:pPr marL="457200" indent="-457200" algn="just">
              <a:buNone/>
            </a:pPr>
            <a:r>
              <a:rPr lang="ru-RU" sz="2400" dirty="0" smtClean="0"/>
              <a:t>   года жизни и обеспечения</a:t>
            </a:r>
          </a:p>
          <a:p>
            <a:pPr marL="457200" indent="-457200" algn="just">
              <a:buNone/>
            </a:pPr>
            <a:r>
              <a:rPr lang="ru-RU" sz="2400" dirty="0" smtClean="0"/>
              <a:t>   сохранности  их здоровья. </a:t>
            </a:r>
          </a:p>
          <a:p>
            <a:pPr algn="just">
              <a:buNone/>
            </a:pP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C:\Users\111\Desktop\DSC00042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2857496"/>
            <a:ext cx="435771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детей к обучению в школе.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	При организации прогулок проводятся различные игры: оздоровительные, познавательно-развивающие, социально-бытовые и др.</a:t>
            </a:r>
            <a:endParaRPr lang="ru-RU" sz="2800" dirty="0"/>
          </a:p>
        </p:txBody>
      </p:sp>
      <p:pic>
        <p:nvPicPr>
          <p:cNvPr id="4" name="Рисунок 3" descr="C:\Users\111\Desktop\DSC0005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786058"/>
            <a:ext cx="4143404" cy="320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111\Desktop\DSC00055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3714752"/>
            <a:ext cx="4195773" cy="295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400" dirty="0" smtClean="0"/>
              <a:t>Роль игровой деятельности.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dirty="0" smtClean="0"/>
              <a:t>- В  дошкольном возрасте ведущей деятельностью является игра. </a:t>
            </a:r>
          </a:p>
          <a:p>
            <a:pPr algn="r">
              <a:buNone/>
            </a:pPr>
            <a:r>
              <a:rPr lang="ru-RU" sz="2400" dirty="0" smtClean="0"/>
              <a:t>- Игровая деятельность способствует развитию произвольного внимания и произвольной памяти. </a:t>
            </a:r>
          </a:p>
          <a:p>
            <a:pPr>
              <a:buNone/>
            </a:pPr>
            <a:r>
              <a:rPr lang="ru-RU" sz="2400" dirty="0" smtClean="0"/>
              <a:t>- Большое влияние игра оказывает на развитие речи.</a:t>
            </a:r>
          </a:p>
          <a:p>
            <a:pPr algn="r">
              <a:buNone/>
            </a:pPr>
            <a:r>
              <a:rPr lang="ru-RU" sz="2400" dirty="0" smtClean="0"/>
              <a:t>- В игре ребенок учится использовать обобщенные</a:t>
            </a:r>
          </a:p>
          <a:p>
            <a:pPr algn="r">
              <a:buNone/>
            </a:pPr>
            <a:r>
              <a:rPr lang="ru-RU" sz="2400" dirty="0" smtClean="0"/>
              <a:t> значения слов, впервые открывает для себя отношения, существующие между людьми: начинает постигать определенные правила поведения, принятые в обществе.</a:t>
            </a:r>
          </a:p>
          <a:p>
            <a:pPr algn="ctr">
              <a:buNone/>
            </a:pPr>
            <a:r>
              <a:rPr lang="ru-RU" sz="2400" u="sng" dirty="0" smtClean="0"/>
              <a:t>Программа «Преемственность» предполагает использование широкого спектра игр сюжетно-ролевых, театрализованных, подвижных и дидактических, игры-труда, игры-забавы и развлечений, комплексных игровых праздников.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785786" y="428604"/>
            <a:ext cx="3862722" cy="777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На уроках  и мероприятиях</a:t>
            </a:r>
            <a:endParaRPr lang="ru-RU" sz="2400" dirty="0"/>
          </a:p>
        </p:txBody>
      </p:sp>
      <p:pic>
        <p:nvPicPr>
          <p:cNvPr id="7" name="Содержимое 6" descr="H:\Уроки для д. сад\PB300019.JPG"/>
          <p:cNvPicPr>
            <a:picLocks noGrp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88" y="214313"/>
            <a:ext cx="42148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:\фото нач школа учителя\DSC00018.JPG"/>
          <p:cNvPicPr>
            <a:picLocks noGrp="1"/>
          </p:cNvPicPr>
          <p:nvPr>
            <p:ph sz="half" idx="429496729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785926"/>
            <a:ext cx="414337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111\Desktop\Будпервоклассник\SDC11972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3714752"/>
            <a:ext cx="3929090" cy="28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психолога.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Исследуются  психические параметры:</a:t>
            </a:r>
          </a:p>
          <a:p>
            <a:pPr>
              <a:buNone/>
            </a:pPr>
            <a:r>
              <a:rPr lang="ru-RU" sz="2400" dirty="0" smtClean="0"/>
              <a:t>- речевое развитие;</a:t>
            </a:r>
          </a:p>
          <a:p>
            <a:pPr>
              <a:buNone/>
            </a:pPr>
            <a:r>
              <a:rPr lang="ru-RU" sz="2400" dirty="0" smtClean="0"/>
              <a:t>- кратковременная память (зрительная, слуховая);</a:t>
            </a:r>
          </a:p>
          <a:p>
            <a:pPr>
              <a:buNone/>
            </a:pPr>
            <a:r>
              <a:rPr lang="ru-RU" sz="2400" dirty="0" smtClean="0"/>
              <a:t>- мышление:</a:t>
            </a:r>
          </a:p>
          <a:p>
            <a:pPr>
              <a:buNone/>
            </a:pPr>
            <a:r>
              <a:rPr lang="ru-RU" sz="2400" dirty="0" smtClean="0"/>
              <a:t>		</a:t>
            </a:r>
            <a:r>
              <a:rPr lang="ru-RU" sz="2400" i="1" dirty="0" smtClean="0"/>
              <a:t>Интуитивное </a:t>
            </a:r>
            <a:r>
              <a:rPr lang="ru-RU" sz="2400" dirty="0" smtClean="0"/>
              <a:t>(умение самостоятельно разбираться в учебном материале, основано на личном опыте ребенка),</a:t>
            </a:r>
          </a:p>
          <a:p>
            <a:pPr>
              <a:buNone/>
            </a:pPr>
            <a:r>
              <a:rPr lang="ru-RU" sz="2400" dirty="0" smtClean="0"/>
              <a:t>		</a:t>
            </a:r>
            <a:r>
              <a:rPr lang="ru-RU" sz="2400" i="1" dirty="0" smtClean="0"/>
              <a:t>Логическое</a:t>
            </a:r>
            <a:r>
              <a:rPr lang="ru-RU" sz="2400" dirty="0" smtClean="0"/>
              <a:t> (умение ребенка учиться),</a:t>
            </a:r>
          </a:p>
          <a:p>
            <a:pPr>
              <a:buNone/>
            </a:pPr>
            <a:r>
              <a:rPr lang="ru-RU" sz="2400" dirty="0" smtClean="0"/>
              <a:t>		</a:t>
            </a:r>
            <a:r>
              <a:rPr lang="ru-RU" sz="2400" i="1" dirty="0" smtClean="0"/>
              <a:t>Речевое</a:t>
            </a:r>
            <a:r>
              <a:rPr lang="ru-RU" sz="2400" dirty="0" smtClean="0"/>
              <a:t> (восприятие и понимание учебного материала на слух, умение рассуждать), </a:t>
            </a:r>
          </a:p>
          <a:p>
            <a:pPr>
              <a:buNone/>
            </a:pPr>
            <a:r>
              <a:rPr lang="ru-RU" sz="2400" dirty="0" smtClean="0"/>
              <a:t>		</a:t>
            </a:r>
            <a:r>
              <a:rPr lang="ru-RU" sz="2400" i="1" dirty="0" smtClean="0"/>
              <a:t>Абстрактное</a:t>
            </a:r>
            <a:r>
              <a:rPr lang="ru-RU" sz="2400" dirty="0" smtClean="0"/>
              <a:t> (умение выделить различные формальные признаки и оперировать ими), </a:t>
            </a:r>
          </a:p>
          <a:p>
            <a:pPr>
              <a:buNone/>
            </a:pPr>
            <a:r>
              <a:rPr lang="ru-RU" sz="2400" dirty="0" smtClean="0"/>
              <a:t>		</a:t>
            </a:r>
            <a:r>
              <a:rPr lang="ru-RU" sz="2400" i="1" dirty="0" smtClean="0"/>
              <a:t>Образное</a:t>
            </a:r>
            <a:r>
              <a:rPr lang="ru-RU" sz="2400" dirty="0" smtClean="0"/>
              <a:t> (восприятие и понимание учебного материала по наглядности).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142852"/>
            <a:ext cx="7772400" cy="914400"/>
          </a:xfrm>
        </p:spPr>
        <p:txBody>
          <a:bodyPr/>
          <a:lstStyle/>
          <a:p>
            <a:pPr algn="ctr"/>
            <a:r>
              <a:rPr lang="ru-RU" dirty="0" smtClean="0"/>
              <a:t>Динамика развития ВПП.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5" y="1071545"/>
          <a:ext cx="8429685" cy="542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1"/>
                <a:gridCol w="2214578"/>
                <a:gridCol w="1643074"/>
                <a:gridCol w="1528775"/>
                <a:gridCol w="1685937"/>
              </a:tblGrid>
              <a:tr h="10858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Учебный 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Кратковременная память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Речевое развитие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Процессы мышления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Общая динамика</a:t>
                      </a:r>
                    </a:p>
                  </a:txBody>
                  <a:tcPr marL="68580" marR="68580" marT="0" marB="0" anchor="ctr"/>
                </a:tc>
              </a:tr>
              <a:tr h="10858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2005-2006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30,7%</a:t>
                      </a:r>
                    </a:p>
                  </a:txBody>
                  <a:tcPr marL="68580" marR="68580" marT="0" marB="0" anchor="ctr"/>
                </a:tc>
              </a:tr>
              <a:tr h="10858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2006-2007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30,6%</a:t>
                      </a:r>
                    </a:p>
                  </a:txBody>
                  <a:tcPr marL="68580" marR="68580" marT="0" marB="0" anchor="ctr"/>
                </a:tc>
              </a:tr>
              <a:tr h="10858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2007-2008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12,5%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26,8%</a:t>
                      </a:r>
                    </a:p>
                  </a:txBody>
                  <a:tcPr marL="68580" marR="68580" marT="0" marB="0" anchor="ctr"/>
                </a:tc>
              </a:tr>
              <a:tr h="10858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2008-2009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21,2%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28,6%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43306" y="3500438"/>
            <a:ext cx="5272094" cy="3071834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Муниципальное общеобразовательное учреждение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 «Средняя общеобразовательная школа №279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 имени Героя Советского Союза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 контр-адмирала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 Лунина Николая Александровича»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428596" y="357166"/>
            <a:ext cx="3257544" cy="6000792"/>
          </a:xfrm>
        </p:spPr>
        <p:txBody>
          <a:bodyPr/>
          <a:lstStyle/>
          <a:p>
            <a:r>
              <a:rPr lang="ru-RU" sz="1800" b="1" i="1" dirty="0" smtClean="0"/>
              <a:t>Дата открытия</a:t>
            </a:r>
            <a:r>
              <a:rPr lang="ru-RU" sz="1800" i="1" dirty="0" smtClean="0"/>
              <a:t>: 01 сентября 1991 года.</a:t>
            </a:r>
            <a:endParaRPr lang="ru-RU" sz="1800" dirty="0" smtClean="0"/>
          </a:p>
          <a:p>
            <a:r>
              <a:rPr lang="ru-RU" sz="1800" i="1" dirty="0" smtClean="0"/>
              <a:t>Решением Совета депутатов ЗАТО Скалистый от 04.11.2000 № 115 школе присвоено имя Героя Советского Союза контр-адмирала Н.А.Лунина.</a:t>
            </a:r>
            <a:endParaRPr lang="ru-RU" sz="1800" dirty="0" smtClean="0"/>
          </a:p>
          <a:p>
            <a:r>
              <a:rPr lang="ru-RU" sz="1800" b="1" i="1" dirty="0" smtClean="0"/>
              <a:t>Статус: </a:t>
            </a:r>
            <a:r>
              <a:rPr lang="ru-RU" sz="1800" i="1" dirty="0" smtClean="0"/>
              <a:t> муниципальное учреждение.</a:t>
            </a:r>
            <a:endParaRPr lang="ru-RU" sz="1800" dirty="0" smtClean="0"/>
          </a:p>
          <a:p>
            <a:r>
              <a:rPr lang="ru-RU" sz="1800" b="1" i="1" dirty="0" smtClean="0"/>
              <a:t>Учредитель:</a:t>
            </a:r>
            <a:r>
              <a:rPr lang="ru-RU" sz="1800" i="1" dirty="0" smtClean="0"/>
              <a:t> администрация муниципального образования «Закрытое административно-территориальное образование Скалистый» Мурманской области.</a:t>
            </a:r>
          </a:p>
          <a:p>
            <a:r>
              <a:rPr lang="ru-RU" sz="1800" b="1" i="1" dirty="0" smtClean="0"/>
              <a:t>Местонахождение: </a:t>
            </a:r>
            <a:r>
              <a:rPr lang="ru-RU" sz="1800" i="1" dirty="0" smtClean="0"/>
              <a:t>Мурманская область,</a:t>
            </a:r>
          </a:p>
          <a:p>
            <a:r>
              <a:rPr lang="ru-RU" sz="1800" i="1" dirty="0" smtClean="0"/>
              <a:t> г. Гаджиево, ул. </a:t>
            </a:r>
            <a:r>
              <a:rPr lang="ru-RU" sz="1800" i="1" dirty="0" err="1" smtClean="0"/>
              <a:t>Душенова</a:t>
            </a:r>
            <a:r>
              <a:rPr lang="ru-RU" sz="1800" i="1" dirty="0" smtClean="0"/>
              <a:t>, д. 90-А.</a:t>
            </a:r>
          </a:p>
          <a:p>
            <a:endParaRPr lang="ru-RU" dirty="0"/>
          </a:p>
        </p:txBody>
      </p:sp>
      <p:pic>
        <p:nvPicPr>
          <p:cNvPr id="9" name="Содержимое 7" descr="DSCN2992.JPG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7752" y="357166"/>
            <a:ext cx="3811385" cy="292895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логопеда.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35785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b="1" dirty="0" smtClean="0"/>
              <a:t>	В</a:t>
            </a:r>
            <a:r>
              <a:rPr lang="ru-RU" sz="2400" dirty="0" smtClean="0"/>
              <a:t> основу </a:t>
            </a:r>
            <a:r>
              <a:rPr lang="ru-RU" sz="2400" b="1" i="1" dirty="0" smtClean="0"/>
              <a:t>логопедических занятий</a:t>
            </a:r>
            <a:r>
              <a:rPr lang="ru-RU" sz="2400" b="1" dirty="0" smtClean="0"/>
              <a:t> </a:t>
            </a:r>
            <a:r>
              <a:rPr lang="ru-RU" sz="2400" dirty="0" smtClean="0"/>
              <a:t>положен комплексно-тематический метод в сочетании с наглядными и игровыми приёмами направленных на подготовку ребят к школе.</a:t>
            </a:r>
          </a:p>
          <a:p>
            <a:pPr algn="just">
              <a:buNone/>
            </a:pPr>
            <a:r>
              <a:rPr lang="ru-RU" sz="2400" dirty="0" smtClean="0"/>
              <a:t>Коррекционное развитие проводится по основным направлениям: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развитие сенсорных и моторных функций;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формирование кинестетической основы артикуляторных движений;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развитие мимической мускулатуры;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развитие интеллектуальных функций (мышления, памяти, воображения, ориентировки в пространстве и во времени);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развитие эмоционально-волевой сферы и игровой деятельности;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формирование коммуникативных способностей.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147484"/>
            <a:ext cx="7772400" cy="914400"/>
          </a:xfrm>
        </p:spPr>
        <p:txBody>
          <a:bodyPr/>
          <a:lstStyle/>
          <a:p>
            <a:pPr algn="ctr"/>
            <a:r>
              <a:rPr lang="ru-RU" sz="3600" dirty="0" smtClean="0"/>
              <a:t>Логопедическое обследование.</a:t>
            </a:r>
            <a:endParaRPr lang="ru-RU" sz="3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066652"/>
          <a:ext cx="8429684" cy="5505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8933"/>
                <a:gridCol w="1394627"/>
                <a:gridCol w="1286124"/>
              </a:tblGrid>
              <a:tr h="382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начало 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конец 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7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Наибольшее затруднение: задания на проверку фонематических функций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60%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29%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Нарушение слоговой структуры слов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38%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23%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Активный словарь: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соответствует норме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35%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72%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очень беден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44%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11%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Пропуски или неверное понимание предлогов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11%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7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Неправильное согласование слов и неверное построение предложения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51%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24%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Мелкая моторика рук  слабо развита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71%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28%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Нарушение произношения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74%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59%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400" dirty="0" smtClean="0"/>
              <a:t>В работе…</a:t>
            </a:r>
            <a:endParaRPr lang="ru-RU" sz="3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Занятие в кабинете  психолога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Занятие в кабинете Логопеда</a:t>
            </a:r>
            <a:endParaRPr lang="ru-RU" dirty="0"/>
          </a:p>
        </p:txBody>
      </p:sp>
      <p:pic>
        <p:nvPicPr>
          <p:cNvPr id="1026" name="Picture 2" descr="C:\Users\111\Desktop\мои документы\фото=\23 марта 2009г\DSC00376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57158" y="2143116"/>
            <a:ext cx="4143895" cy="3108960"/>
          </a:xfrm>
          <a:prstGeom prst="rect">
            <a:avLst/>
          </a:prstGeom>
          <a:noFill/>
        </p:spPr>
      </p:pic>
      <p:pic>
        <p:nvPicPr>
          <p:cNvPr id="8" name="Содержимое 7" descr="C:\Users\111\Desktop\мои документы\фото=\23 марта 2009г\DSC00356.JPG"/>
          <p:cNvPicPr>
            <a:picLocks noGrp="1"/>
          </p:cNvPicPr>
          <p:nvPr>
            <p:ph sz="quarter" idx="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857752" y="1285860"/>
            <a:ext cx="385765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357166"/>
            <a:ext cx="8686800" cy="614366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В ходе функционирования группы решаются следующие задачи: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dirty="0" smtClean="0"/>
              <a:t>- Сохранять и укреплять здоровье детей, готовящихся к школе.</a:t>
            </a:r>
            <a:br>
              <a:rPr lang="ru-RU" sz="3600" dirty="0" smtClean="0"/>
            </a:br>
            <a:r>
              <a:rPr lang="ru-RU" sz="3600" dirty="0" smtClean="0"/>
              <a:t>- Обеспечивать преемственность между школьным и начальным образованием.</a:t>
            </a:r>
            <a:br>
              <a:rPr lang="ru-RU" sz="3600" dirty="0" smtClean="0"/>
            </a:br>
            <a:r>
              <a:rPr lang="ru-RU" sz="3600" dirty="0" smtClean="0"/>
              <a:t>- Устранять разноуровневую подготовку детей к обучению в школе.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642910" y="214290"/>
          <a:ext cx="8072494" cy="637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5722"/>
                <a:gridCol w="4006772"/>
              </a:tblGrid>
              <a:tr h="834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Учебный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Всего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обучающихся в ГКП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2002-2003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2003-2004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2004-2005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2005-2006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2006-2007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2007-2008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2008-2009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</a:tr>
              <a:tr h="69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2009-2010 (планируется)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2050" name="Picture 2" descr="C:\Users\111\Desktop\Будпервоклассник\SDC1196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428736"/>
            <a:ext cx="4643470" cy="3482602"/>
          </a:xfrm>
          <a:prstGeom prst="rect">
            <a:avLst/>
          </a:prstGeom>
          <a:noFill/>
        </p:spPr>
      </p:pic>
      <p:pic>
        <p:nvPicPr>
          <p:cNvPr id="6" name="Содержимое 5" descr="C:\Users\111\Desktop\мои документы\фото=\Новый год утренник и корпоративная вечеринка\ФОТО\IMGP1335.JPG"/>
          <p:cNvPicPr>
            <a:picLocks noGrp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643570" y="2428868"/>
            <a:ext cx="300039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Организационные мероприятия: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429288"/>
          </a:xfrm>
        </p:spPr>
        <p:txBody>
          <a:bodyPr>
            <a:normAutofit fontScale="25000" lnSpcReduction="20000"/>
          </a:bodyPr>
          <a:lstStyle/>
          <a:p>
            <a:pPr lvl="0" algn="just"/>
            <a:endParaRPr lang="ru-RU" sz="8400" dirty="0" smtClean="0">
              <a:latin typeface="Lucida Console" pitchFamily="49" charset="0"/>
            </a:endParaRP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1.Разработано Положение о группе кратковременного пребывания детей «Будущий первоклассник». </a:t>
            </a: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2.Утвержден учебный план. </a:t>
            </a: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3.Утверждено штатное расписание. </a:t>
            </a: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4.Составлено расписание занятий.</a:t>
            </a: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5.Назначены педагогические работники для работы в группе. </a:t>
            </a: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6.Утверждены календарно-тематические планы. </a:t>
            </a: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7.Приобретены учебники, разработан дидактический материал по предметам. </a:t>
            </a:r>
          </a:p>
          <a:p>
            <a:pPr lvl="0" algn="just">
              <a:buNone/>
            </a:pPr>
            <a:r>
              <a:rPr lang="ru-RU" sz="8400" dirty="0" smtClean="0">
                <a:latin typeface="Lucida Console" pitchFamily="49" charset="0"/>
              </a:rPr>
              <a:t>8.Подготовлена классная комната для дошкольников.</a:t>
            </a:r>
          </a:p>
          <a:p>
            <a:pPr algn="just">
              <a:buNone/>
            </a:pPr>
            <a:r>
              <a:rPr lang="ru-RU" sz="8400" dirty="0" smtClean="0">
                <a:latin typeface="Lucida Console" pitchFamily="49" charset="0"/>
              </a:rPr>
              <a:t>9.Организовано бесплатное питание в виде горячего полдника и сока. </a:t>
            </a:r>
          </a:p>
          <a:p>
            <a:pPr algn="just">
              <a:buNone/>
            </a:pPr>
            <a:r>
              <a:rPr lang="ru-RU" sz="8400" dirty="0" smtClean="0">
                <a:latin typeface="Lucida Console" pitchFamily="49" charset="0"/>
              </a:rPr>
              <a:t>10.Сформирована группа детей в количестве 20 человек.</a:t>
            </a:r>
          </a:p>
          <a:p>
            <a:pPr algn="just">
              <a:buNone/>
            </a:pPr>
            <a:r>
              <a:rPr lang="ru-RU" sz="8400" dirty="0" smtClean="0">
                <a:latin typeface="Lucida Console" pitchFamily="49" charset="0"/>
              </a:rPr>
              <a:t>11.Подписан Договор между родителями дошкольников и директором школы.</a:t>
            </a:r>
          </a:p>
          <a:p>
            <a:pPr lvl="0"/>
            <a:endParaRPr lang="ru-RU" sz="5800" dirty="0" smtClean="0">
              <a:latin typeface="Trebuchet MS" pitchFamily="34" charset="0"/>
            </a:endParaRPr>
          </a:p>
          <a:p>
            <a:r>
              <a:rPr lang="ru-RU" dirty="0" smtClean="0">
                <a:latin typeface="Trebuchet MS" pitchFamily="34" charset="0"/>
              </a:rPr>
              <a:t> </a:t>
            </a:r>
            <a:endParaRPr lang="ru-RU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64294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Учебный план: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71471" y="928667"/>
          <a:ext cx="8358246" cy="58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6478"/>
                <a:gridCol w="2571768"/>
              </a:tblGrid>
              <a:tr h="627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Образовательные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компоненты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Количество часов</a:t>
                      </a:r>
                    </a:p>
                  </a:txBody>
                  <a:tcPr marL="68580" marR="68580" marT="0" marB="0"/>
                </a:tc>
              </a:tr>
              <a:tr h="654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rebuchet MS" pitchFamily="34" charset="0"/>
                          <a:ea typeface="Times New Roman"/>
                        </a:rPr>
                        <a:t>Подготовка </a:t>
                      </a: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к обучению чтению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Подготовка к обучению письму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rebuchet MS" pitchFamily="34" charset="0"/>
                          <a:ea typeface="Times New Roman"/>
                        </a:rPr>
                        <a:t>2</a:t>
                      </a:r>
                      <a:endParaRPr lang="ru-RU" sz="2000" dirty="0">
                        <a:latin typeface="Trebuchet MS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312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Математические ступеньки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54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Зеленая тропинка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995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0" dirty="0" smtClean="0">
                          <a:latin typeface="Trebuchet MS" pitchFamily="34" charset="0"/>
                          <a:ea typeface="Times New Roman"/>
                        </a:rPr>
                        <a:t>ИЗО</a:t>
                      </a:r>
                      <a:endParaRPr lang="ru-RU" sz="2000" b="0" kern="0" dirty="0">
                        <a:latin typeface="Trebuchet MS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Театрализация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Музыка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rebuchet MS" pitchFamily="34" charset="0"/>
                          <a:ea typeface="Times New Roman"/>
                        </a:rPr>
                        <a:t>1</a:t>
                      </a:r>
                      <a:endParaRPr lang="ru-RU" sz="2000" dirty="0">
                        <a:latin typeface="Trebuchet MS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latin typeface="Trebuchet MS" pitchFamily="34" charset="0"/>
                          <a:ea typeface="Times New Roman"/>
                        </a:rPr>
                        <a:t>Конструирование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42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Здоровье и физическая культура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54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rebuchet MS" pitchFamily="34" charset="0"/>
                          <a:ea typeface="Times New Roman"/>
                        </a:rPr>
                        <a:t>Обязательная минимальная нагрузка</a:t>
                      </a:r>
                      <a:endParaRPr lang="ru-RU" sz="2000" i="1" dirty="0">
                        <a:latin typeface="Trebuchet MS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rebuchet MS" pitchFamily="34" charset="0"/>
                          <a:ea typeface="Times New Roman"/>
                        </a:rPr>
                        <a:t>15</a:t>
                      </a:r>
                      <a:endParaRPr lang="ru-RU" sz="2000" dirty="0">
                        <a:latin typeface="Trebuchet MS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rebuchet MS" pitchFamily="34" charset="0"/>
                          <a:ea typeface="Times New Roman"/>
                          <a:cs typeface="Times New Roman"/>
                        </a:rPr>
                        <a:t>Занятия по </a:t>
                      </a:r>
                      <a:r>
                        <a:rPr lang="ru-RU" sz="2000" b="1" dirty="0" smtClean="0">
                          <a:latin typeface="Trebuchet MS" pitchFamily="34" charset="0"/>
                          <a:ea typeface="Times New Roman"/>
                          <a:cs typeface="Times New Roman"/>
                        </a:rPr>
                        <a:t>выбору:</a:t>
                      </a:r>
                      <a:endParaRPr lang="ru-RU" sz="2000" b="1" dirty="0"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Развивающие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Английский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rebuchet MS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rebuchet MS" pitchFamily="34" charset="0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552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rebuchet MS" pitchFamily="34" charset="0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rebuchet MS" pitchFamily="34" charset="0"/>
                          <a:ea typeface="Times New Roman"/>
                        </a:rPr>
                        <a:t>19</a:t>
                      </a:r>
                      <a:endParaRPr lang="ru-RU" sz="2000" dirty="0">
                        <a:latin typeface="Trebuchet MS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Адаптационный период: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800" dirty="0" smtClean="0"/>
              <a:t>1. Обеспечение успешной адаптации ребенка к школьным условиям.</a:t>
            </a:r>
          </a:p>
          <a:p>
            <a:pPr>
              <a:buNone/>
            </a:pPr>
            <a:r>
              <a:rPr lang="ru-RU" sz="2800" dirty="0" smtClean="0"/>
              <a:t>2. Формирование у детей адекватных возрасту способов и средств общения со взрослыми и сверстниками.</a:t>
            </a:r>
          </a:p>
          <a:p>
            <a:pPr>
              <a:buNone/>
            </a:pPr>
            <a:r>
              <a:rPr lang="ru-RU" sz="2800" dirty="0" smtClean="0"/>
              <a:t>3. Обеспечение эмоционального благополучия и учет индивидуальных возможностей детей.</a:t>
            </a:r>
          </a:p>
          <a:p>
            <a:pPr>
              <a:buNone/>
            </a:pPr>
            <a:r>
              <a:rPr lang="ru-RU" sz="2800" dirty="0" smtClean="0"/>
              <a:t>4. Взаимодействие с родителями, с целью развития у них педагогической компетентности по отношению к собственным детям.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512064"/>
            <a:ext cx="8572560" cy="6131646"/>
          </a:xfrm>
        </p:spPr>
        <p:txBody>
          <a:bodyPr/>
          <a:lstStyle/>
          <a:p>
            <a:pPr algn="r"/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pic>
        <p:nvPicPr>
          <p:cNvPr id="7" name="Содержимое 6" descr="C:\Users\111\Desktop\мои документы\фото=\Фото Беляева\9. Кл.-об. контроль\P1040437.JPG"/>
          <p:cNvPicPr>
            <a:picLocks noGrp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14290"/>
            <a:ext cx="428628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111\Desktop\img505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3429000"/>
            <a:ext cx="442915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C:\Users\111\Desktop\img506.jpg"/>
          <p:cNvPicPr>
            <a:picLocks noGrp="1"/>
          </p:cNvPicPr>
          <p:nvPr>
            <p:ph sz="half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142984"/>
            <a:ext cx="43434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/>
          </a:bodyPr>
          <a:lstStyle/>
          <a:p>
            <a:pPr marL="512064" indent="-457200">
              <a:buNone/>
            </a:pPr>
            <a:r>
              <a:rPr lang="ru-RU" sz="2400" dirty="0" smtClean="0"/>
              <a:t>1. Курс </a:t>
            </a:r>
            <a:r>
              <a:rPr lang="ru-RU" sz="2400" b="1" dirty="0" smtClean="0"/>
              <a:t>«Родное слово»</a:t>
            </a:r>
            <a:r>
              <a:rPr lang="ru-RU" sz="2400" dirty="0" smtClean="0"/>
              <a:t> решает задачи практической подготовки детей к обучению чтению, письму, совершенствованию устной речи.</a:t>
            </a:r>
          </a:p>
          <a:p>
            <a:pPr marL="0" indent="176213" algn="just">
              <a:buNone/>
            </a:pPr>
            <a:r>
              <a:rPr lang="ru-RU" sz="2200" dirty="0" smtClean="0"/>
              <a:t>а) Развитие и совершенствование  </a:t>
            </a:r>
            <a:r>
              <a:rPr lang="ru-RU" sz="2200" b="1" i="1" dirty="0" smtClean="0"/>
              <a:t>устной речи</a:t>
            </a:r>
            <a:r>
              <a:rPr lang="ru-RU" sz="2200" dirty="0" smtClean="0"/>
              <a:t>  основывается на:</a:t>
            </a:r>
          </a:p>
          <a:p>
            <a:pPr marL="0" indent="176213" algn="just">
              <a:buNone/>
            </a:pPr>
            <a:r>
              <a:rPr lang="ru-RU" sz="2200" dirty="0" smtClean="0"/>
              <a:t>- расширении запаса слов,  обозначающих названия предметов, действий, признаков; </a:t>
            </a:r>
          </a:p>
          <a:p>
            <a:pPr marL="0" indent="176213" algn="just">
              <a:buNone/>
            </a:pPr>
            <a:r>
              <a:rPr lang="ru-RU" sz="2200" dirty="0" smtClean="0"/>
              <a:t>- формировании умений образо-</a:t>
            </a:r>
          </a:p>
          <a:p>
            <a:pPr marL="0" indent="176213" algn="just">
              <a:buNone/>
            </a:pPr>
            <a:r>
              <a:rPr lang="ru-RU" sz="2200" dirty="0" smtClean="0"/>
              <a:t>вывать однокоренные слова, </a:t>
            </a:r>
          </a:p>
          <a:p>
            <a:pPr marL="0" indent="176213" algn="just">
              <a:buNone/>
            </a:pPr>
            <a:r>
              <a:rPr lang="ru-RU" sz="2200" dirty="0" smtClean="0"/>
              <a:t>- использовать в речи сложные </a:t>
            </a:r>
          </a:p>
          <a:p>
            <a:pPr marL="0" indent="176213" algn="just">
              <a:buNone/>
            </a:pPr>
            <a:r>
              <a:rPr lang="ru-RU" sz="2200" dirty="0" smtClean="0"/>
              <a:t>предложения разных видов;</a:t>
            </a:r>
          </a:p>
          <a:p>
            <a:pPr marL="0" indent="176213" algn="just">
              <a:buNone/>
            </a:pPr>
            <a:r>
              <a:rPr lang="ru-RU" sz="2200" dirty="0" smtClean="0"/>
              <a:t>- формировании умений правильно</a:t>
            </a:r>
          </a:p>
          <a:p>
            <a:pPr marL="0" indent="176213" algn="just">
              <a:buNone/>
            </a:pPr>
            <a:r>
              <a:rPr lang="ru-RU" sz="2200" dirty="0" smtClean="0"/>
              <a:t>употреблять слова по смыслу.</a:t>
            </a:r>
          </a:p>
          <a:p>
            <a:endParaRPr lang="ru-RU" dirty="0"/>
          </a:p>
        </p:txBody>
      </p:sp>
      <p:pic>
        <p:nvPicPr>
          <p:cNvPr id="7" name="Рисунок 6" descr="H:\фото нач школа учителя\PC070024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90" y="3357562"/>
            <a:ext cx="4000496" cy="3264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б) При подготовке к обучению  </a:t>
            </a:r>
            <a:r>
              <a:rPr lang="ru-RU" sz="2400" b="1" i="1" dirty="0" smtClean="0"/>
              <a:t>чтению</a:t>
            </a:r>
            <a:r>
              <a:rPr lang="ru-RU" sz="2400" dirty="0" smtClean="0"/>
              <a:t>  дети знакомятся с правильным литературным произношением, орфоэпическими нормами литературного языка. Совершенствуется звуковая культура речи: </a:t>
            </a:r>
          </a:p>
          <a:p>
            <a:pPr>
              <a:buNone/>
            </a:pPr>
            <a:r>
              <a:rPr lang="ru-RU" sz="2400" dirty="0" smtClean="0"/>
              <a:t>-  умение различать на слух</a:t>
            </a:r>
          </a:p>
          <a:p>
            <a:pPr>
              <a:buNone/>
            </a:pPr>
            <a:r>
              <a:rPr lang="ru-RU" sz="2400" dirty="0" smtClean="0"/>
              <a:t>и в произношении все </a:t>
            </a:r>
          </a:p>
          <a:p>
            <a:pPr>
              <a:buNone/>
            </a:pPr>
            <a:r>
              <a:rPr lang="ru-RU" sz="2400" dirty="0" smtClean="0"/>
              <a:t>звуки родного языка, </a:t>
            </a:r>
          </a:p>
          <a:p>
            <a:pPr>
              <a:buNone/>
            </a:pPr>
            <a:r>
              <a:rPr lang="ru-RU" sz="2400" dirty="0" smtClean="0"/>
              <a:t>- развивается </a:t>
            </a:r>
          </a:p>
          <a:p>
            <a:pPr>
              <a:buNone/>
            </a:pPr>
            <a:r>
              <a:rPr lang="ru-RU" sz="2400" dirty="0" smtClean="0"/>
              <a:t>фонематический  слух, </a:t>
            </a:r>
          </a:p>
          <a:p>
            <a:pPr>
              <a:buNone/>
            </a:pPr>
            <a:r>
              <a:rPr lang="ru-RU" sz="2400" dirty="0" smtClean="0"/>
              <a:t>-  укрепляется   и </a:t>
            </a:r>
          </a:p>
          <a:p>
            <a:pPr>
              <a:buNone/>
            </a:pPr>
            <a:r>
              <a:rPr lang="ru-RU" sz="2400" dirty="0" smtClean="0"/>
              <a:t>развивается артикуляция.</a:t>
            </a:r>
          </a:p>
          <a:p>
            <a:endParaRPr lang="ru-RU" dirty="0"/>
          </a:p>
        </p:txBody>
      </p:sp>
      <p:pic>
        <p:nvPicPr>
          <p:cNvPr id="5" name="Рисунок 4" descr="C:\Users\111\Desktop\Будпервоклассник\SDC1196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49" y="3143248"/>
            <a:ext cx="4714907" cy="354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400" dirty="0" smtClean="0"/>
              <a:t>Подготовка детей к обучению в школе.</a:t>
            </a:r>
            <a:endParaRPr lang="ru-RU" sz="3400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в) Подготовка к обучению  </a:t>
            </a:r>
            <a:r>
              <a:rPr lang="ru-RU" sz="2400" b="1" i="1" dirty="0" smtClean="0"/>
              <a:t>письму</a:t>
            </a:r>
            <a:r>
              <a:rPr lang="ru-RU" sz="2400" dirty="0" smtClean="0"/>
              <a:t>  процесс довольно сложный, так как кроме развитых слуховых ощущений у ребенка должен быть хорошо подготовлен двигательный аппарат, особенно мелкая мускулатура руки; развиты: </a:t>
            </a:r>
          </a:p>
          <a:p>
            <a:pPr>
              <a:buFontTx/>
              <a:buChar char="-"/>
            </a:pPr>
            <a:r>
              <a:rPr lang="ru-RU" sz="2400" dirty="0" smtClean="0"/>
              <a:t> координация движений, </a:t>
            </a:r>
          </a:p>
          <a:p>
            <a:pPr>
              <a:buFontTx/>
              <a:buChar char="-"/>
            </a:pPr>
            <a:r>
              <a:rPr lang="ru-RU" sz="2400" dirty="0" smtClean="0"/>
              <a:t> тонкая моторика, </a:t>
            </a:r>
          </a:p>
          <a:p>
            <a:pPr>
              <a:buFontTx/>
              <a:buChar char="-"/>
            </a:pPr>
            <a:r>
              <a:rPr lang="ru-RU" sz="2400" dirty="0" smtClean="0"/>
              <a:t> восприятие в пространстве,</a:t>
            </a:r>
          </a:p>
          <a:p>
            <a:pPr>
              <a:buFontTx/>
              <a:buChar char="-"/>
            </a:pPr>
            <a:r>
              <a:rPr lang="ru-RU" sz="2400" dirty="0" smtClean="0"/>
              <a:t> внимание, </a:t>
            </a:r>
          </a:p>
          <a:p>
            <a:pPr>
              <a:buFontTx/>
              <a:buChar char="-"/>
            </a:pPr>
            <a:r>
              <a:rPr lang="ru-RU" sz="2400" dirty="0" smtClean="0"/>
              <a:t> воображение, </a:t>
            </a:r>
          </a:p>
          <a:p>
            <a:pPr>
              <a:buFontTx/>
              <a:buChar char="-"/>
            </a:pPr>
            <a:r>
              <a:rPr lang="ru-RU" sz="2400" dirty="0" smtClean="0"/>
              <a:t> память,</a:t>
            </a:r>
          </a:p>
          <a:p>
            <a:pPr>
              <a:buFontTx/>
              <a:buChar char="-"/>
            </a:pPr>
            <a:r>
              <a:rPr lang="ru-RU" sz="2400" dirty="0" smtClean="0"/>
              <a:t> мышление.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344</TotalTime>
  <Words>1103</Words>
  <Application>Microsoft Office PowerPoint</Application>
  <PresentationFormat>Экран (4:3)</PresentationFormat>
  <Paragraphs>272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Трек</vt:lpstr>
      <vt:lpstr>     Опыт работы группы  кратковременного пребывания «БУДУЩИЙ ПЕРВОКЛАССНИК»  на базе  общеобразовательной школы     г. Гаджиево апрель, 2009 год </vt:lpstr>
      <vt:lpstr>Муниципальное общеобразовательное учреждение  «Средняя общеобразовательная школа №279  имени Героя Советского Союза  контр-адмирала  Лунина Николая Александровича» </vt:lpstr>
      <vt:lpstr>Организационные мероприятия:</vt:lpstr>
      <vt:lpstr>Учебный план:</vt:lpstr>
      <vt:lpstr>Адаптационный период: </vt:lpstr>
      <vt:lpstr>  </vt:lpstr>
      <vt:lpstr>Подготовка детей к обучению в школе.</vt:lpstr>
      <vt:lpstr>Подготовка детей к обучению в школе.</vt:lpstr>
      <vt:lpstr>Подготовка детей к обучению в школе.</vt:lpstr>
      <vt:lpstr>Подготовка детей к обучению в школе.</vt:lpstr>
      <vt:lpstr>Подготовка детей к обучению в школе.</vt:lpstr>
      <vt:lpstr>Подготовка детей к обучению в школе.</vt:lpstr>
      <vt:lpstr>Подготовка детей к обучению в школе.</vt:lpstr>
      <vt:lpstr>Подготовка детей к обучению в школе.</vt:lpstr>
      <vt:lpstr>Подготовка детей к обучению в школе.</vt:lpstr>
      <vt:lpstr>Роль игровой деятельности.</vt:lpstr>
      <vt:lpstr>На уроках  и мероприятиях</vt:lpstr>
      <vt:lpstr>Работа психолога.</vt:lpstr>
      <vt:lpstr>Динамика развития ВПП.</vt:lpstr>
      <vt:lpstr>Работа логопеда.</vt:lpstr>
      <vt:lpstr>Логопедическое обследование.</vt:lpstr>
      <vt:lpstr>В работе…</vt:lpstr>
      <vt:lpstr>В ходе функционирования группы решаются следующие задачи:   - Сохранять и укреплять здоровье детей, готовящихся к школе. - Обеспечивать преемственность между школьным и начальным образованием. - Устранять разноуровневую подготовку детей к обучению в школе.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фестиваль педагогических идей</dc:title>
  <dc:creator>Директор</dc:creator>
  <cp:lastModifiedBy>Ирина</cp:lastModifiedBy>
  <cp:revision>38</cp:revision>
  <dcterms:created xsi:type="dcterms:W3CDTF">2009-04-14T16:50:06Z</dcterms:created>
  <dcterms:modified xsi:type="dcterms:W3CDTF">2011-05-10T15:16:22Z</dcterms:modified>
</cp:coreProperties>
</file>