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6" r:id="rId6"/>
    <p:sldId id="290" r:id="rId7"/>
    <p:sldId id="287" r:id="rId8"/>
    <p:sldId id="291" r:id="rId9"/>
    <p:sldId id="292" r:id="rId10"/>
    <p:sldId id="282" r:id="rId11"/>
    <p:sldId id="263" r:id="rId12"/>
    <p:sldId id="273" r:id="rId13"/>
    <p:sldId id="274" r:id="rId14"/>
    <p:sldId id="269" r:id="rId15"/>
    <p:sldId id="262" r:id="rId16"/>
    <p:sldId id="260" r:id="rId17"/>
    <p:sldId id="275" r:id="rId18"/>
    <p:sldId id="276" r:id="rId19"/>
    <p:sldId id="267" r:id="rId20"/>
    <p:sldId id="270" r:id="rId21"/>
    <p:sldId id="261" r:id="rId22"/>
    <p:sldId id="278" r:id="rId23"/>
    <p:sldId id="302" r:id="rId24"/>
    <p:sldId id="271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0D7"/>
    <a:srgbClr val="00FFFF"/>
    <a:srgbClr val="4BD0FF"/>
    <a:srgbClr val="030523"/>
    <a:srgbClr val="020318"/>
    <a:srgbClr val="280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48" autoAdjust="0"/>
    <p:restoredTop sz="98370" autoAdjust="0"/>
  </p:normalViewPr>
  <p:slideViewPr>
    <p:cSldViewPr>
      <p:cViewPr>
        <p:scale>
          <a:sx n="50" d="100"/>
          <a:sy n="50" d="100"/>
        </p:scale>
        <p:origin x="-34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36</c:v>
                </c:pt>
                <c:pt idx="1">
                  <c:v>65</c:v>
                </c:pt>
                <c:pt idx="2">
                  <c:v>47</c:v>
                </c:pt>
                <c:pt idx="3">
                  <c:v>68</c:v>
                </c:pt>
                <c:pt idx="4">
                  <c:v>74</c:v>
                </c:pt>
                <c:pt idx="5">
                  <c:v>29</c:v>
                </c:pt>
                <c:pt idx="6">
                  <c:v>74</c:v>
                </c:pt>
                <c:pt idx="7">
                  <c:v>74</c:v>
                </c:pt>
              </c:numCache>
            </c:numRef>
          </c:yVal>
          <c:bubbleSize>
            <c:numRef>
              <c:f>Лист1!$C$2:$C$9</c:f>
              <c:numCache>
                <c:formatCode>General</c:formatCode>
                <c:ptCount val="8"/>
                <c:pt idx="0">
                  <c:v>3.5</c:v>
                </c:pt>
                <c:pt idx="1">
                  <c:v>4</c:v>
                </c:pt>
                <c:pt idx="2">
                  <c:v>5</c:v>
                </c:pt>
                <c:pt idx="3">
                  <c:v>4.2</c:v>
                </c:pt>
                <c:pt idx="4">
                  <c:v>10</c:v>
                </c:pt>
                <c:pt idx="5">
                  <c:v>3</c:v>
                </c:pt>
                <c:pt idx="6">
                  <c:v>10</c:v>
                </c:pt>
                <c:pt idx="7">
                  <c:v>10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90738048"/>
        <c:axId val="90739840"/>
      </c:bubbleChart>
      <c:valAx>
        <c:axId val="9073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739840"/>
        <c:crosses val="autoZero"/>
        <c:crossBetween val="midCat"/>
      </c:valAx>
      <c:valAx>
        <c:axId val="9073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380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A80F-4900-472B-9E43-70C68EB535FD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1BD1-C257-473D-80F1-0097681C49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1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1BD1-C257-473D-80F1-0097681C49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1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1BD1-C257-473D-80F1-0097681C491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0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15FAD04-D125-4D4C-B3BF-48085A8C1559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DFFCE66-D7A0-43D6-88B4-FF68597200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shist.narod.ru/files/photo/vov/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05/mor-vikt2008.1/0_3e22_41fdc774_x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60648"/>
            <a:ext cx="8604448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rgbClr val="020318"/>
                </a:solidFill>
              </a:rPr>
              <a:t>Дети войны</a:t>
            </a:r>
            <a:br>
              <a:rPr lang="ru-RU" dirty="0" smtClean="0">
                <a:solidFill>
                  <a:srgbClr val="020318"/>
                </a:solidFill>
              </a:rPr>
            </a:br>
            <a:r>
              <a:rPr lang="ru-RU" sz="2800" b="1" dirty="0" smtClean="0">
                <a:solidFill>
                  <a:srgbClr val="020318"/>
                </a:solidFill>
              </a:rPr>
              <a:t>1941-1945г.</a:t>
            </a:r>
            <a:endParaRPr lang="ru-RU" sz="2800" b="1" dirty="0">
              <a:solidFill>
                <a:srgbClr val="02031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9124" y="2132856"/>
            <a:ext cx="4714876" cy="4248471"/>
          </a:xfrm>
        </p:spPr>
        <p:txBody>
          <a:bodyPr>
            <a:normAutofit fontScale="250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9600" b="1" dirty="0" smtClean="0">
                <a:latin typeface="Times New Roman"/>
                <a:ea typeface="Times New Roman"/>
              </a:rPr>
              <a:t>Авторы: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9600" b="1" dirty="0" smtClean="0">
                <a:latin typeface="Times New Roman"/>
                <a:ea typeface="Times New Roman"/>
              </a:rPr>
              <a:t>учащиеся 3 класса: 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9600" b="1" dirty="0">
                <a:latin typeface="Times New Roman"/>
                <a:ea typeface="Times New Roman"/>
              </a:rPr>
              <a:t> </a:t>
            </a:r>
            <a:r>
              <a:rPr lang="ru-RU" sz="9600" b="1" dirty="0" smtClean="0">
                <a:latin typeface="Times New Roman"/>
                <a:ea typeface="Times New Roman"/>
              </a:rPr>
              <a:t>                 </a:t>
            </a:r>
            <a:r>
              <a:rPr lang="ru-RU" sz="9600" b="1" dirty="0" err="1" smtClean="0">
                <a:latin typeface="Times New Roman"/>
                <a:ea typeface="Times New Roman"/>
              </a:rPr>
              <a:t>Шевкун</a:t>
            </a:r>
            <a:r>
              <a:rPr lang="ru-RU" sz="9600" b="1" dirty="0" smtClean="0">
                <a:latin typeface="Times New Roman"/>
                <a:ea typeface="Times New Roman"/>
              </a:rPr>
              <a:t> Арина</a:t>
            </a:r>
            <a:r>
              <a:rPr lang="ru-RU" sz="9600" b="1" dirty="0" smtClean="0">
                <a:latin typeface="Times New Roman"/>
                <a:ea typeface="Times New Roman"/>
              </a:rPr>
              <a:t>                                                                                                     </a:t>
            </a:r>
            <a:endParaRPr lang="ru-RU" sz="9600" b="1" dirty="0" smtClean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9600" b="1" dirty="0">
                <a:latin typeface="Times New Roman"/>
                <a:ea typeface="Times New Roman"/>
              </a:rPr>
              <a:t> </a:t>
            </a:r>
            <a:r>
              <a:rPr lang="ru-RU" sz="9600" b="1" dirty="0" smtClean="0">
                <a:latin typeface="Times New Roman"/>
                <a:ea typeface="Times New Roman"/>
              </a:rPr>
              <a:t>                </a:t>
            </a:r>
            <a:r>
              <a:rPr lang="ru-RU" sz="9600" b="1" dirty="0" err="1" smtClean="0">
                <a:latin typeface="Times New Roman"/>
                <a:ea typeface="Times New Roman"/>
              </a:rPr>
              <a:t>Ульяна</a:t>
            </a:r>
            <a:r>
              <a:rPr lang="ru-RU" sz="9600" b="1" dirty="0" smtClean="0">
                <a:latin typeface="Times New Roman"/>
                <a:ea typeface="Times New Roman"/>
              </a:rPr>
              <a:t> </a:t>
            </a:r>
            <a:r>
              <a:rPr lang="ru-RU" sz="9600" b="1" dirty="0">
                <a:latin typeface="Times New Roman"/>
                <a:ea typeface="Times New Roman"/>
              </a:rPr>
              <a:t>Грушевенко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9600" b="1" dirty="0" smtClean="0">
                <a:latin typeface="Times New Roman"/>
                <a:ea typeface="Times New Roman"/>
              </a:rPr>
              <a:t>                 Ирина Луценко                                                                                              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9600" b="1" dirty="0">
                <a:latin typeface="Times New Roman"/>
                <a:ea typeface="Times New Roman"/>
              </a:rPr>
              <a:t> </a:t>
            </a:r>
            <a:r>
              <a:rPr lang="ru-RU" sz="9600" b="1" dirty="0" smtClean="0">
                <a:latin typeface="Times New Roman"/>
                <a:ea typeface="Times New Roman"/>
              </a:rPr>
              <a:t>                Денис </a:t>
            </a:r>
            <a:r>
              <a:rPr lang="ru-RU" sz="9600" b="1" dirty="0" err="1">
                <a:latin typeface="Times New Roman"/>
                <a:ea typeface="Times New Roman"/>
              </a:rPr>
              <a:t>Пантюхов</a:t>
            </a:r>
            <a:r>
              <a:rPr lang="ru-RU" sz="9600" b="1" dirty="0">
                <a:latin typeface="Times New Roman"/>
                <a:ea typeface="Times New Roman"/>
              </a:rPr>
              <a:t> </a:t>
            </a:r>
            <a:r>
              <a:rPr lang="ru-RU" sz="9600" b="1" dirty="0" smtClean="0">
                <a:latin typeface="Times New Roman"/>
                <a:ea typeface="Times New Roman"/>
              </a:rPr>
              <a:t>                                                                                                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9600" b="1" dirty="0">
                <a:latin typeface="Times New Roman"/>
                <a:ea typeface="Times New Roman"/>
              </a:rPr>
              <a:t> </a:t>
            </a:r>
            <a:r>
              <a:rPr lang="ru-RU" sz="9600" b="1" dirty="0" smtClean="0">
                <a:latin typeface="Times New Roman"/>
                <a:ea typeface="Times New Roman"/>
              </a:rPr>
              <a:t>                Сергей </a:t>
            </a:r>
            <a:r>
              <a:rPr lang="ru-RU" sz="9600" b="1" dirty="0" smtClean="0">
                <a:latin typeface="Times New Roman"/>
                <a:ea typeface="Times New Roman"/>
              </a:rPr>
              <a:t>Бондаренко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9600" b="1" smtClean="0">
                <a:latin typeface="Times New Roman"/>
              </a:rPr>
              <a:t>руководители:</a:t>
            </a:r>
            <a:endParaRPr lang="ru-RU" sz="9600" b="1" dirty="0" smtClean="0">
              <a:latin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9600" b="1" dirty="0" err="1" smtClean="0">
                <a:latin typeface="Times New Roman"/>
              </a:rPr>
              <a:t>Вернигур</a:t>
            </a:r>
            <a:r>
              <a:rPr lang="ru-RU" sz="9600" b="1" dirty="0" smtClean="0">
                <a:latin typeface="Times New Roman"/>
              </a:rPr>
              <a:t> Елена Васильевна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9600" b="1" dirty="0" smtClean="0">
                <a:latin typeface="Times New Roman"/>
              </a:rPr>
              <a:t>Лазарева Елена Викторовна</a:t>
            </a:r>
            <a:endParaRPr lang="ru-RU" sz="9600" b="1" dirty="0" smtClean="0"/>
          </a:p>
          <a:p>
            <a:endParaRPr lang="ru-RU" sz="6400" dirty="0" smtClean="0"/>
          </a:p>
          <a:p>
            <a:endParaRPr lang="ru-RU" sz="6400" dirty="0" smtClean="0"/>
          </a:p>
          <a:p>
            <a:endParaRPr lang="ru-RU" sz="6400" dirty="0" smtClean="0"/>
          </a:p>
          <a:p>
            <a:pPr marL="0" indent="0">
              <a:buNone/>
            </a:pPr>
            <a:endParaRPr lang="ru-RU" sz="6400" dirty="0"/>
          </a:p>
          <a:p>
            <a:pPr marL="0" indent="0">
              <a:buNone/>
            </a:pPr>
            <a:endParaRPr lang="ru-RU" sz="1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1200" b="1" dirty="0" smtClean="0">
                <a:solidFill>
                  <a:schemeClr val="bg1"/>
                </a:solidFill>
              </a:rPr>
              <a:t> </a:t>
            </a:r>
            <a:endParaRPr lang="ru-RU" sz="11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5" y="2132856"/>
            <a:ext cx="203442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Дети на войне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3" name="Текст 12"/>
          <p:cNvSpPr>
            <a:spLocks noGrp="1"/>
          </p:cNvSpPr>
          <p:nvPr>
            <p:ph sz="half" idx="1"/>
          </p:nvPr>
        </p:nvSpPr>
        <p:spPr>
          <a:xfrm>
            <a:off x="539552" y="5013176"/>
            <a:ext cx="8147248" cy="1112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Сколько их маленьких, отважных сердец, сколько любви и преданности своей Родине… 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8" name="Picture 2" descr="&amp;Rcy;&amp;Ucy;&amp;Scy;&amp;Scy;&amp;Kcy;&amp;Icy;&amp;IEcy; &amp;Dcy;&amp;IEcy;&amp;Tcy;&amp;Icy; &amp;icy; &amp;Vcy;&amp;IEcy;&amp;Lcy;&amp;Icy;&amp;Kcy;&amp;Acy;&amp;YAcy; &amp;Vcy;&amp;Ocy;&amp;Jcy;&amp;N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193140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В тылу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07524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</a:t>
            </a:r>
            <a:r>
              <a:rPr lang="ru-RU" sz="2800" b="1" dirty="0" smtClean="0"/>
              <a:t>В деревне                                   На заводе</a:t>
            </a:r>
            <a:endParaRPr lang="ru-RU" sz="2800" b="1" dirty="0"/>
          </a:p>
        </p:txBody>
      </p:sp>
      <p:sp>
        <p:nvSpPr>
          <p:cNvPr id="13" name="Текст 12"/>
          <p:cNvSpPr>
            <a:spLocks noGrp="1"/>
          </p:cNvSpPr>
          <p:nvPr>
            <p:ph sz="half" idx="2"/>
          </p:nvPr>
        </p:nvSpPr>
        <p:spPr>
          <a:xfrm>
            <a:off x="1115616" y="5191286"/>
            <a:ext cx="7571184" cy="934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Девочки и мальчики выращивали хлеб</a:t>
            </a:r>
            <a:r>
              <a:rPr lang="ru-RU" sz="2800" b="1" dirty="0"/>
              <a:t>, </a:t>
            </a:r>
            <a:r>
              <a:rPr lang="ru-RU" sz="2800" b="1" dirty="0" smtClean="0"/>
              <a:t>собирали </a:t>
            </a:r>
            <a:r>
              <a:rPr lang="ru-RU" sz="2800" b="1" dirty="0"/>
              <a:t>урожай </a:t>
            </a:r>
            <a:r>
              <a:rPr lang="ru-RU" sz="2800" b="1" dirty="0" smtClean="0"/>
              <a:t>,  стояли у станка.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i-main-pic" descr="Картинка 67 из 306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6" y="1755769"/>
            <a:ext cx="2424703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6" y="1755769"/>
            <a:ext cx="2476282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6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04" y="273048"/>
            <a:ext cx="8229600" cy="8516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Дети Блокады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xfrm>
            <a:off x="755576" y="4221089"/>
            <a:ext cx="7920880" cy="1944216"/>
          </a:xfrm>
        </p:spPr>
        <p:txBody>
          <a:bodyPr>
            <a:noAutofit/>
          </a:bodyPr>
          <a:lstStyle/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000" b="1" cap="all" dirty="0" smtClean="0">
                <a:solidFill>
                  <a:prstClr val="black"/>
                </a:solidFill>
              </a:rPr>
              <a:t> </a:t>
            </a:r>
            <a:r>
              <a:rPr lang="ru-RU" sz="2000" b="1" cap="all" dirty="0">
                <a:solidFill>
                  <a:prstClr val="black"/>
                </a:solidFill>
              </a:rPr>
              <a:t>«28 декабря 1941 года. Женя умерла…. Бабушка умерла 25 января 1942-го, 17 марта — Лека умер, дядя Вася умер 13 апреля, 10 мая — дядя Леша. Мама — 15 мая». А дальше — без даты: «Савичевы умерли. Умерли все. Осталась одна Таня». </a:t>
            </a:r>
            <a:endParaRPr lang="ru-RU" sz="2000" b="1" dirty="0"/>
          </a:p>
        </p:txBody>
      </p:sp>
      <p:pic>
        <p:nvPicPr>
          <p:cNvPr id="7" name="Содержимое 6" descr="http://rudocs.exdat.com/pars_docs/tw_refs/263/262418/262418_html_m1f108d73.jpg">
            <a:hlinkClick r:id="rId3" tgtFrame="&quot;_blank&quot;"/>
          </p:cNvPr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204864"/>
            <a:ext cx="3312368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36894" y="1355574"/>
            <a:ext cx="409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prstClr val="black"/>
                </a:solidFill>
              </a:rPr>
              <a:t>11-летняяТаня Савичева</a:t>
            </a:r>
            <a:r>
              <a:rPr lang="ru-RU" sz="2200" dirty="0">
                <a:solidFill>
                  <a:prstClr val="white"/>
                </a:solidFill>
              </a:rPr>
              <a:t>. 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Школьники Блокады</a:t>
            </a:r>
            <a:endParaRPr lang="ru-RU" sz="3200" b="1" dirty="0">
              <a:solidFill>
                <a:srgbClr val="030523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204864"/>
            <a:ext cx="2224168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38275" y="5157788"/>
            <a:ext cx="7705725" cy="107950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5100" b="1" dirty="0" smtClean="0"/>
              <a:t>В осажденном городе работали 30 школ. Дети учились. Это был подвиг</a:t>
            </a:r>
            <a:r>
              <a:rPr lang="ru-RU" sz="5100" b="1" dirty="0" smtClean="0">
                <a:solidFill>
                  <a:schemeClr val="bg1"/>
                </a:solidFill>
              </a:rPr>
              <a:t>!</a:t>
            </a:r>
            <a:endParaRPr lang="ru-RU" sz="5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30523"/>
                </a:solidFill>
              </a:rPr>
              <a:t>На фронте</a:t>
            </a:r>
            <a:endParaRPr lang="ru-RU" sz="3600" b="1" dirty="0">
              <a:solidFill>
                <a:srgbClr val="03052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1410573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4" y="4941168"/>
            <a:ext cx="8496944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Мальчики и девочки шли на фронт в военные части, становились сыновьями и дочерями полков. 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965448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Дети - партизаны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6016" y="1340768"/>
            <a:ext cx="4041775" cy="388843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300" b="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300" b="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1902399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4" y="5085184"/>
            <a:ext cx="8496944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ea typeface="Times New Roman"/>
                <a:cs typeface="Times New Roman"/>
              </a:rPr>
              <a:t>Партизанское движение оказало большую помощь Советской Армии в достижении победы над врагом</a:t>
            </a:r>
            <a:r>
              <a:rPr lang="ru-RU" sz="2800" dirty="0" smtClean="0">
                <a:ea typeface="Times New Roman"/>
                <a:cs typeface="Times New Roman"/>
              </a:rPr>
              <a:t>.</a:t>
            </a:r>
            <a:r>
              <a:rPr lang="ru-RU" sz="2800" b="1" dirty="0"/>
              <a:t> </a:t>
            </a:r>
            <a:r>
              <a:rPr lang="ru-RU" sz="2800" dirty="0"/>
              <a:t> 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9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57232"/>
            <a:ext cx="8363272" cy="62755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        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Марат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Казей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                      Валя Котик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28184" y="2492896"/>
            <a:ext cx="1728837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chool-13.edusite.ru/images/vov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234396"/>
            <a:ext cx="14256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4438" y="2420888"/>
            <a:ext cx="1570988" cy="1944000"/>
          </a:xfrm>
          <a:prstGeom prst="rect">
            <a:avLst/>
          </a:prstGeom>
        </p:spPr>
      </p:pic>
      <p:pic>
        <p:nvPicPr>
          <p:cNvPr id="11" name="Рисунок 10" descr="http://school-13.edusite.ru/images/vov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177785"/>
            <a:ext cx="1426978" cy="14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263188"/>
            <a:ext cx="286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Дети     герои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838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1052736"/>
            <a:ext cx="8715403" cy="5188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  </a:t>
            </a:r>
            <a:r>
              <a:rPr lang="ru-RU" sz="3200" dirty="0" smtClean="0">
                <a:solidFill>
                  <a:srgbClr val="030523"/>
                </a:solidFill>
              </a:rPr>
              <a:t/>
            </a:r>
            <a:br>
              <a:rPr lang="ru-RU" sz="3200" dirty="0" smtClean="0">
                <a:solidFill>
                  <a:srgbClr val="030523"/>
                </a:solidFill>
              </a:rPr>
            </a:br>
            <a:r>
              <a:rPr lang="ru-RU" sz="3200" dirty="0" smtClean="0">
                <a:solidFill>
                  <a:srgbClr val="030523"/>
                </a:solidFill>
              </a:rPr>
              <a:t/>
            </a:r>
            <a:br>
              <a:rPr lang="ru-RU" sz="3200" dirty="0" smtClean="0">
                <a:solidFill>
                  <a:srgbClr val="030523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   </a:t>
            </a:r>
            <a:r>
              <a:rPr lang="ru-RU" sz="3100" b="0" dirty="0" smtClean="0">
                <a:solidFill>
                  <a:schemeClr val="tx1"/>
                </a:solidFill>
                <a:latin typeface="+mn-lt"/>
              </a:rPr>
              <a:t>Зина Портнова                             Леня Голи</a:t>
            </a:r>
            <a:r>
              <a:rPr lang="ru-RU" sz="3100" b="0" dirty="0" smtClean="0">
                <a:solidFill>
                  <a:schemeClr val="tx1"/>
                </a:solidFill>
              </a:rPr>
              <a:t>ков </a:t>
            </a:r>
            <a:endParaRPr lang="ru-RU" sz="31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988"/>
            <a:ext cx="1633026" cy="1944000"/>
          </a:xfrm>
        </p:spPr>
      </p:pic>
      <p:pic>
        <p:nvPicPr>
          <p:cNvPr id="6" name="Рисунок 5" descr="http://school-13.edusite.ru/images/vov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5" y="5190563"/>
            <a:ext cx="1493937" cy="14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chool-13.edusite.ru/images/vov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5372" y="2422876"/>
            <a:ext cx="1958568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chool-13.edusite.ru/images/vov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167" y="5176373"/>
            <a:ext cx="1426978" cy="142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56176" y="214290"/>
            <a:ext cx="270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Дети  герои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Помощь фронту</a:t>
            </a:r>
            <a:endParaRPr lang="ru-RU" sz="3200" b="1" dirty="0">
              <a:solidFill>
                <a:srgbClr val="030523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276872"/>
            <a:ext cx="2086642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5085184"/>
            <a:ext cx="8219256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Но не все дети могли работать на заводах, воевать в партизанских отрядах…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202528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Письмо 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на фронт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355976" cy="478539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«</a:t>
            </a:r>
            <a:r>
              <a:rPr lang="ru-RU" b="1" i="1" dirty="0" err="1" smtClean="0"/>
              <a:t>Doрoгoй</a:t>
            </a:r>
            <a:r>
              <a:rPr lang="ru-RU" b="1" i="1" dirty="0" smtClean="0"/>
              <a:t> папа! Я очень хочу попросить чтобы тебя, чтобы ты громил фашистов </a:t>
            </a:r>
            <a:r>
              <a:rPr lang="ru-RU" b="1" i="1" dirty="0" err="1" smtClean="0"/>
              <a:t>чтo</a:t>
            </a:r>
            <a:r>
              <a:rPr lang="ru-RU" b="1" i="1" dirty="0" smtClean="0"/>
              <a:t> есть мочи и </a:t>
            </a:r>
            <a:r>
              <a:rPr lang="ru-RU" b="1" i="1" dirty="0" err="1" smtClean="0"/>
              <a:t>поcкoрee</a:t>
            </a:r>
            <a:r>
              <a:rPr lang="ru-RU" b="1" i="1" dirty="0" smtClean="0"/>
              <a:t> возвращался домой живым, а то мама часто плачет. Мы с ней очень соскучились. А я всегда думаю о </a:t>
            </a:r>
            <a:r>
              <a:rPr lang="ru-RU" b="1" i="1" dirty="0" err="1" smtClean="0"/>
              <a:t>тeбe</a:t>
            </a:r>
            <a:r>
              <a:rPr lang="ru-RU" b="1" i="1" dirty="0" smtClean="0"/>
              <a:t>. Я горжусь, что ты — </a:t>
            </a:r>
            <a:r>
              <a:rPr lang="ru-RU" b="1" i="1" dirty="0" err="1" smtClean="0"/>
              <a:t>солдaт</a:t>
            </a:r>
            <a:r>
              <a:rPr lang="ru-RU" b="1" i="1" dirty="0" smtClean="0"/>
              <a:t>, и что у тебя есть </a:t>
            </a:r>
            <a:r>
              <a:rPr lang="ru-RU" b="1" i="1" dirty="0" err="1" smtClean="0"/>
              <a:t>oрдeн</a:t>
            </a:r>
            <a:r>
              <a:rPr lang="ru-RU" b="1" i="1" dirty="0" smtClean="0"/>
              <a:t> и медали, и что ты защищаешь всех нас </a:t>
            </a:r>
            <a:r>
              <a:rPr lang="ru-RU" b="1" i="1" dirty="0" err="1" smtClean="0"/>
              <a:t>oт</a:t>
            </a:r>
            <a:r>
              <a:rPr lang="ru-RU" b="1" i="1" dirty="0" smtClean="0"/>
              <a:t> фашистов! Ждем тебя. Твой сын Женя.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02" y="2492896"/>
            <a:ext cx="1542861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7139136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030523"/>
                </a:solidFill>
              </a:rPr>
              <a:t>Гипотеза</a:t>
            </a:r>
            <a:br>
              <a:rPr lang="ru-RU" sz="3600" b="1" dirty="0" smtClean="0">
                <a:solidFill>
                  <a:srgbClr val="030523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Недетское это дело – война</a:t>
            </a:r>
            <a:r>
              <a:rPr lang="ru-RU" b="1" dirty="0" smtClean="0">
                <a:solidFill>
                  <a:schemeClr val="bg1"/>
                </a:solidFill>
              </a:rPr>
              <a:t>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нашей работы: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знакомление и расширение знаний о судьбах детей в Великую Отечественную войну.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2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3050"/>
            <a:ext cx="7242028" cy="10677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30523"/>
                </a:solidFill>
                <a:latin typeface="Times New Roman" pitchFamily="18" charset="0"/>
                <a:cs typeface="Times New Roman" pitchFamily="18" charset="0"/>
              </a:rPr>
              <a:t>«Никто не забыт, ничто не забыто»</a:t>
            </a:r>
            <a:r>
              <a:rPr lang="ru-RU" sz="3600" b="1" i="1" dirty="0" smtClean="0">
                <a:solidFill>
                  <a:srgbClr val="030523"/>
                </a:solidFill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30523"/>
                </a:solidFill>
                <a:cs typeface="Times New Roman" pitchFamily="18" charset="0"/>
              </a:rPr>
            </a:br>
            <a:endParaRPr lang="ru-RU" sz="3600" b="1" dirty="0">
              <a:solidFill>
                <a:srgbClr val="030523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5733256"/>
            <a:ext cx="4392488" cy="792088"/>
          </a:xfrm>
        </p:spPr>
        <p:txBody>
          <a:bodyPr>
            <a:normAutofit fontScale="85000" lnSpcReduction="10000"/>
          </a:bodyPr>
          <a:lstStyle/>
          <a:p>
            <a:r>
              <a:rPr lang="ru-RU" sz="1600" b="1" dirty="0" smtClean="0"/>
              <a:t>«</a:t>
            </a:r>
            <a:r>
              <a:rPr lang="ru-RU" sz="2000" b="1" dirty="0" smtClean="0"/>
              <a:t>Пионерам-героям»</a:t>
            </a:r>
          </a:p>
          <a:p>
            <a:r>
              <a:rPr lang="ru-RU" sz="2000" b="1" dirty="0" smtClean="0"/>
              <a:t> в Таврическом саду. г. Санкт - Петербург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4008" y="1340768"/>
            <a:ext cx="3960440" cy="4785395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800" b="1" dirty="0" smtClean="0"/>
              <a:t>Официальный список «пионеров-героев» был оформлен в 1954 году  с составлением Книги почёта.</a:t>
            </a:r>
          </a:p>
          <a:p>
            <a:pPr marL="137160" indent="0" algn="just">
              <a:buNone/>
            </a:pPr>
            <a:r>
              <a:rPr lang="ru-RU" sz="2800" b="1" dirty="0" smtClean="0"/>
              <a:t>В память об этой страшной войне люди создают памятники, мемориалы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http://rudocs.exdat.com/pars_docs/tw_refs/263/262418/262418_html_m7ed28dc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216024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6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247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Вывод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00174"/>
            <a:ext cx="7848872" cy="488115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Мы считаем, что наша гипотеза неверна. </a:t>
            </a:r>
          </a:p>
          <a:p>
            <a:pPr marL="514350" indent="-514350" algn="just">
              <a:buAutoNum type="arabicPeriod"/>
            </a:pP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война это «Недетское дело», но дети 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могли</a:t>
            </a:r>
          </a:p>
          <a:p>
            <a:pPr marL="0" indent="0" algn="just">
              <a:buNone/>
            </a:pPr>
            <a:r>
              <a:rPr lang="ru-RU" sz="3400" b="1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безучастны к этим трагическим событиям.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– это горе, слезы. Она постучалась в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</a:p>
          <a:p>
            <a:pPr marL="514350" indent="-51435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принесла беду. Тысячи взрослых и детей прошли </a:t>
            </a:r>
          </a:p>
          <a:p>
            <a:pPr marL="514350" indent="-51435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сквозь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испытания,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ужасные мучения, но они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выстояли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победили. </a:t>
            </a:r>
          </a:p>
          <a:p>
            <a:pPr marL="514350" indent="-51435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До войны  самые обыкновенные мальчишки </a:t>
            </a:r>
          </a:p>
          <a:p>
            <a:pPr marL="514350" indent="-51435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 девчонки учились, помогали старшим, играли, </a:t>
            </a:r>
          </a:p>
          <a:p>
            <a:pPr marL="514350" indent="-51435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бегали-прыгали, разбивали носы и коленки. Их имена </a:t>
            </a:r>
          </a:p>
          <a:p>
            <a:pPr marL="514350" indent="-51435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знали только родные, одноклассники, да друзья.</a:t>
            </a:r>
            <a:r>
              <a:rPr lang="ru-RU" sz="3400" b="1" dirty="0" smtClean="0"/>
              <a:t>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Но пришёл час, дети стали </a:t>
            </a:r>
            <a:r>
              <a:rPr kumimoji="0" lang="ru-RU" sz="3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трудиться</a:t>
            </a:r>
            <a:r>
              <a:rPr kumimoji="0" lang="ru-RU" sz="3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тылу, участвовать в </a:t>
            </a:r>
            <a:r>
              <a:rPr lang="ru-RU" sz="3400" b="1" kern="0" dirty="0" smtClean="0">
                <a:latin typeface="Times New Roman" pitchFamily="18" charset="0"/>
                <a:cs typeface="Times New Roman" pitchFamily="18" charset="0"/>
              </a:rPr>
              <a:t>военных действиях, вставали на защиту своей Родины. «Вся страна,  </a:t>
            </a:r>
          </a:p>
          <a:p>
            <a:pPr marL="0" indent="0" algn="just">
              <a:buNone/>
            </a:pPr>
            <a:r>
              <a:rPr lang="ru-RU" sz="3400" b="1" kern="0" dirty="0" smtClean="0">
                <a:latin typeface="Times New Roman" pitchFamily="18" charset="0"/>
                <a:cs typeface="Times New Roman" pitchFamily="18" charset="0"/>
              </a:rPr>
              <a:t>от мала до велика, встала на </a:t>
            </a:r>
          </a:p>
          <a:p>
            <a:pPr marL="0" indent="0" algn="just">
              <a:buNone/>
            </a:pPr>
            <a:r>
              <a:rPr lang="ru-RU" sz="3400" b="1" kern="0" dirty="0" smtClean="0">
                <a:latin typeface="Times New Roman" pitchFamily="18" charset="0"/>
                <a:cs typeface="Times New Roman" pitchFamily="18" charset="0"/>
              </a:rPr>
              <a:t>защиту Родины!»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43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003232" cy="8712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Вывод 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96256"/>
            <a:ext cx="756084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Будущее невозможно без  прошлого и настоящего.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Мы должны знать не только историю своей страны, но и историю своей семьи.</a:t>
            </a:r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Я не напрасно беспокоюсь,</a:t>
            </a:r>
            <a:br>
              <a:rPr lang="ru-RU" b="1" dirty="0" smtClean="0"/>
            </a:br>
            <a:r>
              <a:rPr lang="ru-RU" b="1" dirty="0" smtClean="0"/>
              <a:t>Чтоб не забылась та война:</a:t>
            </a:r>
            <a:br>
              <a:rPr lang="ru-RU" b="1" dirty="0" smtClean="0"/>
            </a:br>
            <a:r>
              <a:rPr lang="ru-RU" b="1" dirty="0" smtClean="0"/>
              <a:t>Ведь эта память - наша совесть.</a:t>
            </a:r>
            <a:br>
              <a:rPr lang="ru-RU" b="1" dirty="0" smtClean="0"/>
            </a:br>
            <a:r>
              <a:rPr lang="ru-RU" b="1" dirty="0" smtClean="0"/>
              <a:t>Она как сила нам нужна… /Ю. Воронов/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862562" y="5661248"/>
            <a:ext cx="3754760" cy="4649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 flipV="1">
            <a:off x="2276128" y="413048"/>
            <a:ext cx="3754760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643042" y="500042"/>
            <a:ext cx="7252014" cy="1285884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Программа действий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1. Выступить с проектом перед учащимися   </a:t>
            </a:r>
          </a:p>
          <a:p>
            <a:pPr lvl="0">
              <a:buNone/>
            </a:pPr>
            <a:r>
              <a:rPr lang="ru-RU" dirty="0" smtClean="0"/>
              <a:t>     начальных классов.</a:t>
            </a:r>
          </a:p>
          <a:p>
            <a:pPr lvl="0">
              <a:buNone/>
            </a:pPr>
            <a:r>
              <a:rPr lang="ru-RU" dirty="0" smtClean="0"/>
              <a:t>2. Посетить музей «Боевой Славы»</a:t>
            </a:r>
          </a:p>
          <a:p>
            <a:pPr lvl="0">
              <a:buNone/>
            </a:pPr>
            <a:r>
              <a:rPr lang="ru-RU" dirty="0" smtClean="0"/>
              <a:t>3. Смотреть телепередачи, фильмы, </a:t>
            </a:r>
          </a:p>
          <a:p>
            <a:pPr lvl="0">
              <a:buNone/>
            </a:pPr>
            <a:r>
              <a:rPr lang="ru-RU" dirty="0" smtClean="0"/>
              <a:t>     посвящённые ВОВ.</a:t>
            </a:r>
          </a:p>
          <a:p>
            <a:pPr lvl="0">
              <a:buNone/>
            </a:pPr>
            <a:r>
              <a:rPr lang="ru-RU" dirty="0" smtClean="0"/>
              <a:t>4. Читать книги о войне.</a:t>
            </a:r>
          </a:p>
          <a:p>
            <a:pPr lvl="0">
              <a:buNone/>
            </a:pPr>
            <a:r>
              <a:rPr lang="ru-RU" dirty="0" smtClean="0"/>
              <a:t>5. Беседовать с родными.</a:t>
            </a:r>
          </a:p>
          <a:p>
            <a:pPr lvl="0">
              <a:buNone/>
            </a:pPr>
            <a:r>
              <a:rPr lang="ru-RU" dirty="0" smtClean="0"/>
              <a:t>6. Продолжать работу над пополнением Книги </a:t>
            </a:r>
          </a:p>
          <a:p>
            <a:pPr lvl="0">
              <a:buNone/>
            </a:pPr>
            <a:r>
              <a:rPr lang="ru-RU" dirty="0" smtClean="0"/>
              <a:t>     Почёта.</a:t>
            </a:r>
          </a:p>
          <a:p>
            <a:pPr lvl="0">
              <a:buNone/>
            </a:pPr>
            <a:r>
              <a:rPr lang="ru-RU" dirty="0" smtClean="0"/>
              <a:t>7. Возлагать цветы к памятникам и мемориалам.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31224" cy="943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Вывод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Давно отгремели военные залпы.</a:t>
            </a:r>
            <a:br>
              <a:rPr lang="ru-RU" dirty="0" smtClean="0"/>
            </a:br>
            <a:r>
              <a:rPr lang="ru-RU" dirty="0" smtClean="0"/>
              <a:t>Живем мы на мирной земле.</a:t>
            </a:r>
            <a:br>
              <a:rPr lang="ru-RU" dirty="0" smtClean="0"/>
            </a:br>
            <a:r>
              <a:rPr lang="ru-RU" dirty="0" smtClean="0"/>
              <a:t>Но помним о мужестве,</a:t>
            </a:r>
            <a:br>
              <a:rPr lang="ru-RU" dirty="0" smtClean="0"/>
            </a:br>
            <a:r>
              <a:rPr lang="ru-RU" dirty="0" smtClean="0"/>
              <a:t>Силе и братстве,</a:t>
            </a:r>
            <a:br>
              <a:rPr lang="ru-RU" dirty="0" smtClean="0"/>
            </a:br>
            <a:r>
              <a:rPr lang="ru-RU" dirty="0" smtClean="0"/>
              <a:t>Минувшей войны седине.</a:t>
            </a:r>
            <a:br>
              <a:rPr lang="ru-RU" dirty="0" smtClean="0"/>
            </a:br>
            <a:r>
              <a:rPr lang="ru-RU" dirty="0" smtClean="0"/>
              <a:t>О подвигах - стихи слагают.</a:t>
            </a:r>
            <a:br>
              <a:rPr lang="ru-RU" dirty="0" smtClean="0"/>
            </a:br>
            <a:r>
              <a:rPr lang="ru-RU" dirty="0" smtClean="0"/>
              <a:t>О славе – песни создают.</a:t>
            </a:r>
            <a:br>
              <a:rPr lang="ru-RU" dirty="0" smtClean="0"/>
            </a:br>
            <a:r>
              <a:rPr lang="ru-RU" dirty="0" smtClean="0"/>
              <a:t>“Герои никогда не умирают,</a:t>
            </a:r>
            <a:br>
              <a:rPr lang="ru-RU" dirty="0" smtClean="0"/>
            </a:br>
            <a:r>
              <a:rPr lang="ru-RU" dirty="0" smtClean="0"/>
              <a:t>Герои в нашей памяти живут!”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31224" cy="943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Информационные ресурсы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91384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Ожегов С.И. Словарь русского языка. – Екатеринбург, «Урал - Советы» («Весть»), 2006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Энциклопедии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Аванта+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История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XX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Интернеит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ресурс: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http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://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ru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wikipedia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org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/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др.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0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Задачи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27363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Узнать о жизни детей в военное время.</a:t>
            </a:r>
          </a:p>
          <a:p>
            <a:pPr marL="0" indent="0">
              <a:buNone/>
            </a:pPr>
            <a:r>
              <a:rPr lang="ru-RU" sz="2800" dirty="0" smtClean="0"/>
              <a:t>Провести анкетирование.</a:t>
            </a:r>
          </a:p>
          <a:p>
            <a:pPr marL="0" indent="0">
              <a:buNone/>
            </a:pPr>
            <a:r>
              <a:rPr lang="ru-RU" sz="2800" dirty="0" smtClean="0"/>
              <a:t>Проанализировать  полученную </a:t>
            </a:r>
          </a:p>
          <a:p>
            <a:pPr marL="0" indent="0">
              <a:buNone/>
            </a:pPr>
            <a:r>
              <a:rPr lang="ru-RU" sz="2800" dirty="0" smtClean="0"/>
              <a:t>информацию и сделать выводы.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8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30523"/>
                </a:solidFill>
              </a:rPr>
              <a:t>Пути решения задач</a:t>
            </a:r>
            <a:endParaRPr lang="ru-RU" sz="3200" b="1" dirty="0">
              <a:solidFill>
                <a:srgbClr val="03052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Составление плана действий.</a:t>
            </a:r>
          </a:p>
          <a:p>
            <a:pPr marL="0" indent="0" algn="just">
              <a:buNone/>
            </a:pPr>
            <a:r>
              <a:rPr lang="ru-RU" sz="2800" dirty="0" smtClean="0"/>
              <a:t>Разработка анкеты для учащихся.</a:t>
            </a:r>
          </a:p>
          <a:p>
            <a:pPr marL="0" indent="0" algn="just">
              <a:buNone/>
            </a:pPr>
            <a:r>
              <a:rPr lang="ru-RU" sz="2800" dirty="0" smtClean="0"/>
              <a:t>Сбор информации по теме проекта.</a:t>
            </a:r>
          </a:p>
          <a:p>
            <a:pPr marL="0" indent="0" algn="just">
              <a:buNone/>
            </a:pPr>
            <a:r>
              <a:rPr lang="ru-RU" sz="2800" dirty="0" smtClean="0"/>
              <a:t>Создание  презентации.</a:t>
            </a:r>
          </a:p>
          <a:p>
            <a:pPr marL="0" indent="0" algn="just">
              <a:buNone/>
            </a:pPr>
            <a:r>
              <a:rPr lang="ru-RU" sz="2800" dirty="0" smtClean="0"/>
              <a:t>Выступление перед учащимися </a:t>
            </a:r>
          </a:p>
          <a:p>
            <a:pPr marL="0" indent="0" algn="just">
              <a:buNone/>
            </a:pPr>
            <a:r>
              <a:rPr lang="ru-RU" sz="2800" dirty="0" smtClean="0"/>
              <a:t>начальных классов.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24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План действий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None/>
            </a:pPr>
            <a:r>
              <a:rPr lang="ru-RU" sz="2800" kern="0" dirty="0">
                <a:ea typeface="Cambria Math" pitchFamily="18" charset="0"/>
              </a:rPr>
              <a:t>1</a:t>
            </a:r>
            <a:r>
              <a:rPr lang="ru-RU" sz="2800" kern="0" dirty="0" smtClean="0">
                <a:ea typeface="Cambria Math" pitchFamily="18" charset="0"/>
              </a:rPr>
              <a:t>. Опросить  ребят.</a:t>
            </a:r>
            <a:r>
              <a:rPr lang="ru-RU" sz="2800" kern="0" dirty="0">
                <a:ea typeface="Cambria Math" pitchFamily="18" charset="0"/>
              </a:rPr>
              <a:t> </a:t>
            </a:r>
            <a:endParaRPr lang="ru-RU" sz="2800" kern="0" dirty="0" smtClean="0">
              <a:ea typeface="Cambria Math" pitchFamily="18" charset="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None/>
            </a:pPr>
            <a:r>
              <a:rPr lang="ru-RU" sz="2800" kern="0" dirty="0" smtClean="0">
                <a:ea typeface="Cambria Math" pitchFamily="18" charset="0"/>
              </a:rPr>
              <a:t>2. Спросить </a:t>
            </a:r>
            <a:r>
              <a:rPr lang="ru-RU" sz="2800" kern="0" dirty="0">
                <a:ea typeface="Cambria Math" pitchFamily="18" charset="0"/>
              </a:rPr>
              <a:t>родителей и учителей</a:t>
            </a:r>
            <a:r>
              <a:rPr lang="ru-RU" sz="2800" kern="0" dirty="0" smtClean="0">
                <a:ea typeface="Cambria Math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None/>
            </a:pPr>
            <a:r>
              <a:rPr lang="ru-RU" sz="2800" kern="0" dirty="0">
                <a:ea typeface="Cambria Math" pitchFamily="18" charset="0"/>
              </a:rPr>
              <a:t>3</a:t>
            </a:r>
            <a:r>
              <a:rPr lang="ru-RU" sz="2800" kern="0" dirty="0" smtClean="0">
                <a:ea typeface="Cambria Math" pitchFamily="18" charset="0"/>
              </a:rPr>
              <a:t>. Прочитать </a:t>
            </a:r>
            <a:r>
              <a:rPr lang="ru-RU" sz="2800" kern="0" dirty="0">
                <a:ea typeface="Cambria Math" pitchFamily="18" charset="0"/>
              </a:rPr>
              <a:t>в </a:t>
            </a:r>
            <a:r>
              <a:rPr lang="ru-RU" sz="2800" kern="0" dirty="0" smtClean="0">
                <a:ea typeface="Cambria Math" pitchFamily="18" charset="0"/>
              </a:rPr>
              <a:t>книгах,  энциклопедиях.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None/>
            </a:pPr>
            <a:r>
              <a:rPr lang="ru-RU" sz="2800" kern="0" dirty="0" smtClean="0">
                <a:ea typeface="Cambria Math" pitchFamily="18" charset="0"/>
              </a:rPr>
              <a:t>4. Найти информацию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None/>
            </a:pPr>
            <a:r>
              <a:rPr lang="ru-RU" sz="2800" kern="0" dirty="0" smtClean="0">
                <a:ea typeface="Cambria Math" pitchFamily="18" charset="0"/>
              </a:rPr>
              <a:t>    в Интернете</a:t>
            </a:r>
            <a:r>
              <a:rPr lang="ru-RU" sz="2800" kern="0" dirty="0">
                <a:ea typeface="Cambria Math" pitchFamily="18" charset="0"/>
              </a:rPr>
              <a:t>.</a:t>
            </a:r>
            <a:endParaRPr lang="ru-RU" sz="2800" dirty="0"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85728"/>
          <a:ext cx="3500464" cy="6386080"/>
        </p:xfrm>
        <a:graphic>
          <a:graphicData uri="http://schemas.openxmlformats.org/drawingml/2006/table">
            <a:tbl>
              <a:tblPr/>
              <a:tblGrid>
                <a:gridCol w="698916"/>
                <a:gridCol w="700387"/>
                <a:gridCol w="700387"/>
                <a:gridCol w="700387"/>
                <a:gridCol w="700387"/>
              </a:tblGrid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1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533978"/>
          </a:xfr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Кроссворд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00562" y="2132856"/>
            <a:ext cx="4214842" cy="4166337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Страна, которая напала на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нашу страну.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Город, который был в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Блокаде 900 дней.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Награда, за подвиг.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Праздник, который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отмечаем 9 мая.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Месяц, в котором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закончилась война.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Анкета для учащихся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Clr>
                <a:srgbClr val="8599FF"/>
              </a:buClr>
              <a:buNone/>
            </a:pPr>
            <a:r>
              <a:rPr lang="ru-RU" sz="1800" b="1" dirty="0" smtClean="0"/>
              <a:t>1. Назови </a:t>
            </a:r>
            <a:r>
              <a:rPr lang="ru-RU" sz="1800" b="1" dirty="0"/>
              <a:t>даты начала и окончания Великой Отечественной войны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Почему </a:t>
            </a:r>
            <a:r>
              <a:rPr lang="ru-RU" sz="1800" b="1" dirty="0"/>
              <a:t>эта война называется Великая Отечественная</a:t>
            </a:r>
            <a:r>
              <a:rPr lang="ru-RU" sz="1800" b="1" dirty="0" smtClean="0"/>
              <a:t>?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3. Как </a:t>
            </a:r>
            <a:r>
              <a:rPr lang="ru-RU" sz="1800" b="1" dirty="0"/>
              <a:t>называлась армия нашей страны</a:t>
            </a:r>
            <a:r>
              <a:rPr lang="ru-RU" sz="1800" b="1" dirty="0" smtClean="0"/>
              <a:t>?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4. Какое </a:t>
            </a:r>
            <a:r>
              <a:rPr lang="ru-RU" sz="1800" b="1" dirty="0"/>
              <a:t>государство развязало Великую Отечественную войну? </a:t>
            </a:r>
          </a:p>
          <a:p>
            <a:pPr marL="0" lvl="0" indent="0">
              <a:lnSpc>
                <a:spcPct val="150000"/>
              </a:lnSpc>
              <a:buClr>
                <a:srgbClr val="8599FF"/>
              </a:buClr>
              <a:buNone/>
            </a:pPr>
            <a:r>
              <a:rPr lang="ru-RU" sz="1800" b="1" dirty="0" smtClean="0"/>
              <a:t>5. Какие </a:t>
            </a:r>
            <a:r>
              <a:rPr lang="ru-RU" sz="1800" b="1" dirty="0"/>
              <a:t>беды принесла Великая Отечественная война</a:t>
            </a:r>
            <a:r>
              <a:rPr lang="ru-RU" sz="1800" b="1" dirty="0" smtClean="0"/>
              <a:t>?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6. Какие </a:t>
            </a:r>
            <a:r>
              <a:rPr lang="ru-RU" sz="1800" b="1" dirty="0"/>
              <a:t>герои войны тебе известны</a:t>
            </a:r>
            <a:r>
              <a:rPr lang="ru-RU" sz="1800" b="1" dirty="0" smtClean="0"/>
              <a:t>?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7. Как </a:t>
            </a:r>
            <a:r>
              <a:rPr lang="ru-RU" sz="1800" b="1" dirty="0"/>
              <a:t>называется праздник, который отмечает наша страна 9 Мая</a:t>
            </a:r>
            <a:r>
              <a:rPr lang="ru-RU" sz="1800" b="1" dirty="0" smtClean="0"/>
              <a:t>?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8. В </a:t>
            </a:r>
            <a:r>
              <a:rPr lang="ru-RU" sz="1800" b="1" dirty="0"/>
              <a:t>каких мероприятиях по празднованию дня Победы вы принимали участие вместе с родителями?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6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Результат  анкетирования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58204" cy="449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8425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Словарь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19" y="1484784"/>
            <a:ext cx="8858281" cy="27363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Герой</a:t>
            </a:r>
            <a:r>
              <a:rPr lang="ru-RU" sz="3600" dirty="0" smtClean="0">
                <a:solidFill>
                  <a:schemeClr val="tx1"/>
                </a:solidFill>
              </a:rPr>
              <a:t> -  человек, совершающий подвиги, необычайные по своей храбрости, доблести, самоотверженности.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en-US" sz="3600" dirty="0" smtClean="0">
                <a:solidFill>
                  <a:schemeClr val="tx1"/>
                </a:solidFill>
              </a:rPr>
              <a:t>/</a:t>
            </a:r>
            <a:r>
              <a:rPr lang="ru-RU" sz="3600" dirty="0" smtClean="0">
                <a:solidFill>
                  <a:schemeClr val="tx1"/>
                </a:solidFill>
              </a:rPr>
              <a:t>С.И. Ожегов</a:t>
            </a:r>
            <a:r>
              <a:rPr lang="en-US" sz="3600" dirty="0" smtClean="0">
                <a:solidFill>
                  <a:schemeClr val="tx1"/>
                </a:solidFill>
              </a:rPr>
              <a:t>/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8599FF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1977</TotalTime>
  <Words>667</Words>
  <Application>Microsoft Office PowerPoint</Application>
  <PresentationFormat>Экран (4:3)</PresentationFormat>
  <Paragraphs>137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    Дети войны 1941-1945г.</vt:lpstr>
      <vt:lpstr>                                     Гипотеза  Недетское это дело – война…</vt:lpstr>
      <vt:lpstr>Задачи</vt:lpstr>
      <vt:lpstr>Пути решения задач</vt:lpstr>
      <vt:lpstr>План действий</vt:lpstr>
      <vt:lpstr>Кроссворд </vt:lpstr>
      <vt:lpstr>Анкета для учащихся</vt:lpstr>
      <vt:lpstr>Результат  анкетирования</vt:lpstr>
      <vt:lpstr>Словарь</vt:lpstr>
      <vt:lpstr> Дети на войне  </vt:lpstr>
      <vt:lpstr>В тылу </vt:lpstr>
      <vt:lpstr>Дети Блокады</vt:lpstr>
      <vt:lpstr>Школьники Блокады</vt:lpstr>
      <vt:lpstr> На фронте</vt:lpstr>
      <vt:lpstr>Дети - партизаны</vt:lpstr>
      <vt:lpstr>          Марат Казей                                 Валя Котик</vt:lpstr>
      <vt:lpstr>                                                                                                                          Зина Портнова                             Леня Голиков </vt:lpstr>
      <vt:lpstr>Помощь фронту</vt:lpstr>
      <vt:lpstr>Письмо  на фронт </vt:lpstr>
      <vt:lpstr>  «Никто не забыт, ничто не забыто» </vt:lpstr>
      <vt:lpstr>Вывод</vt:lpstr>
      <vt:lpstr>Вывод </vt:lpstr>
      <vt:lpstr>Презентация PowerPoint</vt:lpstr>
      <vt:lpstr>Вывод</vt:lpstr>
      <vt:lpstr>Информационные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Учитель</dc:creator>
  <cp:lastModifiedBy>Завуч нач. школы</cp:lastModifiedBy>
  <cp:revision>155</cp:revision>
  <dcterms:created xsi:type="dcterms:W3CDTF">2013-04-06T01:47:25Z</dcterms:created>
  <dcterms:modified xsi:type="dcterms:W3CDTF">2013-09-28T04:55:38Z</dcterms:modified>
</cp:coreProperties>
</file>