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perspectiveAbove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Математическое кафе</a:t>
            </a:r>
            <a:br>
              <a:rPr lang="ru-RU" dirty="0" smtClean="0"/>
            </a:br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Методическая разработка</a:t>
            </a:r>
          </a:p>
          <a:p>
            <a:r>
              <a:rPr lang="ru-RU" dirty="0"/>
              <a:t>у</a:t>
            </a:r>
            <a:r>
              <a:rPr lang="ru-RU" dirty="0" smtClean="0"/>
              <a:t>чителя математики </a:t>
            </a:r>
          </a:p>
          <a:p>
            <a:r>
              <a:rPr lang="ru-RU" dirty="0" smtClean="0"/>
              <a:t>школы № 29 г. </a:t>
            </a:r>
            <a:r>
              <a:rPr lang="ru-RU" dirty="0"/>
              <a:t>Б</a:t>
            </a:r>
            <a:r>
              <a:rPr lang="ru-RU" dirty="0" smtClean="0"/>
              <a:t>алашихи</a:t>
            </a:r>
          </a:p>
          <a:p>
            <a:r>
              <a:rPr lang="ru-RU" dirty="0" err="1" smtClean="0"/>
              <a:t>Кондаковой</a:t>
            </a:r>
            <a:r>
              <a:rPr lang="ru-RU" dirty="0" smtClean="0"/>
              <a:t> М.Н.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90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Вторые блюда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Овощное рагу </a:t>
            </a:r>
            <a:r>
              <a:rPr lang="ru-RU" dirty="0"/>
              <a:t>и</a:t>
            </a:r>
            <a:r>
              <a:rPr lang="ru-RU" dirty="0" smtClean="0"/>
              <a:t>з касательных к графику функции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Напишите уравнения всех касательных к графику функции y = – x2 – 4x + 2, проходящих через точку M(– 3; 6).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Уравнение касательной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Напишите уравнения всех касательных к графику функции y = x3 – 3x2 + 3, параллельных прямой y = 9x + 1.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96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38100" y="76200"/>
            <a:ext cx="9067800" cy="6705600"/>
            <a:chOff x="168" y="176"/>
            <a:chExt cx="5408" cy="3928"/>
          </a:xfrm>
        </p:grpSpPr>
        <p:sp>
          <p:nvSpPr>
            <p:cNvPr id="2097" name="Freeform 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Freeform 1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Freeform 1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Freeform 1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Freeform 1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Freeform 1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Freeform 1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Freeform 1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1" name="Text Box 40"/>
          <p:cNvSpPr txBox="1">
            <a:spLocks noChangeArrowheads="1"/>
          </p:cNvSpPr>
          <p:nvPr/>
        </p:nvSpPr>
        <p:spPr bwMode="auto">
          <a:xfrm>
            <a:off x="152400" y="228600"/>
            <a:ext cx="8839200" cy="10064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dirty="0"/>
              <a:t>      Найти площадь поверхности многогранников можно разными способами. Можно «скучно» посчитать площадь каждой грани и сложить результаты (важно при этом не запутаться).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114300" y="2895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114300" y="2895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14097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1943100" y="4152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1790700" y="1143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495300" y="1447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058" name="Freeform 57"/>
          <p:cNvSpPr>
            <a:spLocks/>
          </p:cNvSpPr>
          <p:nvPr/>
        </p:nvSpPr>
        <p:spPr bwMode="auto">
          <a:xfrm>
            <a:off x="469900" y="1473200"/>
            <a:ext cx="2400300" cy="3060700"/>
          </a:xfrm>
          <a:custGeom>
            <a:avLst/>
            <a:gdLst>
              <a:gd name="T0" fmla="*/ 0 w 1512"/>
              <a:gd name="T1" fmla="*/ 2147483647 h 1928"/>
              <a:gd name="T2" fmla="*/ 1315521563 w 1512"/>
              <a:gd name="T3" fmla="*/ 2147483647 h 1928"/>
              <a:gd name="T4" fmla="*/ 1930439688 w 1512"/>
              <a:gd name="T5" fmla="*/ 2147483647 h 1928"/>
              <a:gd name="T6" fmla="*/ 2147483647 w 1512"/>
              <a:gd name="T7" fmla="*/ 2147483647 h 1928"/>
              <a:gd name="T8" fmla="*/ 2147483647 w 1512"/>
              <a:gd name="T9" fmla="*/ 2147483647 h 1928"/>
              <a:gd name="T10" fmla="*/ 2147483647 w 1512"/>
              <a:gd name="T11" fmla="*/ 20161250 h 1928"/>
              <a:gd name="T12" fmla="*/ 1149191250 w 1512"/>
              <a:gd name="T13" fmla="*/ 0 h 1928"/>
              <a:gd name="T14" fmla="*/ 0 w 1512"/>
              <a:gd name="T15" fmla="*/ 907256250 h 1928"/>
              <a:gd name="T16" fmla="*/ 0 w 1512"/>
              <a:gd name="T17" fmla="*/ 2147483647 h 19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12" h="1928">
                <a:moveTo>
                  <a:pt x="0" y="1928"/>
                </a:moveTo>
                <a:lnTo>
                  <a:pt x="522" y="1926"/>
                </a:lnTo>
                <a:lnTo>
                  <a:pt x="766" y="1736"/>
                </a:lnTo>
                <a:lnTo>
                  <a:pt x="1272" y="1746"/>
                </a:lnTo>
                <a:lnTo>
                  <a:pt x="1512" y="1568"/>
                </a:lnTo>
                <a:lnTo>
                  <a:pt x="1504" y="8"/>
                </a:lnTo>
                <a:lnTo>
                  <a:pt x="456" y="0"/>
                </a:lnTo>
                <a:lnTo>
                  <a:pt x="0" y="360"/>
                </a:lnTo>
                <a:lnTo>
                  <a:pt x="0" y="1928"/>
                </a:lnTo>
                <a:close/>
              </a:path>
            </a:pathLst>
          </a:custGeom>
          <a:noFill/>
          <a:ln w="127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Freeform 58"/>
          <p:cNvSpPr>
            <a:spLocks/>
          </p:cNvSpPr>
          <p:nvPr/>
        </p:nvSpPr>
        <p:spPr bwMode="auto">
          <a:xfrm>
            <a:off x="469900" y="1482725"/>
            <a:ext cx="2387600" cy="571500"/>
          </a:xfrm>
          <a:custGeom>
            <a:avLst/>
            <a:gdLst>
              <a:gd name="T0" fmla="*/ 2147483647 w 1504"/>
              <a:gd name="T1" fmla="*/ 0 h 360"/>
              <a:gd name="T2" fmla="*/ 2147483647 w 1504"/>
              <a:gd name="T3" fmla="*/ 468749063 h 360"/>
              <a:gd name="T4" fmla="*/ 1935480000 w 1504"/>
              <a:gd name="T5" fmla="*/ 468749063 h 360"/>
              <a:gd name="T6" fmla="*/ 1300400625 w 1504"/>
              <a:gd name="T7" fmla="*/ 907256250 h 360"/>
              <a:gd name="T8" fmla="*/ 0 w 1504"/>
              <a:gd name="T9" fmla="*/ 902215938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04" h="360">
                <a:moveTo>
                  <a:pt x="1504" y="0"/>
                </a:moveTo>
                <a:lnTo>
                  <a:pt x="1272" y="186"/>
                </a:lnTo>
                <a:lnTo>
                  <a:pt x="768" y="186"/>
                </a:lnTo>
                <a:lnTo>
                  <a:pt x="516" y="360"/>
                </a:lnTo>
                <a:lnTo>
                  <a:pt x="0" y="35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Freeform 59"/>
          <p:cNvSpPr>
            <a:spLocks/>
          </p:cNvSpPr>
          <p:nvPr/>
        </p:nvSpPr>
        <p:spPr bwMode="auto">
          <a:xfrm>
            <a:off x="1295400" y="2057400"/>
            <a:ext cx="6350" cy="2473325"/>
          </a:xfrm>
          <a:custGeom>
            <a:avLst/>
            <a:gdLst>
              <a:gd name="T0" fmla="*/ 0 w 4"/>
              <a:gd name="T1" fmla="*/ 0 h 1558"/>
              <a:gd name="T2" fmla="*/ 10080625 w 4"/>
              <a:gd name="T3" fmla="*/ 2147483647 h 1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" h="1558">
                <a:moveTo>
                  <a:pt x="0" y="0"/>
                </a:moveTo>
                <a:lnTo>
                  <a:pt x="4" y="155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Line 60"/>
          <p:cNvSpPr>
            <a:spLocks noChangeShapeType="1"/>
          </p:cNvSpPr>
          <p:nvPr/>
        </p:nvSpPr>
        <p:spPr bwMode="auto">
          <a:xfrm>
            <a:off x="1685925" y="1778000"/>
            <a:ext cx="1588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Freeform 61"/>
          <p:cNvSpPr>
            <a:spLocks/>
          </p:cNvSpPr>
          <p:nvPr/>
        </p:nvSpPr>
        <p:spPr bwMode="auto">
          <a:xfrm>
            <a:off x="2489200" y="1778000"/>
            <a:ext cx="1588" cy="2463800"/>
          </a:xfrm>
          <a:custGeom>
            <a:avLst/>
            <a:gdLst>
              <a:gd name="T0" fmla="*/ 0 w 1"/>
              <a:gd name="T1" fmla="*/ 0 h 1552"/>
              <a:gd name="T2" fmla="*/ 0 w 1"/>
              <a:gd name="T3" fmla="*/ 2147483647 h 15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52">
                <a:moveTo>
                  <a:pt x="0" y="0"/>
                </a:moveTo>
                <a:lnTo>
                  <a:pt x="0" y="15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Freeform 62"/>
          <p:cNvSpPr>
            <a:spLocks/>
          </p:cNvSpPr>
          <p:nvPr/>
        </p:nvSpPr>
        <p:spPr bwMode="auto">
          <a:xfrm>
            <a:off x="469900" y="1524000"/>
            <a:ext cx="749300" cy="2997200"/>
          </a:xfrm>
          <a:custGeom>
            <a:avLst/>
            <a:gdLst>
              <a:gd name="T0" fmla="*/ 1149191250 w 472"/>
              <a:gd name="T1" fmla="*/ 0 h 1888"/>
              <a:gd name="T2" fmla="*/ 1189513750 w 472"/>
              <a:gd name="T3" fmla="*/ 2147483647 h 1888"/>
              <a:gd name="T4" fmla="*/ 0 w 472"/>
              <a:gd name="T5" fmla="*/ 2147483647 h 18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1888">
                <a:moveTo>
                  <a:pt x="456" y="0"/>
                </a:moveTo>
                <a:lnTo>
                  <a:pt x="472" y="1528"/>
                </a:lnTo>
                <a:lnTo>
                  <a:pt x="0" y="188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4" name="Line 63"/>
          <p:cNvSpPr>
            <a:spLocks noChangeShapeType="1"/>
          </p:cNvSpPr>
          <p:nvPr/>
        </p:nvSpPr>
        <p:spPr bwMode="auto">
          <a:xfrm>
            <a:off x="1257300" y="3949700"/>
            <a:ext cx="16002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14097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1943100" y="41529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067" name="Line 67"/>
          <p:cNvSpPr>
            <a:spLocks noChangeShapeType="1"/>
          </p:cNvSpPr>
          <p:nvPr/>
        </p:nvSpPr>
        <p:spPr bwMode="auto">
          <a:xfrm flipH="1">
            <a:off x="5586413" y="3336925"/>
            <a:ext cx="8382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Freeform 68"/>
          <p:cNvSpPr>
            <a:spLocks/>
          </p:cNvSpPr>
          <p:nvPr/>
        </p:nvSpPr>
        <p:spPr bwMode="auto">
          <a:xfrm>
            <a:off x="5586413" y="1431925"/>
            <a:ext cx="3171825" cy="2528888"/>
          </a:xfrm>
          <a:custGeom>
            <a:avLst/>
            <a:gdLst>
              <a:gd name="T0" fmla="*/ 0 w 1998"/>
              <a:gd name="T1" fmla="*/ 1058465834 h 1593"/>
              <a:gd name="T2" fmla="*/ 0 w 1998"/>
              <a:gd name="T3" fmla="*/ 2147483647 h 1593"/>
              <a:gd name="T4" fmla="*/ 2147483647 w 1998"/>
              <a:gd name="T5" fmla="*/ 2147483647 h 1593"/>
              <a:gd name="T6" fmla="*/ 2147483647 w 1998"/>
              <a:gd name="T7" fmla="*/ 1814512859 h 1593"/>
              <a:gd name="T8" fmla="*/ 2147483647 w 1998"/>
              <a:gd name="T9" fmla="*/ 1814512859 h 1593"/>
              <a:gd name="T10" fmla="*/ 2147483647 w 1998"/>
              <a:gd name="T11" fmla="*/ 1050906158 h 1593"/>
              <a:gd name="T12" fmla="*/ 7561263 w 1998"/>
              <a:gd name="T13" fmla="*/ 1058465834 h 1593"/>
              <a:gd name="T14" fmla="*/ 1330642500 w 1998"/>
              <a:gd name="T15" fmla="*/ 0 h 1593"/>
              <a:gd name="T16" fmla="*/ 2147483647 w 1998"/>
              <a:gd name="T17" fmla="*/ 15120940 h 1593"/>
              <a:gd name="T18" fmla="*/ 2147483647 w 1998"/>
              <a:gd name="T19" fmla="*/ 771167965 h 1593"/>
              <a:gd name="T20" fmla="*/ 2147483647 w 1998"/>
              <a:gd name="T21" fmla="*/ 776208278 h 1593"/>
              <a:gd name="T22" fmla="*/ 2147483647 w 1998"/>
              <a:gd name="T23" fmla="*/ 1050906158 h 15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98" h="1593">
                <a:moveTo>
                  <a:pt x="0" y="420"/>
                </a:moveTo>
                <a:lnTo>
                  <a:pt x="0" y="1590"/>
                </a:lnTo>
                <a:lnTo>
                  <a:pt x="1464" y="1593"/>
                </a:lnTo>
                <a:lnTo>
                  <a:pt x="1464" y="720"/>
                </a:lnTo>
                <a:lnTo>
                  <a:pt x="882" y="720"/>
                </a:lnTo>
                <a:lnTo>
                  <a:pt x="873" y="417"/>
                </a:lnTo>
                <a:lnTo>
                  <a:pt x="3" y="420"/>
                </a:lnTo>
                <a:lnTo>
                  <a:pt x="528" y="0"/>
                </a:lnTo>
                <a:lnTo>
                  <a:pt x="1998" y="6"/>
                </a:lnTo>
                <a:lnTo>
                  <a:pt x="1593" y="306"/>
                </a:lnTo>
                <a:lnTo>
                  <a:pt x="1018" y="308"/>
                </a:lnTo>
                <a:lnTo>
                  <a:pt x="876" y="4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Freeform 69"/>
          <p:cNvSpPr>
            <a:spLocks/>
          </p:cNvSpPr>
          <p:nvPr/>
        </p:nvSpPr>
        <p:spPr bwMode="auto">
          <a:xfrm>
            <a:off x="7924800" y="1460500"/>
            <a:ext cx="838200" cy="2500313"/>
          </a:xfrm>
          <a:custGeom>
            <a:avLst/>
            <a:gdLst>
              <a:gd name="T0" fmla="*/ 0 w 528"/>
              <a:gd name="T1" fmla="*/ 2147483647 h 1575"/>
              <a:gd name="T2" fmla="*/ 1330642500 w 528"/>
              <a:gd name="T3" fmla="*/ 2147483647 h 1575"/>
              <a:gd name="T4" fmla="*/ 1307961888 w 528"/>
              <a:gd name="T5" fmla="*/ 0 h 15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1575">
                <a:moveTo>
                  <a:pt x="0" y="1575"/>
                </a:moveTo>
                <a:lnTo>
                  <a:pt x="528" y="1161"/>
                </a:lnTo>
                <a:lnTo>
                  <a:pt x="51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Freeform 70"/>
          <p:cNvSpPr>
            <a:spLocks/>
          </p:cNvSpPr>
          <p:nvPr/>
        </p:nvSpPr>
        <p:spPr bwMode="auto">
          <a:xfrm>
            <a:off x="6424613" y="1431925"/>
            <a:ext cx="2333625" cy="1885950"/>
          </a:xfrm>
          <a:custGeom>
            <a:avLst/>
            <a:gdLst>
              <a:gd name="T0" fmla="*/ 2147483647 w 1470"/>
              <a:gd name="T1" fmla="*/ 2147483647 h 1188"/>
              <a:gd name="T2" fmla="*/ 7561263 w 1470"/>
              <a:gd name="T3" fmla="*/ 2147483647 h 1188"/>
              <a:gd name="T4" fmla="*/ 0 w 1470"/>
              <a:gd name="T5" fmla="*/ 0 h 1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70" h="1188">
                <a:moveTo>
                  <a:pt x="1470" y="1179"/>
                </a:moveTo>
                <a:lnTo>
                  <a:pt x="3" y="1188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Freeform 71"/>
          <p:cNvSpPr>
            <a:spLocks/>
          </p:cNvSpPr>
          <p:nvPr/>
        </p:nvSpPr>
        <p:spPr bwMode="auto">
          <a:xfrm>
            <a:off x="7205663" y="1917700"/>
            <a:ext cx="923925" cy="481013"/>
          </a:xfrm>
          <a:custGeom>
            <a:avLst/>
            <a:gdLst>
              <a:gd name="T0" fmla="*/ 0 w 582"/>
              <a:gd name="T1" fmla="*/ 7561270 h 303"/>
              <a:gd name="T2" fmla="*/ 7561263 w 582"/>
              <a:gd name="T3" fmla="*/ 756047661 h 303"/>
              <a:gd name="T4" fmla="*/ 1466730938 w 582"/>
              <a:gd name="T5" fmla="*/ 763608931 h 303"/>
              <a:gd name="T6" fmla="*/ 1456650313 w 58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82" h="303">
                <a:moveTo>
                  <a:pt x="0" y="3"/>
                </a:moveTo>
                <a:lnTo>
                  <a:pt x="3" y="300"/>
                </a:lnTo>
                <a:lnTo>
                  <a:pt x="582" y="303"/>
                </a:lnTo>
                <a:lnTo>
                  <a:pt x="57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Freeform 72"/>
          <p:cNvSpPr>
            <a:spLocks/>
          </p:cNvSpPr>
          <p:nvPr/>
        </p:nvSpPr>
        <p:spPr bwMode="auto">
          <a:xfrm>
            <a:off x="7905750" y="2403475"/>
            <a:ext cx="219075" cy="176213"/>
          </a:xfrm>
          <a:custGeom>
            <a:avLst/>
            <a:gdLst>
              <a:gd name="T0" fmla="*/ 347781563 w 138"/>
              <a:gd name="T1" fmla="*/ 0 h 111"/>
              <a:gd name="T2" fmla="*/ 0 w 138"/>
              <a:gd name="T3" fmla="*/ 279738931 h 1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8" h="111">
                <a:moveTo>
                  <a:pt x="138" y="0"/>
                </a:moveTo>
                <a:lnTo>
                  <a:pt x="0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9" name="Text Box 73"/>
          <p:cNvSpPr txBox="1">
            <a:spLocks noChangeArrowheads="1"/>
          </p:cNvSpPr>
          <p:nvPr/>
        </p:nvSpPr>
        <p:spPr bwMode="auto">
          <a:xfrm>
            <a:off x="5713413" y="1406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7491413" y="15843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34891" name="Text Box 75"/>
          <p:cNvSpPr txBox="1">
            <a:spLocks noChangeArrowheads="1"/>
          </p:cNvSpPr>
          <p:nvPr/>
        </p:nvSpPr>
        <p:spPr bwMode="auto">
          <a:xfrm>
            <a:off x="8088313" y="19653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7948613" y="2422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93" name="Text Box 77"/>
          <p:cNvSpPr txBox="1">
            <a:spLocks noChangeArrowheads="1"/>
          </p:cNvSpPr>
          <p:nvPr/>
        </p:nvSpPr>
        <p:spPr bwMode="auto">
          <a:xfrm>
            <a:off x="6805613" y="3946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5281613" y="28035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2079" name="Freeform 83"/>
          <p:cNvSpPr>
            <a:spLocks/>
          </p:cNvSpPr>
          <p:nvPr/>
        </p:nvSpPr>
        <p:spPr bwMode="auto">
          <a:xfrm>
            <a:off x="6986588" y="2384425"/>
            <a:ext cx="223837" cy="190500"/>
          </a:xfrm>
          <a:custGeom>
            <a:avLst/>
            <a:gdLst>
              <a:gd name="T0" fmla="*/ 355340444 w 141"/>
              <a:gd name="T1" fmla="*/ 0 h 120"/>
              <a:gd name="T2" fmla="*/ 0 w 141"/>
              <a:gd name="T3" fmla="*/ 302418750 h 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1" h="120">
                <a:moveTo>
                  <a:pt x="141" y="0"/>
                </a:moveTo>
                <a:lnTo>
                  <a:pt x="0" y="12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0" name="Freeform 91"/>
          <p:cNvSpPr>
            <a:spLocks/>
          </p:cNvSpPr>
          <p:nvPr/>
        </p:nvSpPr>
        <p:spPr bwMode="auto">
          <a:xfrm>
            <a:off x="1758950" y="4813300"/>
            <a:ext cx="3416300" cy="1714500"/>
          </a:xfrm>
          <a:custGeom>
            <a:avLst/>
            <a:gdLst>
              <a:gd name="T0" fmla="*/ 0 w 2152"/>
              <a:gd name="T1" fmla="*/ 2147483647 h 1080"/>
              <a:gd name="T2" fmla="*/ 2147483647 w 2152"/>
              <a:gd name="T3" fmla="*/ 2147483647 h 1080"/>
              <a:gd name="T4" fmla="*/ 2147483647 w 2152"/>
              <a:gd name="T5" fmla="*/ 1376005313 h 1080"/>
              <a:gd name="T6" fmla="*/ 2147483647 w 2152"/>
              <a:gd name="T7" fmla="*/ 1350803750 h 1080"/>
              <a:gd name="T8" fmla="*/ 2147483647 w 2152"/>
              <a:gd name="T9" fmla="*/ 0 h 1080"/>
              <a:gd name="T10" fmla="*/ 1330642500 w 2152"/>
              <a:gd name="T11" fmla="*/ 40322500 h 1080"/>
              <a:gd name="T12" fmla="*/ 1355844063 w 2152"/>
              <a:gd name="T13" fmla="*/ 1365924688 h 1080"/>
              <a:gd name="T14" fmla="*/ 0 w 2152"/>
              <a:gd name="T15" fmla="*/ 1386085938 h 1080"/>
              <a:gd name="T16" fmla="*/ 0 w 2152"/>
              <a:gd name="T17" fmla="*/ 2147483647 h 10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52" h="1080">
                <a:moveTo>
                  <a:pt x="0" y="1080"/>
                </a:moveTo>
                <a:lnTo>
                  <a:pt x="2152" y="1072"/>
                </a:lnTo>
                <a:lnTo>
                  <a:pt x="2148" y="546"/>
                </a:lnTo>
                <a:lnTo>
                  <a:pt x="1608" y="536"/>
                </a:lnTo>
                <a:lnTo>
                  <a:pt x="1600" y="0"/>
                </a:lnTo>
                <a:lnTo>
                  <a:pt x="528" y="16"/>
                </a:lnTo>
                <a:lnTo>
                  <a:pt x="538" y="542"/>
                </a:lnTo>
                <a:lnTo>
                  <a:pt x="0" y="550"/>
                </a:lnTo>
                <a:lnTo>
                  <a:pt x="0" y="108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1" name="Freeform 92"/>
          <p:cNvSpPr>
            <a:spLocks/>
          </p:cNvSpPr>
          <p:nvPr/>
        </p:nvSpPr>
        <p:spPr bwMode="auto">
          <a:xfrm>
            <a:off x="2597150" y="3921125"/>
            <a:ext cx="3733800" cy="2593975"/>
          </a:xfrm>
          <a:custGeom>
            <a:avLst/>
            <a:gdLst>
              <a:gd name="T0" fmla="*/ 2147483647 w 2352"/>
              <a:gd name="T1" fmla="*/ 2147483647 h 1634"/>
              <a:gd name="T2" fmla="*/ 2147483647 w 2352"/>
              <a:gd name="T3" fmla="*/ 2147483647 h 1634"/>
              <a:gd name="T4" fmla="*/ 2147483647 w 2352"/>
              <a:gd name="T5" fmla="*/ 1396166563 h 1634"/>
              <a:gd name="T6" fmla="*/ 2147483647 w 2352"/>
              <a:gd name="T7" fmla="*/ 1376005313 h 1634"/>
              <a:gd name="T8" fmla="*/ 2147483647 w 2352"/>
              <a:gd name="T9" fmla="*/ 0 h 1634"/>
              <a:gd name="T10" fmla="*/ 1854835000 w 2352"/>
              <a:gd name="T11" fmla="*/ 5040313 h 1634"/>
              <a:gd name="T12" fmla="*/ 0 w 2352"/>
              <a:gd name="T13" fmla="*/ 1436489063 h 16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52" h="1634">
                <a:moveTo>
                  <a:pt x="1616" y="1634"/>
                </a:moveTo>
                <a:lnTo>
                  <a:pt x="2352" y="1082"/>
                </a:lnTo>
                <a:lnTo>
                  <a:pt x="2336" y="554"/>
                </a:lnTo>
                <a:lnTo>
                  <a:pt x="1816" y="546"/>
                </a:lnTo>
                <a:lnTo>
                  <a:pt x="1804" y="0"/>
                </a:lnTo>
                <a:lnTo>
                  <a:pt x="736" y="2"/>
                </a:lnTo>
                <a:lnTo>
                  <a:pt x="0" y="57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2" name="Freeform 93"/>
          <p:cNvSpPr>
            <a:spLocks/>
          </p:cNvSpPr>
          <p:nvPr/>
        </p:nvSpPr>
        <p:spPr bwMode="auto">
          <a:xfrm>
            <a:off x="5159375" y="4797425"/>
            <a:ext cx="1149350" cy="885825"/>
          </a:xfrm>
          <a:custGeom>
            <a:avLst/>
            <a:gdLst>
              <a:gd name="T0" fmla="*/ 1824593125 w 724"/>
              <a:gd name="T1" fmla="*/ 0 h 558"/>
              <a:gd name="T2" fmla="*/ 0 w 724"/>
              <a:gd name="T3" fmla="*/ 1406247188 h 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4" h="558">
                <a:moveTo>
                  <a:pt x="724" y="0"/>
                </a:moveTo>
                <a:lnTo>
                  <a:pt x="0" y="55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3" name="Freeform 94"/>
          <p:cNvSpPr>
            <a:spLocks/>
          </p:cNvSpPr>
          <p:nvPr/>
        </p:nvSpPr>
        <p:spPr bwMode="auto">
          <a:xfrm>
            <a:off x="4327525" y="4781550"/>
            <a:ext cx="1149350" cy="885825"/>
          </a:xfrm>
          <a:custGeom>
            <a:avLst/>
            <a:gdLst>
              <a:gd name="T0" fmla="*/ 1824593125 w 724"/>
              <a:gd name="T1" fmla="*/ 0 h 558"/>
              <a:gd name="T2" fmla="*/ 0 w 724"/>
              <a:gd name="T3" fmla="*/ 1406247188 h 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4" h="558">
                <a:moveTo>
                  <a:pt x="724" y="0"/>
                </a:moveTo>
                <a:lnTo>
                  <a:pt x="0" y="55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4" name="Freeform 95"/>
          <p:cNvSpPr>
            <a:spLocks/>
          </p:cNvSpPr>
          <p:nvPr/>
        </p:nvSpPr>
        <p:spPr bwMode="auto">
          <a:xfrm>
            <a:off x="4302125" y="3927475"/>
            <a:ext cx="1162050" cy="882650"/>
          </a:xfrm>
          <a:custGeom>
            <a:avLst/>
            <a:gdLst>
              <a:gd name="T0" fmla="*/ 1844754375 w 732"/>
              <a:gd name="T1" fmla="*/ 0 h 556"/>
              <a:gd name="T2" fmla="*/ 0 w 732"/>
              <a:gd name="T3" fmla="*/ 1401206875 h 5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2" h="556">
                <a:moveTo>
                  <a:pt x="732" y="0"/>
                </a:moveTo>
                <a:lnTo>
                  <a:pt x="0" y="55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5" name="Freeform 96"/>
          <p:cNvSpPr>
            <a:spLocks/>
          </p:cNvSpPr>
          <p:nvPr/>
        </p:nvSpPr>
        <p:spPr bwMode="auto">
          <a:xfrm>
            <a:off x="2619375" y="3930650"/>
            <a:ext cx="1143000" cy="1739900"/>
          </a:xfrm>
          <a:custGeom>
            <a:avLst/>
            <a:gdLst>
              <a:gd name="T0" fmla="*/ 1814512500 w 720"/>
              <a:gd name="T1" fmla="*/ 0 h 1096"/>
              <a:gd name="T2" fmla="*/ 1814512500 w 720"/>
              <a:gd name="T3" fmla="*/ 1340723125 h 1096"/>
              <a:gd name="T4" fmla="*/ 0 w 720"/>
              <a:gd name="T5" fmla="*/ 2147483647 h 10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0" h="1096">
                <a:moveTo>
                  <a:pt x="720" y="0"/>
                </a:moveTo>
                <a:lnTo>
                  <a:pt x="720" y="532"/>
                </a:lnTo>
                <a:lnTo>
                  <a:pt x="0" y="10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6" name="Freeform 97"/>
          <p:cNvSpPr>
            <a:spLocks/>
          </p:cNvSpPr>
          <p:nvPr/>
        </p:nvSpPr>
        <p:spPr bwMode="auto">
          <a:xfrm>
            <a:off x="2901950" y="4775200"/>
            <a:ext cx="3429000" cy="869950"/>
          </a:xfrm>
          <a:custGeom>
            <a:avLst/>
            <a:gdLst>
              <a:gd name="T0" fmla="*/ 1350803750 w 2160"/>
              <a:gd name="T1" fmla="*/ 0 h 548"/>
              <a:gd name="T2" fmla="*/ 0 w 2160"/>
              <a:gd name="T3" fmla="*/ 15120938 h 548"/>
              <a:gd name="T4" fmla="*/ 5040313 w 2160"/>
              <a:gd name="T5" fmla="*/ 1381045625 h 548"/>
              <a:gd name="T6" fmla="*/ 2147483647 w 2160"/>
              <a:gd name="T7" fmla="*/ 1330642500 h 5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" h="548">
                <a:moveTo>
                  <a:pt x="536" y="0"/>
                </a:moveTo>
                <a:lnTo>
                  <a:pt x="0" y="6"/>
                </a:lnTo>
                <a:lnTo>
                  <a:pt x="2" y="548"/>
                </a:lnTo>
                <a:lnTo>
                  <a:pt x="2160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7" name="Freeform 98"/>
          <p:cNvSpPr>
            <a:spLocks/>
          </p:cNvSpPr>
          <p:nvPr/>
        </p:nvSpPr>
        <p:spPr bwMode="auto">
          <a:xfrm>
            <a:off x="2603500" y="4787900"/>
            <a:ext cx="304800" cy="225425"/>
          </a:xfrm>
          <a:custGeom>
            <a:avLst/>
            <a:gdLst>
              <a:gd name="T0" fmla="*/ 483870000 w 192"/>
              <a:gd name="T1" fmla="*/ 0 h 142"/>
              <a:gd name="T2" fmla="*/ 0 w 192"/>
              <a:gd name="T3" fmla="*/ 357862188 h 1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" h="142">
                <a:moveTo>
                  <a:pt x="192" y="0"/>
                </a:moveTo>
                <a:lnTo>
                  <a:pt x="0" y="14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3282950" y="6451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34916" name="Text Box 100"/>
          <p:cNvSpPr txBox="1">
            <a:spLocks noChangeArrowheads="1"/>
          </p:cNvSpPr>
          <p:nvPr/>
        </p:nvSpPr>
        <p:spPr bwMode="auto">
          <a:xfrm>
            <a:off x="5708650" y="59563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34917" name="Text Box 101"/>
          <p:cNvSpPr txBox="1">
            <a:spLocks noChangeArrowheads="1"/>
          </p:cNvSpPr>
          <p:nvPr/>
        </p:nvSpPr>
        <p:spPr bwMode="auto">
          <a:xfrm>
            <a:off x="6254750" y="50165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918" name="Text Box 102"/>
          <p:cNvSpPr txBox="1">
            <a:spLocks noChangeArrowheads="1"/>
          </p:cNvSpPr>
          <p:nvPr/>
        </p:nvSpPr>
        <p:spPr bwMode="auto">
          <a:xfrm>
            <a:off x="5416550" y="4140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919" name="Text Box 103"/>
          <p:cNvSpPr txBox="1">
            <a:spLocks noChangeArrowheads="1"/>
          </p:cNvSpPr>
          <p:nvPr/>
        </p:nvSpPr>
        <p:spPr bwMode="auto">
          <a:xfrm>
            <a:off x="4260850" y="36036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093" name="Freeform 109"/>
          <p:cNvSpPr>
            <a:spLocks/>
          </p:cNvSpPr>
          <p:nvPr/>
        </p:nvSpPr>
        <p:spPr bwMode="auto">
          <a:xfrm>
            <a:off x="1752600" y="5016500"/>
            <a:ext cx="844550" cy="663575"/>
          </a:xfrm>
          <a:custGeom>
            <a:avLst/>
            <a:gdLst>
              <a:gd name="T0" fmla="*/ 0 w 532"/>
              <a:gd name="T1" fmla="*/ 1053425313 h 418"/>
              <a:gd name="T2" fmla="*/ 1340723125 w 532"/>
              <a:gd name="T3" fmla="*/ 0 h 41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" h="418">
                <a:moveTo>
                  <a:pt x="0" y="418"/>
                </a:moveTo>
                <a:lnTo>
                  <a:pt x="53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4" name="Freeform 110"/>
          <p:cNvSpPr>
            <a:spLocks/>
          </p:cNvSpPr>
          <p:nvPr/>
        </p:nvSpPr>
        <p:spPr bwMode="auto">
          <a:xfrm>
            <a:off x="1765300" y="5632450"/>
            <a:ext cx="1152525" cy="885825"/>
          </a:xfrm>
          <a:custGeom>
            <a:avLst/>
            <a:gdLst>
              <a:gd name="T0" fmla="*/ 0 w 726"/>
              <a:gd name="T1" fmla="*/ 1406247188 h 558"/>
              <a:gd name="T2" fmla="*/ 1829633438 w 726"/>
              <a:gd name="T3" fmla="*/ 0 h 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6" h="558">
                <a:moveTo>
                  <a:pt x="0" y="558"/>
                </a:moveTo>
                <a:lnTo>
                  <a:pt x="726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5" name="Line 111"/>
          <p:cNvSpPr>
            <a:spLocks noChangeShapeType="1"/>
          </p:cNvSpPr>
          <p:nvPr/>
        </p:nvSpPr>
        <p:spPr bwMode="auto">
          <a:xfrm>
            <a:off x="2584450" y="5664200"/>
            <a:ext cx="1752600" cy="158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6" name="Text Box 115"/>
          <p:cNvSpPr txBox="1">
            <a:spLocks noChangeArrowheads="1"/>
          </p:cNvSpPr>
          <p:nvPr/>
        </p:nvSpPr>
        <p:spPr bwMode="auto">
          <a:xfrm>
            <a:off x="3124200" y="1600200"/>
            <a:ext cx="2286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/>
              <a:t>Но иногда дети «видят» очень оригинальные способы…</a:t>
            </a:r>
          </a:p>
        </p:txBody>
      </p:sp>
    </p:spTree>
    <p:extLst>
      <p:ext uri="{BB962C8B-B14F-4D97-AF65-F5344CB8AC3E}">
        <p14:creationId xmlns:p14="http://schemas.microsoft.com/office/powerpoint/2010/main" val="33350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Кроссворд «Функции»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normAutofit fontScale="55000" lnSpcReduction="20000"/>
              </a:bodyPr>
              <a:lstStyle/>
              <a:p>
                <a:r>
                  <a:rPr lang="ru-RU" b="1" dirty="0"/>
                  <a:t>По горизонтали:</a:t>
                </a:r>
                <a:endParaRPr lang="ru-RU" dirty="0"/>
              </a:p>
              <a:p>
                <a:r>
                  <a:rPr lang="ru-RU" dirty="0"/>
                  <a:t>1.график линейной функции.</a:t>
                </a:r>
              </a:p>
              <a:p>
                <a:r>
                  <a:rPr lang="ru-RU" dirty="0"/>
                  <a:t>2. Функция вида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ru-RU" dirty="0"/>
                  <a:t>, где </a:t>
                </a:r>
                <a:r>
                  <a:rPr lang="en-US" dirty="0"/>
                  <a:t>r</a:t>
                </a:r>
                <a:r>
                  <a:rPr lang="ru-RU" dirty="0"/>
                  <a:t> принадлежит </a:t>
                </a:r>
                <a:r>
                  <a:rPr lang="en-US" dirty="0"/>
                  <a:t>R</a:t>
                </a:r>
                <a:endParaRPr lang="ru-RU" dirty="0"/>
              </a:p>
              <a:p>
                <a:r>
                  <a:rPr lang="ru-RU" dirty="0"/>
                  <a:t>3.График квадратичной функции.</a:t>
                </a:r>
              </a:p>
              <a:p>
                <a:r>
                  <a:rPr lang="ru-RU" dirty="0"/>
                  <a:t>4.Независимая переменная.</a:t>
                </a:r>
              </a:p>
              <a:p>
                <a:r>
                  <a:rPr lang="ru-RU" dirty="0"/>
                  <a:t>5.Вспомогательная прямая при построении графиков некоторых функций.</a:t>
                </a:r>
              </a:p>
              <a:p>
                <a:r>
                  <a:rPr lang="ru-RU" dirty="0"/>
                  <a:t>6.График функции у=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  <a:p>
                <a:r>
                  <a:rPr lang="ru-RU" dirty="0"/>
                  <a:t>7. Функция, обладающая свойством у(-х) = - у(х) при всех значениях х из области определения функции.</a:t>
                </a:r>
              </a:p>
              <a:p>
                <a:r>
                  <a:rPr lang="ru-RU" dirty="0"/>
                  <a:t>8. Функция у= </a:t>
                </a:r>
                <a:r>
                  <a:rPr lang="ru-RU" dirty="0" err="1"/>
                  <a:t>кх</a:t>
                </a:r>
                <a:r>
                  <a:rPr lang="ru-RU" dirty="0"/>
                  <a:t> +</a:t>
                </a:r>
                <a:r>
                  <a:rPr lang="en-US" dirty="0"/>
                  <a:t>b</a:t>
                </a:r>
                <a:endParaRPr lang="ru-RU" dirty="0"/>
              </a:p>
              <a:p>
                <a:r>
                  <a:rPr lang="ru-RU" dirty="0"/>
                  <a:t>9. Функция, у которой большему значению аргумента соответствует её меньшее значение.</a:t>
                </a:r>
              </a:p>
              <a:p>
                <a:r>
                  <a:rPr lang="ru-RU" dirty="0"/>
                  <a:t>10.Функция, график которой симметричен относительно оси ординат.</a:t>
                </a:r>
              </a:p>
              <a:p>
                <a:r>
                  <a:rPr lang="ru-RU" dirty="0"/>
                  <a:t> </a:t>
                </a:r>
                <a:r>
                  <a:rPr lang="ru-RU" b="1" dirty="0"/>
                  <a:t>По вертикали:</a:t>
                </a:r>
                <a:endParaRPr lang="ru-RU" dirty="0"/>
              </a:p>
              <a:p>
                <a:r>
                  <a:rPr lang="ru-RU" dirty="0"/>
                  <a:t>1.Аргумент.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5" t="-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46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03262" y="1584802"/>
          <a:ext cx="6737476" cy="4525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208"/>
                <a:gridCol w="612208"/>
                <a:gridCol w="612208"/>
                <a:gridCol w="612208"/>
                <a:gridCol w="612208"/>
                <a:gridCol w="612208"/>
                <a:gridCol w="612208"/>
                <a:gridCol w="612208"/>
                <a:gridCol w="612208"/>
                <a:gridCol w="612663"/>
                <a:gridCol w="614941"/>
              </a:tblGrid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</a:t>
                      </a:r>
                      <a:r>
                        <a:rPr lang="ru-RU" sz="2600">
                          <a:effectLst/>
                        </a:rPr>
                        <a:t>  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2</a:t>
                      </a:r>
                      <a:r>
                        <a:rPr lang="ru-RU" sz="2600">
                          <a:effectLst/>
                        </a:rPr>
                        <a:t>  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 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3</a:t>
                      </a:r>
                      <a:r>
                        <a:rPr lang="ru-RU" sz="2600">
                          <a:effectLst/>
                        </a:rPr>
                        <a:t> 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 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4</a:t>
                      </a: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5</a:t>
                      </a: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6</a:t>
                      </a:r>
                      <a:r>
                        <a:rPr lang="ru-RU" sz="2600">
                          <a:effectLst/>
                        </a:rPr>
                        <a:t>  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7</a:t>
                      </a:r>
                      <a:r>
                        <a:rPr lang="ru-RU" sz="2600">
                          <a:effectLst/>
                        </a:rPr>
                        <a:t>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ё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8</a:t>
                      </a:r>
                      <a:r>
                        <a:rPr lang="ru-RU" sz="2600">
                          <a:effectLst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9</a:t>
                      </a:r>
                      <a:r>
                        <a:rPr lang="ru-RU" sz="2600">
                          <a:effectLst/>
                        </a:rPr>
                        <a:t> 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щ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10</a:t>
                      </a:r>
                      <a:r>
                        <a:rPr lang="ru-RU" sz="2600">
                          <a:effectLst/>
                        </a:rPr>
                        <a:t>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ё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   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8000" dirty="0" smtClean="0"/>
              <a:t>Добро пожаловать!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408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Салаты</a:t>
            </a:r>
            <a:r>
              <a:rPr lang="ru-RU" b="1" dirty="0"/>
              <a:t>:    </a:t>
            </a:r>
            <a:r>
              <a:rPr lang="ru-RU" dirty="0"/>
              <a:t>                  1)Винегрет из 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математических  вопросов</a:t>
            </a:r>
            <a:r>
              <a:rPr lang="ru-RU" dirty="0"/>
              <a:t>.</a:t>
            </a:r>
          </a:p>
          <a:p>
            <a:r>
              <a:rPr lang="ru-RU" dirty="0"/>
              <a:t>                                     2) Салат из ребусов.</a:t>
            </a:r>
          </a:p>
          <a:p>
            <a:r>
              <a:rPr lang="ru-RU" b="1" dirty="0"/>
              <a:t>Первые блюда:</a:t>
            </a:r>
            <a:r>
              <a:rPr lang="ru-RU" dirty="0"/>
              <a:t>       Борщ из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математических </a:t>
            </a:r>
            <a:r>
              <a:rPr lang="ru-RU" dirty="0"/>
              <a:t>пожеланий.   </a:t>
            </a:r>
            <a:endParaRPr lang="ru-RU" dirty="0" smtClean="0"/>
          </a:p>
          <a:p>
            <a:r>
              <a:rPr lang="ru-RU" b="1" dirty="0" smtClean="0"/>
              <a:t>Вторые </a:t>
            </a:r>
            <a:r>
              <a:rPr lang="ru-RU" b="1" dirty="0"/>
              <a:t>блюда:</a:t>
            </a:r>
            <a:r>
              <a:rPr lang="ru-RU" dirty="0"/>
              <a:t>       1) Рагу из  «Производных»</a:t>
            </a:r>
          </a:p>
          <a:p>
            <a:r>
              <a:rPr lang="ru-RU" dirty="0"/>
              <a:t>                                     2) Пюре из «уравнений касательных </a:t>
            </a:r>
          </a:p>
          <a:p>
            <a:r>
              <a:rPr lang="ru-RU" dirty="0"/>
              <a:t>                                         к  функции»</a:t>
            </a:r>
          </a:p>
          <a:p>
            <a:r>
              <a:rPr lang="ru-RU" b="1" dirty="0"/>
              <a:t>Сладкие блюда:</a:t>
            </a:r>
            <a:r>
              <a:rPr lang="ru-RU" dirty="0"/>
              <a:t>      1) Мороженое из площадей фигур.</a:t>
            </a:r>
          </a:p>
          <a:p>
            <a:r>
              <a:rPr lang="ru-RU" dirty="0"/>
              <a:t>                                     2)Кроссворд «Функции»   </a:t>
            </a:r>
          </a:p>
        </p:txBody>
      </p:sp>
    </p:spTree>
    <p:extLst>
      <p:ext uri="{BB962C8B-B14F-4D97-AF65-F5344CB8AC3E}">
        <p14:creationId xmlns:p14="http://schemas.microsoft.com/office/powerpoint/2010/main" val="161119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Винегрет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/>
              <a:t>Чьи это слова?</a:t>
            </a:r>
            <a:endParaRPr lang="ru-RU" dirty="0"/>
          </a:p>
          <a:p>
            <a:pPr lvl="0"/>
            <a:r>
              <a:rPr lang="ru-RU" sz="3600" dirty="0"/>
              <a:t>«Полет – это математика» </a:t>
            </a:r>
            <a:endParaRPr lang="ru-RU" sz="3600" dirty="0" smtClean="0"/>
          </a:p>
          <a:p>
            <a:pPr lvl="0"/>
            <a:r>
              <a:rPr lang="ru-RU" sz="3600" dirty="0" smtClean="0"/>
              <a:t>«</a:t>
            </a:r>
            <a:r>
              <a:rPr lang="ru-RU" sz="3600" dirty="0"/>
              <a:t>В математике есть своя красота, как в живописи и поэзии!» </a:t>
            </a:r>
            <a:endParaRPr lang="ru-RU" sz="3600" dirty="0" smtClean="0"/>
          </a:p>
          <a:p>
            <a:pPr lvl="0"/>
            <a:r>
              <a:rPr lang="ru-RU" sz="3600" dirty="0" smtClean="0"/>
              <a:t>Химия </a:t>
            </a:r>
            <a:r>
              <a:rPr lang="ru-RU" sz="3600" dirty="0"/>
              <a:t>– правая рука физики, а математика ее глаз». </a:t>
            </a:r>
            <a:r>
              <a:rPr lang="ru-RU" sz="3600" dirty="0" smtClean="0"/>
              <a:t>«</a:t>
            </a:r>
            <a:r>
              <a:rPr lang="ru-RU" sz="3600" dirty="0"/>
              <a:t>Вдохновение нужно в поэзии, как и в геометрии». 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4400" dirty="0"/>
              <a:t>(Ломоносов)</a:t>
            </a:r>
          </a:p>
          <a:p>
            <a:pPr lvl="0"/>
            <a:endParaRPr lang="ru-RU" sz="4400" dirty="0" smtClean="0"/>
          </a:p>
          <a:p>
            <a:pPr lvl="0"/>
            <a:r>
              <a:rPr lang="ru-RU" sz="4400" dirty="0" smtClean="0"/>
              <a:t>(</a:t>
            </a:r>
            <a:r>
              <a:rPr lang="ru-RU" sz="4400" dirty="0"/>
              <a:t>Жуковский)</a:t>
            </a:r>
          </a:p>
          <a:p>
            <a:pPr lvl="0"/>
            <a:endParaRPr lang="ru-RU" sz="4400" dirty="0" smtClean="0"/>
          </a:p>
          <a:p>
            <a:pPr marL="0" lv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(</a:t>
            </a:r>
            <a:r>
              <a:rPr lang="ru-RU" sz="4400" dirty="0"/>
              <a:t>Пушкин)</a:t>
            </a:r>
          </a:p>
          <a:p>
            <a:pPr lvl="0"/>
            <a:endParaRPr lang="ru-RU" sz="4400" dirty="0" smtClean="0"/>
          </a:p>
          <a:p>
            <a:pPr lvl="0"/>
            <a:r>
              <a:rPr lang="ru-RU" sz="4400" dirty="0" smtClean="0"/>
              <a:t>(</a:t>
            </a:r>
            <a:r>
              <a:rPr lang="ru-RU" sz="4400" dirty="0"/>
              <a:t>Чкалов)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344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Винегрет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/>
              <a:t>По вопросу каждой команде:</a:t>
            </a:r>
            <a:endParaRPr lang="ru-RU" dirty="0"/>
          </a:p>
          <a:p>
            <a:pPr lvl="0"/>
            <a:r>
              <a:rPr lang="ru-RU" dirty="0"/>
              <a:t>Назовите фамилию первого русского математика женщины, что вы знаете о ней?</a:t>
            </a:r>
          </a:p>
          <a:p>
            <a:pPr lvl="0"/>
            <a:r>
              <a:rPr lang="ru-RU" dirty="0"/>
              <a:t>Назовите фамилии древнегреческих математиков. </a:t>
            </a:r>
          </a:p>
          <a:p>
            <a:pPr lvl="0"/>
            <a:r>
              <a:rPr lang="ru-RU" dirty="0"/>
              <a:t>Назовите фамилии советских математиков </a:t>
            </a:r>
            <a:endParaRPr lang="ru-RU" dirty="0" smtClean="0"/>
          </a:p>
          <a:p>
            <a:pPr lvl="0"/>
            <a:r>
              <a:rPr lang="ru-RU" dirty="0" smtClean="0"/>
              <a:t>Назовите </a:t>
            </a:r>
            <a:r>
              <a:rPr lang="ru-RU" dirty="0"/>
              <a:t>математика-поэта древнего Востока. </a:t>
            </a:r>
            <a:endParaRPr lang="ru-RU" dirty="0" smtClean="0"/>
          </a:p>
          <a:p>
            <a:pPr lvl="0"/>
            <a:r>
              <a:rPr lang="ru-RU" dirty="0" smtClean="0"/>
              <a:t>Кто </a:t>
            </a:r>
            <a:r>
              <a:rPr lang="ru-RU" dirty="0"/>
              <a:t>изобрел </a:t>
            </a:r>
            <a:r>
              <a:rPr lang="ru-RU" dirty="0" smtClean="0"/>
              <a:t>циркуль?</a:t>
            </a:r>
          </a:p>
          <a:p>
            <a:pPr lvl="0"/>
            <a:r>
              <a:rPr lang="ru-RU" dirty="0" smtClean="0"/>
              <a:t>Назовите </a:t>
            </a:r>
            <a:r>
              <a:rPr lang="ru-RU" dirty="0"/>
              <a:t>первые единицы измерения. </a:t>
            </a:r>
            <a:endParaRPr lang="ru-RU" dirty="0" smtClean="0"/>
          </a:p>
          <a:p>
            <a:pPr lvl="0"/>
            <a:r>
              <a:rPr lang="ru-RU" dirty="0" smtClean="0"/>
              <a:t>Кто </a:t>
            </a:r>
            <a:r>
              <a:rPr lang="ru-RU" dirty="0"/>
              <a:t>открыл число π и чему оно равно?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Кто автор первого учебника по математике в России?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0" dirty="0" smtClean="0"/>
              <a:t> ?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10086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Салат из ребусов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b="1" dirty="0" smtClean="0"/>
              <a:t>В=И   </a:t>
            </a:r>
            <a:r>
              <a:rPr lang="ru-RU" sz="7200" b="1" u="sng" dirty="0" smtClean="0"/>
              <a:t>ГО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b="1" i="1" dirty="0" smtClean="0"/>
              <a:t>    2</a:t>
            </a:r>
            <a:r>
              <a:rPr lang="ru-RU" sz="7200" b="1" dirty="0" smtClean="0"/>
              <a:t>    ЛЬ</a:t>
            </a:r>
            <a:endParaRPr lang="ru-RU" sz="7200" dirty="0" smtClean="0"/>
          </a:p>
          <a:p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dirty="0"/>
              <a:t> ГО</a:t>
            </a:r>
            <a:r>
              <a:rPr lang="be-BY" sz="4400" b="1" dirty="0"/>
              <a:t>          Я</a:t>
            </a:r>
            <a:endParaRPr lang="ru-RU" sz="4400" dirty="0"/>
          </a:p>
          <a:p>
            <a:r>
              <a:rPr lang="ru-RU" sz="4400" b="1" dirty="0"/>
              <a:t>ГО    №</a:t>
            </a:r>
            <a:r>
              <a:rPr lang="be-BY" sz="4400" b="1" dirty="0"/>
              <a:t>’   Я                              </a:t>
            </a:r>
            <a:endParaRPr lang="ru-RU" sz="4400" dirty="0"/>
          </a:p>
          <a:p>
            <a:r>
              <a:rPr lang="ru-RU" sz="4400" b="1" dirty="0"/>
              <a:t>    ГО</a:t>
            </a:r>
            <a:r>
              <a:rPr lang="be-BY" sz="4400" b="1" dirty="0"/>
              <a:t>             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3202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Математические пожелания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400" dirty="0"/>
              <a:t>Жизнь – задачник и в этом сомнений нет, не спешите только заглядывать в ответ. Смотрите на мир через призму доброты и гуманности.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2447925" y="1929606"/>
          <a:ext cx="4248150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aphC" r:id="rId3" imgW="4248150" imgH="3867150" progId="GraphCtrl.Document">
                  <p:embed/>
                </p:oleObj>
              </mc:Choice>
              <mc:Fallback>
                <p:oleObj name="GraphC" r:id="rId3" imgW="4248150" imgH="3867150" progId="GraphCtrl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1929606"/>
                        <a:ext cx="4248150" cy="386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Найдите угловой коэффициент прямых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01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Найдите производную в точке касания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359996"/>
              </p:ext>
            </p:extLst>
          </p:nvPr>
        </p:nvGraphicFramePr>
        <p:xfrm>
          <a:off x="3060700" y="2234406"/>
          <a:ext cx="3022600" cy="3282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  <a:gridCol w="215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FFFFFF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FFFFFF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FFFFFF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80008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u="none" strike="noStrike" dirty="0" smtClean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x</a:t>
                      </a:r>
                      <a:r>
                        <a:rPr lang="en-US" sz="1200" u="none" strike="noStrike" baseline="-25000">
                          <a:effectLst/>
                        </a:rPr>
                        <a:t>0</a:t>
                      </a:r>
                      <a:endParaRPr lang="en-US" sz="12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Подсказка.</a:t>
                      </a:r>
                      <a:endParaRPr lang="ru-RU" sz="11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x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22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Line 1"/>
          <p:cNvSpPr>
            <a:spLocks noChangeShapeType="1"/>
          </p:cNvSpPr>
          <p:nvPr/>
        </p:nvSpPr>
        <p:spPr bwMode="auto">
          <a:xfrm>
            <a:off x="3175000" y="33289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060700" y="5081588"/>
            <a:ext cx="2781300" cy="0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18025" y="3300413"/>
            <a:ext cx="19050" cy="2352675"/>
          </a:xfrm>
          <a:prstGeom prst="line">
            <a:avLst/>
          </a:prstGeom>
          <a:noFill/>
          <a:ln w="1905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070225" y="3652838"/>
            <a:ext cx="1933575" cy="1838325"/>
          </a:xfrm>
          <a:prstGeom prst="line">
            <a:avLst/>
          </a:prstGeom>
          <a:noFill/>
          <a:ln w="28575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3155950" y="3595688"/>
            <a:ext cx="1419225" cy="1133475"/>
          </a:xfrm>
          <a:custGeom>
            <a:avLst/>
            <a:gdLst>
              <a:gd name="T0" fmla="*/ 0 w 149"/>
              <a:gd name="T1" fmla="*/ 2147483647 h 107"/>
              <a:gd name="T2" fmla="*/ 2147483647 w 149"/>
              <a:gd name="T3" fmla="*/ 2147483647 h 107"/>
              <a:gd name="T4" fmla="*/ 2147483647 w 149"/>
              <a:gd name="T5" fmla="*/ 2147483647 h 107"/>
              <a:gd name="T6" fmla="*/ 2147483647 w 149"/>
              <a:gd name="T7" fmla="*/ 2147483647 h 107"/>
              <a:gd name="T8" fmla="*/ 2147483647 w 149"/>
              <a:gd name="T9" fmla="*/ 2147483647 h 107"/>
              <a:gd name="T10" fmla="*/ 2147483647 w 149"/>
              <a:gd name="T11" fmla="*/ 0 h 1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9" h="107">
                <a:moveTo>
                  <a:pt x="0" y="91"/>
                </a:moveTo>
                <a:cubicBezTo>
                  <a:pt x="8" y="99"/>
                  <a:pt x="16" y="107"/>
                  <a:pt x="31" y="107"/>
                </a:cubicBezTo>
                <a:cubicBezTo>
                  <a:pt x="46" y="107"/>
                  <a:pt x="78" y="103"/>
                  <a:pt x="91" y="92"/>
                </a:cubicBezTo>
                <a:cubicBezTo>
                  <a:pt x="104" y="81"/>
                  <a:pt x="106" y="53"/>
                  <a:pt x="111" y="40"/>
                </a:cubicBezTo>
                <a:cubicBezTo>
                  <a:pt x="116" y="27"/>
                  <a:pt x="118" y="23"/>
                  <a:pt x="124" y="16"/>
                </a:cubicBezTo>
                <a:cubicBezTo>
                  <a:pt x="130" y="9"/>
                  <a:pt x="145" y="3"/>
                  <a:pt x="149" y="0"/>
                </a:cubicBezTo>
              </a:path>
            </a:pathLst>
          </a:custGeom>
          <a:noFill/>
          <a:ln w="19050">
            <a:solidFill>
              <a:srgbClr xmlns:mc="http://schemas.openxmlformats.org/markup-compatibility/2006" xmlns:a14="http://schemas.microsoft.com/office/drawing/2010/main" val="0000FF" mc:Ignorable="a14" a14:legacySpreadsheetColorIndex="1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4041775" y="4576763"/>
            <a:ext cx="9525" cy="47625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6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585</Words>
  <Application>Microsoft Office PowerPoint</Application>
  <PresentationFormat>Экран (4:3)</PresentationFormat>
  <Paragraphs>398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GraphC</vt:lpstr>
      <vt:lpstr>Математическое кафе 10 класс</vt:lpstr>
      <vt:lpstr>Презентация PowerPoint</vt:lpstr>
      <vt:lpstr>Меню</vt:lpstr>
      <vt:lpstr>Винегрет</vt:lpstr>
      <vt:lpstr>Винегрет</vt:lpstr>
      <vt:lpstr>Салат из ребусов</vt:lpstr>
      <vt:lpstr>Математические пожелания</vt:lpstr>
      <vt:lpstr>Найдите угловой коэффициент прямых</vt:lpstr>
      <vt:lpstr>Найдите производную в точке касания </vt:lpstr>
      <vt:lpstr>Вторые блюда</vt:lpstr>
      <vt:lpstr>Презентация PowerPoint</vt:lpstr>
      <vt:lpstr>Кроссворд «Функции»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кафе 10 класс</dc:title>
  <dc:creator>Николай</dc:creator>
  <cp:lastModifiedBy>Николай</cp:lastModifiedBy>
  <cp:revision>7</cp:revision>
  <dcterms:created xsi:type="dcterms:W3CDTF">2011-03-24T13:26:13Z</dcterms:created>
  <dcterms:modified xsi:type="dcterms:W3CDTF">2011-03-24T14:52:45Z</dcterms:modified>
</cp:coreProperties>
</file>