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8" r:id="rId3"/>
    <p:sldId id="262" r:id="rId4"/>
    <p:sldId id="261" r:id="rId5"/>
    <p:sldId id="265" r:id="rId6"/>
    <p:sldId id="257" r:id="rId7"/>
    <p:sldId id="263" r:id="rId8"/>
    <p:sldId id="264" r:id="rId9"/>
    <p:sldId id="267"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AAE95388-0F47-46E6-A1DC-544E93E551DC}" type="datetimeFigureOut">
              <a:rPr lang="ru-RU" smtClean="0"/>
              <a:t>24.07.2012</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8ADB3EA3-0BDD-4D1C-8204-50906ED05F8A}"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AE95388-0F47-46E6-A1DC-544E93E551DC}" type="datetimeFigureOut">
              <a:rPr lang="ru-RU" smtClean="0"/>
              <a:t>24.07.2012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DB3EA3-0BDD-4D1C-8204-50906ED05F8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AE95388-0F47-46E6-A1DC-544E93E551DC}" type="datetimeFigureOut">
              <a:rPr lang="ru-RU" smtClean="0"/>
              <a:t>24.07.2012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DB3EA3-0BDD-4D1C-8204-50906ED05F8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AE95388-0F47-46E6-A1DC-544E93E551DC}" type="datetimeFigureOut">
              <a:rPr lang="ru-RU" smtClean="0"/>
              <a:t>24.07.2012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DB3EA3-0BDD-4D1C-8204-50906ED05F8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AE95388-0F47-46E6-A1DC-544E93E551DC}" type="datetimeFigureOut">
              <a:rPr lang="ru-RU" smtClean="0"/>
              <a:t>24.07.2012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DB3EA3-0BDD-4D1C-8204-50906ED05F8A}"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AAE95388-0F47-46E6-A1DC-544E93E551DC}" type="datetimeFigureOut">
              <a:rPr lang="ru-RU" smtClean="0"/>
              <a:t>24.07.2012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DB3EA3-0BDD-4D1C-8204-50906ED05F8A}" type="slidenum">
              <a:rPr lang="ru-RU" smtClean="0"/>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AAE95388-0F47-46E6-A1DC-544E93E551DC}" type="datetimeFigureOut">
              <a:rPr lang="ru-RU" smtClean="0"/>
              <a:t>24.07.2012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ADB3EA3-0BDD-4D1C-8204-50906ED05F8A}" type="slidenum">
              <a:rPr lang="ru-RU" smtClean="0"/>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AAE95388-0F47-46E6-A1DC-544E93E551DC}" type="datetimeFigureOut">
              <a:rPr lang="ru-RU" smtClean="0"/>
              <a:t>24.07.2012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ADB3EA3-0BDD-4D1C-8204-50906ED05F8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E95388-0F47-46E6-A1DC-544E93E551DC}" type="datetimeFigureOut">
              <a:rPr lang="ru-RU" smtClean="0"/>
              <a:t>24.07.2012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ADB3EA3-0BDD-4D1C-8204-50906ED05F8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AAE95388-0F47-46E6-A1DC-544E93E551DC}" type="datetimeFigureOut">
              <a:rPr lang="ru-RU" smtClean="0"/>
              <a:t>24.07.2012</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8ADB3EA3-0BDD-4D1C-8204-50906ED05F8A}"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AAE95388-0F47-46E6-A1DC-544E93E551DC}" type="datetimeFigureOut">
              <a:rPr lang="ru-RU" smtClean="0"/>
              <a:t>24.07.2012</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8ADB3EA3-0BDD-4D1C-8204-50906ED05F8A}"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AAE95388-0F47-46E6-A1DC-544E93E551DC}" type="datetimeFigureOut">
              <a:rPr lang="ru-RU" smtClean="0"/>
              <a:t>24.07.2012</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8ADB3EA3-0BDD-4D1C-8204-50906ED05F8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19672" y="3212976"/>
            <a:ext cx="5723468" cy="1828090"/>
          </a:xfrm>
        </p:spPr>
        <p:txBody>
          <a:bodyPr>
            <a:normAutofit fontScale="90000"/>
          </a:bodyPr>
          <a:lstStyle/>
          <a:p>
            <a:r>
              <a:rPr lang="ru-RU" dirty="0" smtClean="0">
                <a:solidFill>
                  <a:schemeClr val="accent5">
                    <a:lumMod val="50000"/>
                  </a:schemeClr>
                </a:solidFill>
              </a:rPr>
              <a:t/>
            </a:r>
            <a:br>
              <a:rPr lang="ru-RU" dirty="0" smtClean="0">
                <a:solidFill>
                  <a:schemeClr val="accent5">
                    <a:lumMod val="50000"/>
                  </a:schemeClr>
                </a:solidFill>
              </a:rPr>
            </a:br>
            <a:r>
              <a:rPr lang="ru-RU" dirty="0" smtClean="0">
                <a:solidFill>
                  <a:schemeClr val="accent5">
                    <a:lumMod val="50000"/>
                  </a:schemeClr>
                </a:solidFill>
              </a:rPr>
              <a:t>«ХРИСТИАНСКАЯ ЭТИКА.</a:t>
            </a:r>
            <a:r>
              <a:rPr lang="ru-RU" dirty="0" smtClean="0"/>
              <a:t/>
            </a:r>
            <a:br>
              <a:rPr lang="ru-RU" dirty="0" smtClean="0"/>
            </a:br>
            <a:r>
              <a:rPr lang="ru-RU" b="1" dirty="0" smtClean="0">
                <a:solidFill>
                  <a:srgbClr val="C00000"/>
                </a:solidFill>
              </a:rPr>
              <a:t>МИЛОСЕРДИЕ</a:t>
            </a:r>
            <a:r>
              <a:rPr lang="ru-RU" dirty="0" smtClean="0">
                <a:solidFill>
                  <a:srgbClr val="C00000"/>
                </a:solidFill>
              </a:rPr>
              <a:t> </a:t>
            </a:r>
            <a:r>
              <a:rPr lang="ru-RU" b="1" dirty="0" smtClean="0">
                <a:solidFill>
                  <a:srgbClr val="C00000"/>
                </a:solidFill>
              </a:rPr>
              <a:t/>
            </a:r>
            <a:br>
              <a:rPr lang="ru-RU" b="1" dirty="0" smtClean="0">
                <a:solidFill>
                  <a:srgbClr val="C00000"/>
                </a:solidFill>
              </a:rPr>
            </a:br>
            <a:r>
              <a:rPr lang="ru-RU" b="1" dirty="0" smtClean="0">
                <a:solidFill>
                  <a:srgbClr val="C00000"/>
                </a:solidFill>
              </a:rPr>
              <a:t>И</a:t>
            </a:r>
            <a:br>
              <a:rPr lang="ru-RU" b="1" dirty="0" smtClean="0">
                <a:solidFill>
                  <a:srgbClr val="C00000"/>
                </a:solidFill>
              </a:rPr>
            </a:br>
            <a:r>
              <a:rPr lang="ru-RU" b="1" dirty="0" smtClean="0">
                <a:solidFill>
                  <a:srgbClr val="C00000"/>
                </a:solidFill>
              </a:rPr>
              <a:t>СОСТРАДАНИЕ»</a:t>
            </a:r>
            <a:endParaRPr lang="ru-RU" b="1" dirty="0">
              <a:solidFill>
                <a:srgbClr val="C00000"/>
              </a:solidFill>
            </a:endParaRPr>
          </a:p>
        </p:txBody>
      </p:sp>
    </p:spTree>
    <p:extLst>
      <p:ext uri="{BB962C8B-B14F-4D97-AF65-F5344CB8AC3E}">
        <p14:creationId xmlns:p14="http://schemas.microsoft.com/office/powerpoint/2010/main" val="3189972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1340768"/>
            <a:ext cx="7344816" cy="4382301"/>
          </a:xfrm>
        </p:spPr>
        <p:txBody>
          <a:bodyPr>
            <a:noAutofit/>
          </a:bodyPr>
          <a:lstStyle/>
          <a:p>
            <a:r>
              <a:rPr lang="ru-RU" sz="3200" b="1" dirty="0" smtClean="0">
                <a:solidFill>
                  <a:srgbClr val="C00000"/>
                </a:solidFill>
              </a:rPr>
              <a:t>МИЛОСЕРДИЕ</a:t>
            </a:r>
            <a:r>
              <a:rPr lang="ru-RU" sz="3200" dirty="0" smtClean="0"/>
              <a:t> – </a:t>
            </a:r>
            <a:r>
              <a:rPr lang="ru-RU" sz="2800" i="1" dirty="0" smtClean="0">
                <a:solidFill>
                  <a:schemeClr val="tx2">
                    <a:lumMod val="50000"/>
                  </a:schemeClr>
                </a:solidFill>
              </a:rPr>
              <a:t>ЭТО ГОТОВНОСТЬ ПОМОЧЬ ИЛИ ПРОСТИТЬ КОГО-НИБУДЬ ИЗ СОСТРАДАНИЯ, </a:t>
            </a:r>
            <a:r>
              <a:rPr lang="ru-RU" sz="3200" i="1" dirty="0" smtClean="0">
                <a:solidFill>
                  <a:schemeClr val="tx2">
                    <a:lumMod val="50000"/>
                  </a:schemeClr>
                </a:solidFill>
              </a:rPr>
              <a:t>ЧЕЛОВЕКОЛЮБИЯ.</a:t>
            </a:r>
          </a:p>
          <a:p>
            <a:endParaRPr lang="ru-RU" sz="3200" i="1" dirty="0" smtClean="0">
              <a:solidFill>
                <a:schemeClr val="tx2">
                  <a:lumMod val="50000"/>
                </a:schemeClr>
              </a:solidFill>
            </a:endParaRPr>
          </a:p>
          <a:p>
            <a:r>
              <a:rPr lang="ru-RU" sz="3200" b="1" dirty="0" smtClean="0">
                <a:solidFill>
                  <a:srgbClr val="C00000"/>
                </a:solidFill>
              </a:rPr>
              <a:t>СОСТРАДАНИЕ</a:t>
            </a:r>
            <a:r>
              <a:rPr lang="ru-RU" sz="3200" dirty="0" smtClean="0"/>
              <a:t> </a:t>
            </a:r>
            <a:r>
              <a:rPr lang="ru-RU" sz="2800" i="1" dirty="0" smtClean="0">
                <a:solidFill>
                  <a:schemeClr val="tx2">
                    <a:lumMod val="50000"/>
                  </a:schemeClr>
                </a:solidFill>
              </a:rPr>
              <a:t>– ЭТО ЖАЛОСТЬ, СОЧУВСТВИЕ, ВЫЗЫВАЕМОЕ НЕСЧАСТЬЕМ, ГОРЕМ ЧЕЛОВЕКА.</a:t>
            </a:r>
            <a:endParaRPr lang="ru-RU" sz="2800" i="1" dirty="0">
              <a:solidFill>
                <a:schemeClr val="tx2">
                  <a:lumMod val="50000"/>
                </a:schemeClr>
              </a:solidFill>
            </a:endParaRPr>
          </a:p>
        </p:txBody>
      </p:sp>
    </p:spTree>
    <p:extLst>
      <p:ext uri="{BB962C8B-B14F-4D97-AF65-F5344CB8AC3E}">
        <p14:creationId xmlns:p14="http://schemas.microsoft.com/office/powerpoint/2010/main" val="603551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П4\Рабочий стол\Моисей\Bloch-SermonOnTheMount.jpg"/>
          <p:cNvPicPr>
            <a:picLocks noChangeAspect="1" noChangeArrowheads="1"/>
          </p:cNvPicPr>
          <p:nvPr/>
        </p:nvPicPr>
        <p:blipFill>
          <a:blip r:embed="rId2" cstate="email"/>
          <a:srcRect/>
          <a:stretch>
            <a:fillRect/>
          </a:stretch>
        </p:blipFill>
        <p:spPr bwMode="auto">
          <a:xfrm>
            <a:off x="2167615" y="620688"/>
            <a:ext cx="5072098" cy="56757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6088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152746" y="620688"/>
            <a:ext cx="720562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20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"Один еврей шел из Иерусалима в Иерихон и попался разбойникам, </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20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которые сняли с него одежду,</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20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изранили его и ушли, оставив его едва живым.</a:t>
            </a:r>
            <a:endParaRPr kumimoji="0" lang="ru-RU" sz="1200" i="0" u="none" strike="noStrike" cap="none" normalizeH="0" baseline="0" dirty="0" smtClean="0">
              <a:ln>
                <a:noFill/>
              </a:ln>
              <a:solidFill>
                <a:schemeClr val="tx1"/>
              </a:solidFill>
              <a:effectLst/>
              <a:latin typeface="Arial" pitchFamily="34" charset="0"/>
              <a:cs typeface="Adobe Arabic" pitchFamily="18" charset="-78"/>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Случайно тою дорогою шел еврейский священник. Он посмотрел на несчастного и прошел мимо.</a:t>
            </a:r>
            <a:endParaRPr kumimoji="0" lang="ru-RU" sz="1200" i="0" u="none" strike="noStrike" cap="none" normalizeH="0" baseline="0" dirty="0" smtClean="0">
              <a:ln>
                <a:noFill/>
              </a:ln>
              <a:solidFill>
                <a:schemeClr val="tx1"/>
              </a:solidFill>
              <a:effectLst/>
              <a:latin typeface="Arial" pitchFamily="34" charset="0"/>
              <a:cs typeface="Adobe Arabic" pitchFamily="18" charset="-78"/>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200" i="0" u="none" strike="noStrike" cap="none" normalizeH="0" baseline="0" dirty="0" smtClean="0">
              <a:ln>
                <a:noFill/>
              </a:ln>
              <a:solidFill>
                <a:schemeClr val="tx1"/>
              </a:solidFill>
              <a:effectLst/>
              <a:latin typeface="Arial" pitchFamily="34" charset="0"/>
              <a:cs typeface="Adobe Arabic" pitchFamily="18" charset="-78"/>
            </a:endParaRPr>
          </a:p>
        </p:txBody>
      </p:sp>
      <p:pic>
        <p:nvPicPr>
          <p:cNvPr id="6145" name="Рисунок 2" descr="Описание: http://www.magister.msk.ru/library/bible/zb/zb28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412776"/>
            <a:ext cx="3743325" cy="30099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539048" y="4365104"/>
            <a:ext cx="5788764"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pitchFamily="34" charset="0"/>
                <a:ea typeface="Times New Roman" pitchFamily="18" charset="0"/>
                <a:cs typeface="Adobe Arabic" pitchFamily="18" charset="-78"/>
              </a:rPr>
              <a:t>Также и левит (еврейский церковный служитель) был на том месте; подошел,</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pitchFamily="34" charset="0"/>
                <a:ea typeface="Times New Roman" pitchFamily="18" charset="0"/>
                <a:cs typeface="Adobe Arabic" pitchFamily="18" charset="-78"/>
              </a:rPr>
              <a:t> посмотрел и прошел мимо.</a:t>
            </a:r>
            <a:endParaRPr kumimoji="0" lang="ru-RU" sz="1100" b="0" i="0" u="none" strike="noStrike" cap="none" normalizeH="0" baseline="0" dirty="0" smtClean="0">
              <a:ln>
                <a:noFill/>
              </a:ln>
              <a:solidFill>
                <a:schemeClr val="tx1"/>
              </a:solidFill>
              <a:effectLst/>
              <a:latin typeface="Arial" pitchFamily="34" charset="0"/>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pitchFamily="34" charset="0"/>
                <a:ea typeface="Times New Roman" pitchFamily="18" charset="0"/>
                <a:cs typeface="Adobe Arabic" pitchFamily="18" charset="-78"/>
              </a:rPr>
              <a:t>Затем, по той же дороге ехал самарянин. (Евреи презирали самарян так, что</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pitchFamily="34" charset="0"/>
                <a:ea typeface="Times New Roman" pitchFamily="18" charset="0"/>
                <a:cs typeface="Adobe Arabic" pitchFamily="18" charset="-78"/>
              </a:rPr>
              <a:t> не садились с ними вместе за стол, даже старались не разговаривать с ними).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pitchFamily="34" charset="0"/>
                <a:ea typeface="Times New Roman" pitchFamily="18" charset="0"/>
                <a:cs typeface="Adobe Arabic" pitchFamily="18" charset="-78"/>
              </a:rPr>
              <a:t>Самарянин, увидев израненного еврея, сжалился над ним. Он подошел к нему,</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pitchFamily="34" charset="0"/>
                <a:ea typeface="Times New Roman" pitchFamily="18" charset="0"/>
                <a:cs typeface="Adobe Arabic" pitchFamily="18" charset="-78"/>
              </a:rPr>
              <a:t> перевязал ему раны, возливая на них масло и вино. Потом посадил его на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pitchFamily="34" charset="0"/>
                <a:ea typeface="Times New Roman" pitchFamily="18" charset="0"/>
                <a:cs typeface="Adobe Arabic" pitchFamily="18" charset="-78"/>
              </a:rPr>
              <a:t>своего осла, привез в гостиницу и там заботился о нем. А на другой день, отъезжая,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pitchFamily="34" charset="0"/>
                <a:ea typeface="Times New Roman" pitchFamily="18" charset="0"/>
                <a:cs typeface="Adobe Arabic" pitchFamily="18" charset="-78"/>
              </a:rPr>
              <a:t>он дал хозяину гостиницы два динария (динарий - римская серебряная монета) и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pitchFamily="34" charset="0"/>
                <a:ea typeface="Times New Roman" pitchFamily="18" charset="0"/>
                <a:cs typeface="Adobe Arabic" pitchFamily="18" charset="-78"/>
              </a:rPr>
              <a:t>сказал: "позаботься о нем и, если издержишь больше этого, то я, когда возвращусь,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pitchFamily="34" charset="0"/>
                <a:ea typeface="Times New Roman" pitchFamily="18" charset="0"/>
                <a:cs typeface="Adobe Arabic" pitchFamily="18" charset="-78"/>
              </a:rPr>
              <a:t>отдам тебе".</a:t>
            </a:r>
            <a:endParaRPr kumimoji="0" lang="ru-RU" sz="1100" b="0" i="0" u="none" strike="noStrike" cap="none" normalizeH="0" baseline="0" dirty="0" smtClean="0">
              <a:ln>
                <a:noFill/>
              </a:ln>
              <a:solidFill>
                <a:schemeClr val="tx1"/>
              </a:solidFill>
              <a:effectLst/>
              <a:latin typeface="Arial" pitchFamily="34" charset="0"/>
              <a:cs typeface="Adobe Arabic" pitchFamily="18" charset="-78"/>
            </a:endParaRPr>
          </a:p>
        </p:txBody>
      </p:sp>
    </p:spTree>
    <p:extLst>
      <p:ext uri="{BB962C8B-B14F-4D97-AF65-F5344CB8AC3E}">
        <p14:creationId xmlns:p14="http://schemas.microsoft.com/office/powerpoint/2010/main" val="3586789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fondmiloserdie.ru/images/stories/thumbnails/images-default-o_fonde-sestrichestvo_miloserdiya-Sisterhood-of-Mercy-05-421x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052736"/>
            <a:ext cx="7470573"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314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Рисунок 1" descr="Описание: http://img.metro.co.uk/i/pix/2008/03/starfishCM_450x4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14304"/>
            <a:ext cx="7704856" cy="569501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298908" y="583910"/>
            <a:ext cx="6156176" cy="236988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FFFFCC"/>
                </a:solidFill>
                <a:effectLst/>
                <a:latin typeface="Verdana" pitchFamily="34" charset="0"/>
                <a:ea typeface="Times New Roman" pitchFamily="18" charset="0"/>
                <a:cs typeface="Adobe Arabic" pitchFamily="18" charset="-78"/>
              </a:rPr>
              <a:t> </a:t>
            </a:r>
            <a:r>
              <a:rPr kumimoji="0" lang="ru-RU" sz="1000" b="0" i="1" u="none" strike="noStrike" cap="none" normalizeH="0" baseline="0" dirty="0" smtClean="0">
                <a:ln>
                  <a:noFill/>
                </a:ln>
                <a:solidFill>
                  <a:srgbClr val="FFFFCC"/>
                </a:solidFill>
                <a:effectLst/>
                <a:latin typeface="Arial" pitchFamily="34" charset="0"/>
                <a:ea typeface="Times New Roman" pitchFamily="18" charset="0"/>
                <a:cs typeface="Adobe Arabic" pitchFamily="18" charset="-78"/>
              </a:rPr>
              <a:t>Однажды мудрец шел по берегу и вдруг увидел мальчика, который поднимал что-то с песка и бросал в море. Он подошел ближе и увидел, что мальчик поднимает с песка морские звезды. Они окружали его со всех сторон, берег был буквально усеян ими на много километров. </a:t>
            </a:r>
            <a:br>
              <a:rPr kumimoji="0" lang="ru-RU" sz="1000" b="0" i="1" u="none" strike="noStrike" cap="none" normalizeH="0" baseline="0" dirty="0" smtClean="0">
                <a:ln>
                  <a:noFill/>
                </a:ln>
                <a:solidFill>
                  <a:srgbClr val="FFFFCC"/>
                </a:solidFill>
                <a:effectLst/>
                <a:latin typeface="Arial" pitchFamily="34" charset="0"/>
                <a:ea typeface="Times New Roman" pitchFamily="18" charset="0"/>
                <a:cs typeface="Adobe Arabic" pitchFamily="18" charset="-78"/>
              </a:rPr>
            </a:br>
            <a:r>
              <a:rPr kumimoji="0" lang="ru-RU" sz="1000" b="0" i="1" u="none" strike="noStrike" cap="none" normalizeH="0" baseline="0" dirty="0" smtClean="0">
                <a:ln>
                  <a:noFill/>
                </a:ln>
                <a:solidFill>
                  <a:srgbClr val="FFFFCC"/>
                </a:solidFill>
                <a:effectLst/>
                <a:latin typeface="Arial" pitchFamily="34" charset="0"/>
                <a:ea typeface="Times New Roman" pitchFamily="18" charset="0"/>
                <a:cs typeface="Adobe Arabic" pitchFamily="18" charset="-78"/>
              </a:rPr>
              <a:t>— Зачем ты бросаешь эти морские звезды в воду? - спросил он мальчика, подходя ближе.</a:t>
            </a:r>
            <a:br>
              <a:rPr kumimoji="0" lang="ru-RU" sz="1000" b="0" i="1" u="none" strike="noStrike" cap="none" normalizeH="0" baseline="0" dirty="0" smtClean="0">
                <a:ln>
                  <a:noFill/>
                </a:ln>
                <a:solidFill>
                  <a:srgbClr val="FFFFCC"/>
                </a:solidFill>
                <a:effectLst/>
                <a:latin typeface="Arial" pitchFamily="34" charset="0"/>
                <a:ea typeface="Times New Roman" pitchFamily="18" charset="0"/>
                <a:cs typeface="Adobe Arabic" pitchFamily="18" charset="-78"/>
              </a:rPr>
            </a:br>
            <a:r>
              <a:rPr kumimoji="0" lang="ru-RU" sz="1000" b="0" i="1" u="none" strike="noStrike" cap="none" normalizeH="0" baseline="0" dirty="0" smtClean="0">
                <a:ln>
                  <a:noFill/>
                </a:ln>
                <a:solidFill>
                  <a:srgbClr val="FFFFCC"/>
                </a:solidFill>
                <a:effectLst/>
                <a:latin typeface="Arial" pitchFamily="34" charset="0"/>
                <a:ea typeface="Times New Roman" pitchFamily="18" charset="0"/>
                <a:cs typeface="Adobe Arabic" pitchFamily="18" charset="-78"/>
              </a:rPr>
              <a:t>— Если они останутся на берегу до завтрашнего утра, когда начнется отлив, то погибнут, -ответил мальчик, не прекращая своего занятия.</a:t>
            </a:r>
            <a:br>
              <a:rPr kumimoji="0" lang="ru-RU" sz="1000" b="0" i="1" u="none" strike="noStrike" cap="none" normalizeH="0" baseline="0" dirty="0" smtClean="0">
                <a:ln>
                  <a:noFill/>
                </a:ln>
                <a:solidFill>
                  <a:srgbClr val="FFFFCC"/>
                </a:solidFill>
                <a:effectLst/>
                <a:latin typeface="Arial" pitchFamily="34" charset="0"/>
                <a:ea typeface="Times New Roman" pitchFamily="18" charset="0"/>
                <a:cs typeface="Adobe Arabic" pitchFamily="18" charset="-78"/>
              </a:rPr>
            </a:br>
            <a:r>
              <a:rPr kumimoji="0" lang="ru-RU" sz="1000" b="0" i="1" u="none" strike="noStrike" cap="none" normalizeH="0" baseline="0" dirty="0" smtClean="0">
                <a:ln>
                  <a:noFill/>
                </a:ln>
                <a:solidFill>
                  <a:srgbClr val="FFFFCC"/>
                </a:solidFill>
                <a:effectLst/>
                <a:latin typeface="Arial" pitchFamily="34" charset="0"/>
                <a:ea typeface="Times New Roman" pitchFamily="18" charset="0"/>
                <a:cs typeface="Adobe Arabic" pitchFamily="18" charset="-78"/>
              </a:rPr>
              <a:t>— Но оглянись, здесь миллионы морских звезд, думаешь, ты что-то можешь изменить?</a:t>
            </a:r>
            <a:br>
              <a:rPr kumimoji="0" lang="ru-RU" sz="1000" b="0" i="1" u="none" strike="noStrike" cap="none" normalizeH="0" baseline="0" dirty="0" smtClean="0">
                <a:ln>
                  <a:noFill/>
                </a:ln>
                <a:solidFill>
                  <a:srgbClr val="FFFFCC"/>
                </a:solidFill>
                <a:effectLst/>
                <a:latin typeface="Arial" pitchFamily="34" charset="0"/>
                <a:ea typeface="Times New Roman" pitchFamily="18" charset="0"/>
                <a:cs typeface="Adobe Arabic" pitchFamily="18" charset="-78"/>
              </a:rPr>
            </a:br>
            <a:r>
              <a:rPr kumimoji="0" lang="ru-RU" sz="1000" b="0" i="1" u="none" strike="noStrike" cap="none" normalizeH="0" baseline="0" dirty="0" smtClean="0">
                <a:ln>
                  <a:noFill/>
                </a:ln>
                <a:solidFill>
                  <a:srgbClr val="FFFFCC"/>
                </a:solidFill>
                <a:effectLst/>
                <a:latin typeface="Arial" pitchFamily="34" charset="0"/>
                <a:ea typeface="Times New Roman" pitchFamily="18" charset="0"/>
                <a:cs typeface="Adobe Arabic" pitchFamily="18" charset="-78"/>
              </a:rPr>
              <a:t>Мальчик поднял следующую морскую звезду, бросил ее в море и сказал:</a:t>
            </a:r>
            <a:br>
              <a:rPr kumimoji="0" lang="ru-RU" sz="1000" b="0" i="1" u="none" strike="noStrike" cap="none" normalizeH="0" baseline="0" dirty="0" smtClean="0">
                <a:ln>
                  <a:noFill/>
                </a:ln>
                <a:solidFill>
                  <a:srgbClr val="FFFFCC"/>
                </a:solidFill>
                <a:effectLst/>
                <a:latin typeface="Arial" pitchFamily="34" charset="0"/>
                <a:ea typeface="Times New Roman" pitchFamily="18" charset="0"/>
                <a:cs typeface="Adobe Arabic" pitchFamily="18" charset="-78"/>
              </a:rPr>
            </a:br>
            <a:r>
              <a:rPr kumimoji="0" lang="ru-RU" sz="1000" b="0" i="1" u="none" strike="noStrike" cap="none" normalizeH="0" baseline="0" dirty="0" smtClean="0">
                <a:ln>
                  <a:noFill/>
                </a:ln>
                <a:solidFill>
                  <a:srgbClr val="FFFFCC"/>
                </a:solidFill>
                <a:effectLst/>
                <a:latin typeface="Arial" pitchFamily="34" charset="0"/>
                <a:ea typeface="Times New Roman" pitchFamily="18" charset="0"/>
                <a:cs typeface="Adobe Arabic" pitchFamily="18" charset="-78"/>
              </a:rPr>
              <a:t>— Да, я могу изменить очень много... для этой звезды!</a:t>
            </a:r>
            <a:endParaRPr kumimoji="0" lang="ru-RU" sz="600" b="0" i="0" u="none" strike="noStrike" cap="none" normalizeH="0" baseline="0" dirty="0" smtClean="0">
              <a:ln>
                <a:noFill/>
              </a:ln>
              <a:solidFill>
                <a:schemeClr val="tx1"/>
              </a:solidFill>
              <a:effectLst/>
              <a:latin typeface="Arial" pitchFamily="34" charset="0"/>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FFFFCC"/>
                </a:solidFill>
                <a:effectLst/>
                <a:latin typeface="Verdana" pitchFamily="34" charset="0"/>
                <a:ea typeface="Times New Roman" pitchFamily="18" charset="0"/>
                <a:cs typeface="Adobe Arabic" pitchFamily="18" charset="-78"/>
              </a:rPr>
              <a:t> </a:t>
            </a:r>
            <a:endParaRPr kumimoji="0" lang="ru-RU" sz="600" b="0" i="0" u="none" strike="noStrike" cap="none" normalizeH="0" baseline="0" dirty="0" smtClean="0">
              <a:ln>
                <a:noFill/>
              </a:ln>
              <a:solidFill>
                <a:schemeClr val="tx1"/>
              </a:solidFill>
              <a:effectLst/>
              <a:latin typeface="Arial" pitchFamily="34" charset="0"/>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FFFFCC"/>
                </a:solidFill>
                <a:effectLst/>
                <a:latin typeface="Verdana" pitchFamily="34" charset="0"/>
                <a:ea typeface="Times New Roman" pitchFamily="18" charset="0"/>
                <a:cs typeface="Adobe Arabic" pitchFamily="18" charset="-78"/>
              </a:rPr>
              <a:t>Тот, кто ждет возможности сделать сразу много хорошего, никогда ничего не сделает. Жизнь состоит из мелочей. Очень редко появляется возможность сделать сразу очень многое. Истинное величие состоит в том, чтобы быть великим в мелочах.</a:t>
            </a:r>
            <a:endParaRPr kumimoji="0" lang="ru-RU" sz="600" b="0" i="0" u="none" strike="noStrike" cap="none" normalizeH="0" baseline="0" dirty="0" smtClean="0">
              <a:ln>
                <a:noFill/>
              </a:ln>
              <a:solidFill>
                <a:schemeClr val="tx1"/>
              </a:solidFill>
              <a:effectLst/>
              <a:latin typeface="Arial" pitchFamily="34" charset="0"/>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dobe Arabic" pitchFamily="18" charset="-78"/>
            </a:endParaRPr>
          </a:p>
        </p:txBody>
      </p:sp>
    </p:spTree>
    <p:extLst>
      <p:ext uri="{BB962C8B-B14F-4D97-AF65-F5344CB8AC3E}">
        <p14:creationId xmlns:p14="http://schemas.microsoft.com/office/powerpoint/2010/main" val="1111546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63040" y="1628800"/>
            <a:ext cx="6196405" cy="4094269"/>
          </a:xfrm>
        </p:spPr>
        <p:txBody>
          <a:bodyPr>
            <a:normAutofit/>
          </a:bodyPr>
          <a:lstStyle/>
          <a:p>
            <a:pPr lvl="1"/>
            <a:r>
              <a:rPr lang="ru-RU" sz="2400" b="1" dirty="0" smtClean="0">
                <a:solidFill>
                  <a:srgbClr val="FF00FF"/>
                </a:solidFill>
              </a:rPr>
              <a:t>Человек может научиться милосердию. Если вы будете совершать дела милосердия(например, ухаживать за больными или младшими, бескорыстно предлагать свою помощь), то эти дела со временем изменят сердце каждого из вас, сделают его более человечным.</a:t>
            </a:r>
            <a:endParaRPr lang="ru-RU" sz="2400" b="1" dirty="0">
              <a:solidFill>
                <a:srgbClr val="FF00FF"/>
              </a:solidFill>
            </a:endParaRPr>
          </a:p>
        </p:txBody>
      </p:sp>
    </p:spTree>
    <p:extLst>
      <p:ext uri="{BB962C8B-B14F-4D97-AF65-F5344CB8AC3E}">
        <p14:creationId xmlns:p14="http://schemas.microsoft.com/office/powerpoint/2010/main" val="1262534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assalam.ru/sites/default/files/img/story/341/1217827152IMzgy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954" y="692696"/>
            <a:ext cx="7279930"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833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55776" y="908720"/>
            <a:ext cx="4572000" cy="1200329"/>
          </a:xfrm>
          <a:prstGeom prst="rect">
            <a:avLst/>
          </a:prstGeom>
        </p:spPr>
        <p:txBody>
          <a:bodyPr>
            <a:spAutoFit/>
          </a:bodyPr>
          <a:lstStyle/>
          <a:p>
            <a:r>
              <a:rPr lang="ru-RU" sz="3600" b="1" dirty="0" smtClean="0">
                <a:solidFill>
                  <a:srgbClr val="FF0000"/>
                </a:solidFill>
                <a:effectLst>
                  <a:outerShdw blurRad="50800" dist="38100" dir="2700000" algn="tl" rotWithShape="0">
                    <a:prstClr val="black">
                      <a:alpha val="40000"/>
                    </a:prstClr>
                  </a:outerShdw>
                </a:effectLst>
                <a:latin typeface="Times New Roman" pitchFamily="18" charset="0"/>
                <a:cs typeface="Times New Roman" pitchFamily="18" charset="0"/>
              </a:rPr>
              <a:t>    Домашнее задание </a:t>
            </a:r>
            <a:r>
              <a:rPr lang="ru-RU" sz="3600" dirty="0" smtClean="0">
                <a:effectLst>
                  <a:outerShdw blurRad="50800" dist="38100" dir="2700000" algn="tl" rotWithShape="0">
                    <a:prstClr val="black">
                      <a:alpha val="40000"/>
                    </a:prstClr>
                  </a:outerShdw>
                </a:effectLst>
              </a:rPr>
              <a:t/>
            </a:r>
            <a:br>
              <a:rPr lang="ru-RU" sz="3600" dirty="0" smtClean="0">
                <a:effectLst>
                  <a:outerShdw blurRad="50800" dist="38100" dir="2700000" algn="tl" rotWithShape="0">
                    <a:prstClr val="black">
                      <a:alpha val="40000"/>
                    </a:prstClr>
                  </a:outerShdw>
                </a:effectLst>
              </a:rPr>
            </a:br>
            <a:endParaRPr lang="ru-RU" sz="3600" dirty="0"/>
          </a:p>
        </p:txBody>
      </p:sp>
      <p:pic>
        <p:nvPicPr>
          <p:cNvPr id="6" name="Содержимое 19" descr="22ecdb766c09.png"/>
          <p:cNvPicPr>
            <a:picLocks noChangeAspect="1"/>
          </p:cNvPicPr>
          <p:nvPr/>
        </p:nvPicPr>
        <p:blipFill>
          <a:blip r:embed="rId2"/>
          <a:stretch>
            <a:fillRect/>
          </a:stretch>
        </p:blipFill>
        <p:spPr bwMode="auto">
          <a:xfrm>
            <a:off x="1259632" y="1844824"/>
            <a:ext cx="3232555" cy="2644576"/>
          </a:xfrm>
          <a:prstGeom prst="rect">
            <a:avLst/>
          </a:prstGeom>
          <a:noFill/>
          <a:ln>
            <a:noFill/>
          </a:ln>
          <a:effectLst>
            <a:outerShdw blurRad="889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4788024" y="2708920"/>
            <a:ext cx="3330624" cy="2031325"/>
          </a:xfrm>
          <a:prstGeom prst="rect">
            <a:avLst/>
          </a:prstGeom>
        </p:spPr>
        <p:txBody>
          <a:bodyPr wrap="square">
            <a:spAutoFit/>
          </a:bodyPr>
          <a:lstStyle/>
          <a:p>
            <a:pPr>
              <a:buFontTx/>
              <a:buAutoNum type="arabicPeriod"/>
            </a:pPr>
            <a:endParaRPr lang="ru-RU" dirty="0" smtClean="0">
              <a:latin typeface="Times New Roman" pitchFamily="18" charset="0"/>
              <a:cs typeface="Times New Roman" pitchFamily="18" charset="0"/>
            </a:endParaRPr>
          </a:p>
          <a:p>
            <a:pPr>
              <a:buFontTx/>
              <a:buAutoNum type="arabicPeriod"/>
            </a:pPr>
            <a:r>
              <a:rPr lang="ru-RU" dirty="0" smtClean="0">
                <a:latin typeface="Times New Roman" pitchFamily="18" charset="0"/>
                <a:cs typeface="Times New Roman" pitchFamily="18" charset="0"/>
              </a:rPr>
              <a:t> Искать случая, когда можно проявить милосердие и сострадание. Подготовить рассказ.</a:t>
            </a:r>
          </a:p>
          <a:p>
            <a:pPr>
              <a:buFontTx/>
              <a:buAutoNum type="arabicPeriod"/>
            </a:pPr>
            <a:r>
              <a:rPr lang="ru-RU" dirty="0" smtClean="0">
                <a:latin typeface="Times New Roman" pitchFamily="18" charset="0"/>
                <a:cs typeface="Times New Roman" pitchFamily="18" charset="0"/>
              </a:rPr>
              <a:t>Рассказать родителям, что ты сегодня узнал на уроке.</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864506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122</TotalTime>
  <Words>275</Words>
  <Application>Microsoft Office PowerPoint</Application>
  <PresentationFormat>Экран (4:3)</PresentationFormat>
  <Paragraphs>26</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Кнопка</vt:lpstr>
      <vt:lpstr> «ХРИСТИАНСКАЯ ЭТИКА. МИЛОСЕРДИЕ  И СОСТРАДАНИЕ»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Алексей</dc:creator>
  <cp:lastModifiedBy>Алексей</cp:lastModifiedBy>
  <cp:revision>12</cp:revision>
  <dcterms:created xsi:type="dcterms:W3CDTF">2012-04-25T16:13:45Z</dcterms:created>
  <dcterms:modified xsi:type="dcterms:W3CDTF">2012-07-24T15:10:15Z</dcterms:modified>
</cp:coreProperties>
</file>