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9" r:id="rId3"/>
    <p:sldId id="284" r:id="rId4"/>
    <p:sldId id="285" r:id="rId5"/>
    <p:sldId id="283" r:id="rId6"/>
    <p:sldId id="304" r:id="rId7"/>
    <p:sldId id="306" r:id="rId8"/>
    <p:sldId id="305" r:id="rId9"/>
    <p:sldId id="258" r:id="rId10"/>
    <p:sldId id="259" r:id="rId11"/>
    <p:sldId id="260" r:id="rId12"/>
    <p:sldId id="257" r:id="rId13"/>
    <p:sldId id="262" r:id="rId14"/>
    <p:sldId id="264" r:id="rId15"/>
    <p:sldId id="268" r:id="rId16"/>
    <p:sldId id="269" r:id="rId17"/>
    <p:sldId id="270" r:id="rId18"/>
    <p:sldId id="271" r:id="rId19"/>
    <p:sldId id="273" r:id="rId20"/>
    <p:sldId id="275" r:id="rId21"/>
    <p:sldId id="278" r:id="rId22"/>
    <p:sldId id="280" r:id="rId23"/>
    <p:sldId id="302" r:id="rId24"/>
    <p:sldId id="301" r:id="rId25"/>
    <p:sldId id="303" r:id="rId26"/>
    <p:sldId id="308" r:id="rId27"/>
    <p:sldId id="312" r:id="rId28"/>
    <p:sldId id="320" r:id="rId29"/>
    <p:sldId id="321" r:id="rId30"/>
    <p:sldId id="326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3E"/>
    <a:srgbClr val="00001E"/>
    <a:srgbClr val="000010"/>
    <a:srgbClr val="FFFF8F"/>
    <a:srgbClr val="00003A"/>
    <a:srgbClr val="006600"/>
    <a:srgbClr val="000099"/>
    <a:srgbClr val="00040C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3EF5-6107-46A2-9D2B-60A373B1C1DB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214D-C0CD-4F31-A95D-BAD03D23A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1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ведущий -Может быть кто-то из ребят знает как звали человека, являющегося основателем олимпийского движения</a:t>
            </a:r>
            <a:r>
              <a:rPr lang="ru-RU" dirty="0" smtClean="0"/>
              <a:t>? (триггер на портрет) - это Пьет де Кубертен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глобус вращается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него все и началось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официальный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8F">
                <a:alpha val="15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B622-56B2-4792-8199-1A55B66E4EB2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A74EB-70DB-483B-9A90-20A055290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olimp_logс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4643446"/>
            <a:ext cx="9355473" cy="221455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Содержимое 7" descr="ол 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66"/>
            <a:ext cx="3998623" cy="5355300"/>
          </a:xfrm>
          <a:prstGeom prst="rect">
            <a:avLst/>
          </a:prstGeom>
          <a:effectLst>
            <a:softEdge rad="635000"/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21216215">
            <a:off x="-353260" y="939328"/>
            <a:ext cx="9327335" cy="2840084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Олимпийские</a:t>
            </a:r>
            <a:b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</a:br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символы</a:t>
            </a:r>
            <a:b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</a:br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и талисманы</a:t>
            </a:r>
            <a:endParaRPr lang="ru-RU" sz="8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6572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1285860"/>
            <a:ext cx="8015293" cy="4525962"/>
          </a:xfrm>
        </p:spPr>
        <p:txBody>
          <a:bodyPr/>
          <a:lstStyle/>
          <a:p>
            <a:r>
              <a:rPr lang="ru-RU" dirty="0">
                <a:solidFill>
                  <a:srgbClr val="00003A"/>
                </a:solidFill>
                <a:latin typeface="Century Schoolbook" pitchFamily="18" charset="0"/>
              </a:rPr>
              <a:t>Существует несколько версий того, кто же стал первым талисманов Олимпийских игр, но большинство сходится во мнении, что история </a:t>
            </a:r>
            <a:r>
              <a:rPr lang="ru-RU" i="1" dirty="0">
                <a:solidFill>
                  <a:srgbClr val="00003A"/>
                </a:solidFill>
                <a:latin typeface="Century Schoolbook" pitchFamily="18" charset="0"/>
              </a:rPr>
              <a:t>милых символов </a:t>
            </a:r>
            <a:r>
              <a:rPr lang="ru-RU" dirty="0">
                <a:solidFill>
                  <a:srgbClr val="00003A"/>
                </a:solidFill>
                <a:latin typeface="Century Schoolbook" pitchFamily="18" charset="0"/>
              </a:rPr>
              <a:t>отдельно взятых Игр начинается в </a:t>
            </a:r>
            <a:r>
              <a:rPr lang="ru-RU" b="1" dirty="0">
                <a:solidFill>
                  <a:srgbClr val="00003A"/>
                </a:solidFill>
                <a:latin typeface="Century Schoolbook" pitchFamily="18" charset="0"/>
              </a:rPr>
              <a:t>1968</a:t>
            </a:r>
            <a:r>
              <a:rPr lang="ru-RU" dirty="0">
                <a:solidFill>
                  <a:srgbClr val="00003A"/>
                </a:solidFill>
                <a:latin typeface="Century Schoolbook" pitchFamily="18" charset="0"/>
              </a:rPr>
              <a:t> году.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857760"/>
            <a:ext cx="6724647" cy="14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214290"/>
            <a:ext cx="7274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Олимпийский талисман.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1968год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Содержимое 13" descr="гренобль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643050"/>
            <a:ext cx="2963862" cy="3643312"/>
          </a:xfrm>
        </p:spPr>
      </p:pic>
      <p:sp>
        <p:nvSpPr>
          <p:cNvPr id="5" name="TextBox 4"/>
          <p:cNvSpPr txBox="1"/>
          <p:nvPr/>
        </p:nvSpPr>
        <p:spPr>
          <a:xfrm>
            <a:off x="3714744" y="2500306"/>
            <a:ext cx="55739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Зимние</a:t>
            </a: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Олимпийские игры</a:t>
            </a: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ГРЕНОБЛЬ</a:t>
            </a: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Франция </a:t>
            </a:r>
            <a:endParaRPr lang="ru-RU" sz="4000" b="1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42852"/>
            <a:ext cx="586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Лыжник </a:t>
            </a:r>
            <a:r>
              <a:rPr lang="ru-RU" sz="4400" b="1" i="1" dirty="0" err="1" smtClean="0">
                <a:solidFill>
                  <a:srgbClr val="FF0000"/>
                </a:solidFill>
                <a:latin typeface="Comic Sans MS" pitchFamily="66" charset="0"/>
              </a:rPr>
              <a:t>Шосс</a:t>
            </a:r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ru-RU" sz="3600" b="1" i="1" dirty="0" err="1" smtClean="0">
                <a:solidFill>
                  <a:srgbClr val="FF0000"/>
                </a:solidFill>
                <a:latin typeface="Comic Sans MS" pitchFamily="66" charset="0"/>
              </a:rPr>
              <a:t>Шусс</a:t>
            </a:r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ru-RU" sz="4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36" y="5786454"/>
            <a:ext cx="1512000" cy="82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72074"/>
            <a:ext cx="34499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40C"/>
                </a:solidFill>
                <a:latin typeface="Century Schoolbook" pitchFamily="18" charset="0"/>
              </a:rPr>
              <a:t>    </a:t>
            </a:r>
            <a:r>
              <a:rPr lang="ru-RU" sz="3200" dirty="0" smtClean="0">
                <a:solidFill>
                  <a:srgbClr val="00003E"/>
                </a:solidFill>
                <a:latin typeface="Century Schoolbook" pitchFamily="18" charset="0"/>
              </a:rPr>
              <a:t>первый</a:t>
            </a:r>
          </a:p>
          <a:p>
            <a:r>
              <a:rPr lang="ru-RU" sz="3200" i="1" dirty="0" smtClean="0">
                <a:solidFill>
                  <a:srgbClr val="00003E"/>
                </a:solidFill>
                <a:latin typeface="Century Schoolbook" pitchFamily="18" charset="0"/>
              </a:rPr>
              <a:t>неофициальный</a:t>
            </a:r>
          </a:p>
          <a:p>
            <a:r>
              <a:rPr lang="ru-RU" sz="3200" dirty="0" smtClean="0">
                <a:solidFill>
                  <a:srgbClr val="00003E"/>
                </a:solidFill>
                <a:latin typeface="Century Schoolbook" pitchFamily="18" charset="0"/>
              </a:rPr>
              <a:t>    талисман</a:t>
            </a:r>
          </a:p>
        </p:txBody>
      </p:sp>
      <p:pic>
        <p:nvPicPr>
          <p:cNvPr id="16" name="Содержимое 9" descr="шусс.jpg"/>
          <p:cNvPicPr>
            <a:picLocks noChangeAspect="1"/>
          </p:cNvPicPr>
          <p:nvPr/>
        </p:nvPicPr>
        <p:blipFill>
          <a:blip r:embed="rId5" cstate="print"/>
          <a:srcRect l="14733" t="8333" r="18967" b="11111"/>
          <a:stretch>
            <a:fillRect/>
          </a:stretch>
        </p:blipFill>
        <p:spPr>
          <a:xfrm>
            <a:off x="357158" y="1357298"/>
            <a:ext cx="3240000" cy="36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KodchiangUPC" pitchFamily="18" charset="-34"/>
              </a:rPr>
              <a:t>Такса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  <a:cs typeface="KodchiangUPC" pitchFamily="18" charset="-34"/>
              </a:rPr>
              <a:t>Вальди</a:t>
            </a:r>
            <a:endParaRPr lang="ru-RU" b="1" dirty="0">
              <a:solidFill>
                <a:srgbClr val="FF0000"/>
              </a:solidFill>
              <a:latin typeface="Comic Sans MS" pitchFamily="66" charset="0"/>
              <a:cs typeface="KodchiangUPC" pitchFamily="18" charset="-34"/>
            </a:endParaRPr>
          </a:p>
        </p:txBody>
      </p:sp>
      <p:pic>
        <p:nvPicPr>
          <p:cNvPr id="17" name="Содержимое 16" descr="1497_519_Мюнхен, 1972 Такси Вальдин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14282" y="2214554"/>
            <a:ext cx="4367003" cy="1980000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146" name="Picture 2" descr="Файл:1972 Summer Olympics emble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928802"/>
            <a:ext cx="2781300" cy="431482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65" cy="325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285860"/>
            <a:ext cx="3071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1972год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4291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Вальди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 — практически единственное домашнее животное,</a:t>
            </a:r>
          </a:p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 ставшее талисманом Олимпиады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3357562"/>
            <a:ext cx="367600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Летние </a:t>
            </a:r>
          </a:p>
          <a:p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 игры Мюнхен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Германия</a:t>
            </a:r>
          </a:p>
          <a:p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5786454"/>
            <a:ext cx="1512000" cy="82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3500438"/>
            <a:ext cx="3643338" cy="1557342"/>
          </a:xfrm>
          <a:prstGeom prst="rect">
            <a:avLst/>
          </a:prstGeom>
          <a:solidFill>
            <a:srgbClr val="FFFF8F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KodchiangUPC" pitchFamily="18" charset="-34"/>
              </a:rPr>
              <a:t>Бобр </a:t>
            </a:r>
            <a:r>
              <a:rPr lang="ru-RU" sz="4400" b="1" dirty="0" err="1" smtClean="0">
                <a:solidFill>
                  <a:srgbClr val="FF0000"/>
                </a:solidFill>
                <a:latin typeface="Comic Sans MS" pitchFamily="66" charset="0"/>
                <a:ea typeface="+mj-ea"/>
                <a:cs typeface="KodchiangUPC" pitchFamily="18" charset="-34"/>
              </a:rPr>
              <a:t>Амик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KodchiangUPC" pitchFamily="18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000108"/>
            <a:ext cx="2497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1976год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4999"/>
          <a:stretch>
            <a:fillRect/>
          </a:stretch>
        </p:blipFill>
        <p:spPr>
          <a:xfrm>
            <a:off x="4786314" y="1357298"/>
            <a:ext cx="4519214" cy="3714776"/>
          </a:xfrm>
        </p:spPr>
      </p:pic>
      <p:sp>
        <p:nvSpPr>
          <p:cNvPr id="4" name="Прямоугольник 3"/>
          <p:cNvSpPr/>
          <p:nvPr/>
        </p:nvSpPr>
        <p:spPr>
          <a:xfrm>
            <a:off x="4786314" y="3500438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Летние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игры Монреаль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Канада</a:t>
            </a:r>
            <a:endParaRPr lang="ru-RU" sz="3600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786454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549676"/>
            <a:ext cx="48577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  <a:cs typeface="Arial" charset="0"/>
              </a:rPr>
              <a:t>В качестве основного атрибута талисман имел яркий красный пояс с изображением Олимпийской эмблемы.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40C"/>
              </a:solidFill>
            </a:endParaRPr>
          </a:p>
        </p:txBody>
      </p:sp>
      <p:pic>
        <p:nvPicPr>
          <p:cNvPr id="14" name="Содержимое 13" descr="s320x240_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t="2326" b="2326"/>
          <a:stretch>
            <a:fillRect/>
          </a:stretch>
        </p:blipFill>
        <p:spPr>
          <a:xfrm>
            <a:off x="428596" y="1428736"/>
            <a:ext cx="2714644" cy="292895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Медвежонок Миша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1980год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1980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4876" y="1571612"/>
            <a:ext cx="3790793" cy="3857652"/>
          </a:xfrm>
        </p:spPr>
      </p:pic>
      <p:sp>
        <p:nvSpPr>
          <p:cNvPr id="7" name="Прямоугольник 6"/>
          <p:cNvSpPr/>
          <p:nvPr/>
        </p:nvSpPr>
        <p:spPr>
          <a:xfrm>
            <a:off x="4500562" y="3357562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Летние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игры Москва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СССР</a:t>
            </a:r>
            <a:endParaRPr lang="ru-RU" sz="3600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5715016"/>
            <a:ext cx="1512000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611231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3A"/>
                </a:solidFill>
                <a:latin typeface="Century Schoolbook" pitchFamily="18" charset="0"/>
              </a:rPr>
              <a:t>Миша</a:t>
            </a:r>
            <a:r>
              <a:rPr lang="ru-RU" sz="2400" dirty="0">
                <a:solidFill>
                  <a:srgbClr val="00003A"/>
                </a:solidFill>
                <a:latin typeface="Century Schoolbook" pitchFamily="18" charset="0"/>
              </a:rPr>
              <a:t> понравился всем.</a:t>
            </a:r>
          </a:p>
          <a:p>
            <a:r>
              <a:rPr lang="ru-RU" sz="2400" dirty="0">
                <a:solidFill>
                  <a:srgbClr val="00003A"/>
                </a:solidFill>
                <a:latin typeface="Century Schoolbook" pitchFamily="18" charset="0"/>
              </a:rPr>
              <a:t>Атрибутом талисмана стал широкий пояс, окрашенный в олимпийские цвета, с пряжкой в виде пяти колец.</a:t>
            </a:r>
          </a:p>
        </p:txBody>
      </p:sp>
      <p:pic>
        <p:nvPicPr>
          <p:cNvPr id="16" name="Содержимое 15" descr="миша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b="28972"/>
          <a:stretch>
            <a:fillRect/>
          </a:stretch>
        </p:blipFill>
        <p:spPr>
          <a:xfrm>
            <a:off x="357158" y="1071546"/>
            <a:ext cx="3004144" cy="3276000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21429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Орленок Сэм</a:t>
            </a: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1984год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" name="Содержимое 8" descr="198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785926"/>
            <a:ext cx="2398712" cy="2143125"/>
          </a:xfrm>
        </p:spPr>
      </p:pic>
      <p:sp>
        <p:nvSpPr>
          <p:cNvPr id="10" name="Прямоугольник 9"/>
          <p:cNvSpPr/>
          <p:nvPr/>
        </p:nvSpPr>
        <p:spPr>
          <a:xfrm>
            <a:off x="4500562" y="2357430"/>
            <a:ext cx="4857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Летние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игры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Лос-Анджелес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США</a:t>
            </a:r>
            <a:endParaRPr lang="ru-RU" sz="3600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786322"/>
            <a:ext cx="4000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  <a:cs typeface="Arial" charset="0"/>
              </a:rPr>
              <a:t>Орёл является национальным символом Соединённых Штатов Америки</a:t>
            </a:r>
            <a:endParaRPr lang="ru-RU" sz="2800" dirty="0">
              <a:solidFill>
                <a:srgbClr val="00003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6000768"/>
            <a:ext cx="4571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5786454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3" descr="3225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00108"/>
            <a:ext cx="2571768" cy="3765724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5" descr="сеул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8" y="1428736"/>
            <a:ext cx="2928958" cy="427157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Тигренок 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Ходори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1988год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786314" y="1571612"/>
            <a:ext cx="4040188" cy="395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Летние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Олимпийские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игры Сеул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Корея</a:t>
            </a:r>
          </a:p>
        </p:txBody>
      </p:sp>
      <p:pic>
        <p:nvPicPr>
          <p:cNvPr id="14" name="Содержимое 13" descr="ходори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2406721" cy="3312000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5857884" y="5786454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500570"/>
            <a:ext cx="52864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Герой корейских </a:t>
            </a:r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легенд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-амурский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 тигр. </a:t>
            </a:r>
          </a:p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Его изобразили маленьким</a:t>
            </a:r>
          </a:p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тигрёнком, добрым и безобидным. </a:t>
            </a:r>
          </a:p>
          <a:p>
            <a:endParaRPr lang="ru-RU" sz="2400" i="1" dirty="0">
              <a:solidFill>
                <a:srgbClr val="00040C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барселон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40000"/>
          </a:blip>
          <a:stretch>
            <a:fillRect/>
          </a:stretch>
        </p:blipFill>
        <p:spPr>
          <a:xfrm>
            <a:off x="4786314" y="1500174"/>
            <a:ext cx="4186254" cy="418625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Щенок 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Кобби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1992год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3929058" y="2928934"/>
            <a:ext cx="5429256" cy="26407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Летние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Олимпийские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 игры Барселона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Испания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 pitchFamily="18" charset="0"/>
              <a:ea typeface="+mn-ea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0057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40C"/>
                </a:solidFill>
              </a:rPr>
              <a:t> 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Дворняга 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Коби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, 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беспризорный щенок, </a:t>
            </a:r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мультяшный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 герой популярной детской телепередачи.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715016"/>
            <a:ext cx="1512000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щено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1214422"/>
            <a:ext cx="2928958" cy="323046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5" descr="атланта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5572132" y="1071546"/>
            <a:ext cx="3071834" cy="4857784"/>
          </a:xfrm>
          <a:prstGeom prst="snipRoundRect">
            <a:avLst/>
          </a:prstGeom>
          <a:effectLst>
            <a:softEdge rad="1270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5984" y="142852"/>
            <a:ext cx="4794263" cy="1162050"/>
          </a:xfrm>
        </p:spPr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rgbClr val="FF0000"/>
                </a:solidFill>
                <a:latin typeface="Comic Sans MS" pitchFamily="66" charset="0"/>
              </a:rPr>
              <a:t>Иззи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1996год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" name="Содержимое 18" descr="1996s_mascot_b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2962284" cy="32400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0" y="-1065177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создатели придумали персонажу имя </a:t>
            </a:r>
            <a:r>
              <a:rPr lang="ru-RU" sz="2400" b="1" dirty="0" err="1" smtClean="0">
                <a:solidFill>
                  <a:srgbClr val="002060"/>
                </a:solidFill>
                <a:latin typeface="Century Schoolbook" pitchFamily="18" charset="0"/>
              </a:rPr>
              <a:t>Иззи</a:t>
            </a:r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, сокращение от английского выражения </a:t>
            </a:r>
            <a:r>
              <a:rPr lang="ru-RU" sz="2400" i="1" dirty="0" err="1" smtClean="0">
                <a:solidFill>
                  <a:srgbClr val="002060"/>
                </a:solidFill>
                <a:latin typeface="Century Schoolbook" pitchFamily="18" charset="0"/>
              </a:rPr>
              <a:t>What</a:t>
            </a:r>
            <a:r>
              <a:rPr lang="ru-RU" sz="2400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entury Schoolbook" pitchFamily="18" charset="0"/>
              </a:rPr>
              <a:t>is</a:t>
            </a:r>
            <a:r>
              <a:rPr lang="ru-RU" sz="2400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entury Schoolbook" pitchFamily="18" charset="0"/>
              </a:rPr>
              <a:t>it</a:t>
            </a:r>
            <a:r>
              <a:rPr lang="ru-RU" sz="2400" i="1" dirty="0" smtClean="0">
                <a:solidFill>
                  <a:srgbClr val="002060"/>
                </a:solidFill>
                <a:latin typeface="Century Schoolbook" pitchFamily="18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 («Что это такое?»).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38400" y="-1049937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создатели придумали персонажу имя </a:t>
            </a:r>
            <a:r>
              <a:rPr lang="ru-RU" sz="2400" b="1" dirty="0" err="1" smtClean="0">
                <a:solidFill>
                  <a:srgbClr val="002060"/>
                </a:solidFill>
                <a:latin typeface="Century Schoolbook" pitchFamily="18" charset="0"/>
              </a:rPr>
              <a:t>Иззи</a:t>
            </a:r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, сокращение от английского выражения </a:t>
            </a:r>
            <a:r>
              <a:rPr lang="ru-RU" sz="2400" i="1" dirty="0" err="1" smtClean="0">
                <a:solidFill>
                  <a:srgbClr val="002060"/>
                </a:solidFill>
                <a:latin typeface="Century Schoolbook" pitchFamily="18" charset="0"/>
              </a:rPr>
              <a:t>What</a:t>
            </a:r>
            <a:r>
              <a:rPr lang="ru-RU" sz="2400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entury Schoolbook" pitchFamily="18" charset="0"/>
              </a:rPr>
              <a:t>is</a:t>
            </a:r>
            <a:r>
              <a:rPr lang="ru-RU" sz="2400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entury Schoolbook" pitchFamily="18" charset="0"/>
              </a:rPr>
              <a:t>it</a:t>
            </a:r>
            <a:r>
              <a:rPr lang="ru-RU" sz="2400" i="1" dirty="0" smtClean="0">
                <a:solidFill>
                  <a:srgbClr val="002060"/>
                </a:solidFill>
                <a:latin typeface="Century Schoolbook" pitchFamily="18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 («Что это такое?»).</a:t>
            </a:r>
            <a:endParaRPr lang="ru-RU" sz="2400" dirty="0"/>
          </a:p>
        </p:txBody>
      </p:sp>
      <p:sp>
        <p:nvSpPr>
          <p:cNvPr id="17" name="Содержимое 6"/>
          <p:cNvSpPr txBox="1">
            <a:spLocks/>
          </p:cNvSpPr>
          <p:nvPr/>
        </p:nvSpPr>
        <p:spPr>
          <a:xfrm>
            <a:off x="4572000" y="3357562"/>
            <a:ext cx="4572000" cy="26407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Летние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Олимпийские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 игры Атланта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США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0720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Что это такое?.</a:t>
            </a:r>
            <a:endParaRPr lang="ru-RU" sz="2800" dirty="0">
              <a:solidFill>
                <a:srgbClr val="00003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5929330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57864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 smtClean="0">
                <a:solidFill>
                  <a:srgbClr val="00003E"/>
                </a:solidFill>
                <a:latin typeface="Century Schoolbook" pitchFamily="18" charset="0"/>
              </a:rPr>
              <a:t>What</a:t>
            </a:r>
            <a:r>
              <a:rPr lang="ru-RU" sz="2800" b="1" i="1" dirty="0" smtClean="0">
                <a:solidFill>
                  <a:srgbClr val="00003E"/>
                </a:solidFill>
                <a:latin typeface="Century Schoolbook" pitchFamily="18" charset="0"/>
              </a:rPr>
              <a:t> </a:t>
            </a:r>
            <a:r>
              <a:rPr lang="ru-RU" sz="2800" b="1" i="1" dirty="0" err="1" smtClean="0">
                <a:solidFill>
                  <a:srgbClr val="00003E"/>
                </a:solidFill>
                <a:latin typeface="Century Schoolbook" pitchFamily="18" charset="0"/>
              </a:rPr>
              <a:t>is</a:t>
            </a:r>
            <a:r>
              <a:rPr lang="ru-RU" sz="2800" b="1" i="1" dirty="0" smtClean="0">
                <a:solidFill>
                  <a:srgbClr val="00003E"/>
                </a:solidFill>
                <a:latin typeface="Century Schoolbook" pitchFamily="18" charset="0"/>
              </a:rPr>
              <a:t> </a:t>
            </a:r>
            <a:r>
              <a:rPr lang="ru-RU" sz="2800" b="1" i="1" dirty="0" err="1" smtClean="0">
                <a:solidFill>
                  <a:srgbClr val="00003E"/>
                </a:solidFill>
                <a:latin typeface="Century Schoolbook" pitchFamily="18" charset="0"/>
              </a:rPr>
              <a:t>it</a:t>
            </a:r>
            <a:r>
              <a:rPr lang="ru-RU" sz="2800" b="1" i="1" dirty="0" smtClean="0">
                <a:solidFill>
                  <a:srgbClr val="00003E"/>
                </a:solidFill>
                <a:latin typeface="Century Schoolbook" pitchFamily="18" charset="0"/>
              </a:rPr>
              <a:t>?</a:t>
            </a:r>
            <a:endParaRPr lang="ru-RU" sz="2800" b="1" dirty="0">
              <a:solidFill>
                <a:srgbClr val="000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ей\Pictures\к олимпиаде\сол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8776"/>
          <a:stretch>
            <a:fillRect/>
          </a:stretch>
        </p:blipFill>
        <p:spPr bwMode="auto">
          <a:xfrm>
            <a:off x="5000628" y="1643050"/>
            <a:ext cx="3929090" cy="335758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Поудер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Копер,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Коул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2002год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5196" y="2786058"/>
            <a:ext cx="45288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Зимние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 игры</a:t>
            </a:r>
          </a:p>
          <a:p>
            <a:pPr algn="ctr"/>
            <a:r>
              <a:rPr lang="ru-RU" sz="3600" b="1" i="1" dirty="0" err="1" smtClean="0">
                <a:solidFill>
                  <a:srgbClr val="0000FF"/>
                </a:solidFill>
                <a:latin typeface="Century Schoolbook" pitchFamily="18" charset="0"/>
              </a:rPr>
              <a:t>Солт-Лейк-Сити</a:t>
            </a:r>
            <a:endParaRPr lang="ru-RU" sz="36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США </a:t>
            </a:r>
            <a:endParaRPr lang="ru-RU" sz="3600" b="1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500570"/>
            <a:ext cx="5643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40C"/>
                </a:solidFill>
                <a:latin typeface="Century Schoolbook" pitchFamily="18" charset="0"/>
              </a:rPr>
              <a:t> 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БелаяЗайчиха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 </a:t>
            </a:r>
          </a:p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получила имя 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Поудер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, </a:t>
            </a:r>
          </a:p>
          <a:p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МедныйКойот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 стал 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Копером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 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Угольно-чёрный медведь 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Коулом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5786454"/>
            <a:ext cx="1512000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ДНС\Desktop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9" y="1532636"/>
            <a:ext cx="4786809" cy="295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ьер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2843911" cy="3240000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907704" y="188640"/>
            <a:ext cx="5214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Пьер де Кубертен</a:t>
            </a:r>
            <a:endParaRPr lang="ru-RU" sz="4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850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003A"/>
                </a:solidFill>
                <a:latin typeface="Century Schoolbook" pitchFamily="18" charset="0"/>
              </a:rPr>
              <a:t>Основатель олимпийского движения</a:t>
            </a:r>
            <a:endParaRPr lang="ru-RU" sz="3200" b="1" i="1" dirty="0">
              <a:solidFill>
                <a:srgbClr val="00003A"/>
              </a:solidFill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980563"/>
            <a:ext cx="87868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entury Schoolbook" pitchFamily="18" charset="0"/>
              </a:rPr>
              <a:t> Девизом </a:t>
            </a:r>
            <a:r>
              <a:rPr lang="ru-RU" sz="3200" b="1" dirty="0" smtClean="0">
                <a:solidFill>
                  <a:srgbClr val="FF0000"/>
                </a:solidFill>
                <a:latin typeface="Century Schoolbook" pitchFamily="18" charset="0"/>
              </a:rPr>
              <a:t> олимпийского движения</a:t>
            </a:r>
          </a:p>
          <a:p>
            <a:r>
              <a:rPr lang="ru-RU" sz="3200" dirty="0" smtClean="0">
                <a:latin typeface="Century Schoolbook" pitchFamily="18" charset="0"/>
              </a:rPr>
              <a:t> </a:t>
            </a:r>
            <a:r>
              <a:rPr lang="ru-RU" sz="4800" b="1" i="1" dirty="0" smtClean="0">
                <a:solidFill>
                  <a:srgbClr val="00003E"/>
                </a:solidFill>
                <a:latin typeface="Century Schoolbook" pitchFamily="18" charset="0"/>
              </a:rPr>
              <a:t>Быстрее, выше, сильнее</a:t>
            </a:r>
            <a:r>
              <a:rPr lang="ru-RU" sz="4800" b="1" dirty="0" smtClean="0">
                <a:solidFill>
                  <a:srgbClr val="00003E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Century Schoolbook" pitchFamily="18" charset="0"/>
              </a:rPr>
              <a:t>Стали слова Пьера де Кубертена ( 1894год).</a:t>
            </a:r>
            <a:endParaRPr lang="ru-RU" sz="24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фу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97" t="18673" r="2899" b="29459"/>
          <a:stretch>
            <a:fillRect/>
          </a:stretch>
        </p:blipFill>
        <p:spPr>
          <a:xfrm>
            <a:off x="357158" y="1643050"/>
            <a:ext cx="4500594" cy="2286016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3" descr="пекин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5143504" y="1071546"/>
            <a:ext cx="3429024" cy="4643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rgbClr val="FF0000"/>
                </a:solidFill>
                <a:latin typeface="Comic Sans MS" pitchFamily="66" charset="0"/>
              </a:rPr>
              <a:t>Фува</a:t>
            </a:r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2008 год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14950"/>
            <a:ext cx="5143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Куклы счастья-</a:t>
            </a:r>
          </a:p>
          <a:p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- дети удачи</a:t>
            </a: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4572000" y="3071810"/>
            <a:ext cx="4572000" cy="26407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Летние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Олимпийские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 игры </a:t>
            </a: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Пекин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 pitchFamily="18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Китай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 pitchFamily="18" charset="0"/>
              <a:ea typeface="+mn-ea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5786454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929066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Century Schoolbook" pitchFamily="18" charset="0"/>
              </a:rPr>
              <a:t>Бэй-Бэй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28625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Цзин-Цзин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3929066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  <a:latin typeface="Century Schoolbook" pitchFamily="18" charset="0"/>
              </a:rPr>
              <a:t>Хуань-Хуань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357694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Ин-Ин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4000504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entury Schoolbook" pitchFamily="18" charset="0"/>
              </a:rPr>
              <a:t>Ни-Ни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357950" y="5857892"/>
            <a:ext cx="1512000" cy="8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Содержимое 5" descr="ванкувер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857752" y="1571612"/>
            <a:ext cx="4143404" cy="4500594"/>
          </a:xfrm>
          <a:effectLst>
            <a:softEdge rad="3175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Мига и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Куапчи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2010 год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2643182"/>
            <a:ext cx="37769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Зимние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 игры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Ванкувер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Канада </a:t>
            </a:r>
            <a:endParaRPr lang="ru-RU" sz="3600" b="1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857760"/>
            <a:ext cx="5214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В них воплощены черты как реальных обитателей канадской фауны, так и мифологических существ.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pic>
        <p:nvPicPr>
          <p:cNvPr id="4098" name="Picture 2" descr="C:\Users\ДНС\Desktop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99"/>
            <a:ext cx="4104456" cy="30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Леопард, Белый медведь и Зайка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857760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По итогам выборов, завершившихся в прямом эфире шоу «</a:t>
            </a:r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Талисмания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. 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Сочи 2014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. Финал» , талисманами Олимпийских Игр будут: 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Зайка, Белый мишка и Леопард</a:t>
            </a:r>
            <a:endParaRPr lang="ru-RU" sz="2800" b="1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pic>
        <p:nvPicPr>
          <p:cNvPr id="8" name="Содержимое 4" descr="rusia-si-a-ales-mascotele-pentru-jocurile-olimpice-de-iarna-de-la-soci.jpg"/>
          <p:cNvPicPr>
            <a:picLocks noChangeAspect="1"/>
          </p:cNvPicPr>
          <p:nvPr/>
        </p:nvPicPr>
        <p:blipFill>
          <a:blip r:embed="rId2" cstate="print"/>
          <a:srcRect l="2927"/>
          <a:stretch>
            <a:fillRect/>
          </a:stretch>
        </p:blipFill>
        <p:spPr>
          <a:xfrm>
            <a:off x="785786" y="1428736"/>
            <a:ext cx="4738720" cy="3500462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Содержимое 5" descr="57484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60" r="32900"/>
          <a:stretch>
            <a:fillRect/>
          </a:stretch>
        </p:blipFill>
        <p:spPr>
          <a:xfrm>
            <a:off x="7000892" y="714356"/>
            <a:ext cx="1943482" cy="4551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Талисманы </a:t>
            </a:r>
            <a:r>
              <a:rPr lang="ru-RU" b="1" dirty="0" err="1" smtClean="0">
                <a:solidFill>
                  <a:srgbClr val="FF0000"/>
                </a:solidFill>
              </a:rPr>
              <a:t>паралимпийских</a:t>
            </a:r>
            <a:r>
              <a:rPr lang="ru-RU" b="1" dirty="0" smtClean="0">
                <a:solidFill>
                  <a:srgbClr val="FF0000"/>
                </a:solidFill>
              </a:rPr>
              <a:t> игр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1538" y="6000768"/>
            <a:ext cx="137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Пекин 2008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85860"/>
            <a:ext cx="1571636" cy="256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143372" y="3429000"/>
            <a:ext cx="1477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Афины 2004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57298"/>
            <a:ext cx="26718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14348" y="3357562"/>
            <a:ext cx="249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Солт-Лейк-Сити</a:t>
            </a:r>
            <a:r>
              <a:rPr lang="ru-RU" b="1" i="1" dirty="0" smtClean="0"/>
              <a:t> 2002 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1" y="1357298"/>
            <a:ext cx="196568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786578" y="3429000"/>
            <a:ext cx="134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Турин 2006 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000504"/>
            <a:ext cx="1285884" cy="226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929058" y="6286520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Ванкувер 2010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6286520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Лондон 2012 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4000504"/>
            <a:ext cx="1857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Сочи 2014 </a:t>
            </a:r>
            <a:br>
              <a:rPr lang="ru-RU" b="1" dirty="0" smtClean="0"/>
            </a:br>
            <a:r>
              <a:rPr lang="ru-RU" b="1" dirty="0" smtClean="0"/>
              <a:t>Одна победа, два события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09547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3429000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ХХ</a:t>
            </a:r>
            <a:r>
              <a:rPr lang="en-US" sz="2200" b="1" i="1" dirty="0" smtClean="0"/>
              <a:t>II </a:t>
            </a:r>
            <a:r>
              <a:rPr lang="ru-RU" sz="2200" b="1" i="1" dirty="0" smtClean="0"/>
              <a:t>Олимпийские зимние игры </a:t>
            </a:r>
          </a:p>
          <a:p>
            <a:r>
              <a:rPr lang="ru-RU" sz="2200" b="1" i="1" dirty="0" smtClean="0"/>
              <a:t>7 февраля – 23 февраля 2014 года </a:t>
            </a:r>
            <a:endParaRPr lang="ru-RU" sz="2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3357562"/>
            <a:ext cx="485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Х</a:t>
            </a:r>
            <a:r>
              <a:rPr lang="en-US" sz="2200" b="1" dirty="0" smtClean="0"/>
              <a:t>I </a:t>
            </a:r>
            <a:r>
              <a:rPr lang="ru-RU" sz="2200" b="1" dirty="0" err="1" smtClean="0"/>
              <a:t>Паралимпийские</a:t>
            </a:r>
            <a:r>
              <a:rPr lang="ru-RU" sz="2200" b="1" dirty="0" smtClean="0"/>
              <a:t> зимние игры </a:t>
            </a:r>
          </a:p>
          <a:p>
            <a:r>
              <a:rPr lang="ru-RU" sz="2200" b="1" dirty="0" smtClean="0"/>
              <a:t>7 марта – 16 марта 2014 года </a:t>
            </a:r>
            <a:endParaRPr lang="ru-RU" sz="2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357694"/>
            <a:ext cx="2962259" cy="222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357694"/>
            <a:ext cx="193176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286256"/>
            <a:ext cx="1531573" cy="22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ДНС\Desktop\Рисунок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13" y="1384708"/>
            <a:ext cx="2624753" cy="19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500306"/>
            <a:ext cx="5514956" cy="421484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Ценности Олимпийского и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</a:rPr>
              <a:t>Паралимпийского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 движения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292957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ДНС\Desktop\Рисунок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0" y="206395"/>
            <a:ext cx="7772309" cy="22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688" y="214290"/>
            <a:ext cx="84297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285860"/>
            <a:ext cx="66307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Олимпийское перемирие 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1505465" cy="8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ДНС\Desktop\Рисунок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245386"/>
            <a:ext cx="397565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688" y="214290"/>
            <a:ext cx="84297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1505465" cy="8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50030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Дружба, Совершенство, Уважение – </a:t>
            </a:r>
          </a:p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ценности </a:t>
            </a:r>
            <a:r>
              <a:rPr lang="ru-RU" sz="4400" b="1" dirty="0" smtClean="0">
                <a:solidFill>
                  <a:srgbClr val="FF0000"/>
                </a:solidFill>
              </a:rPr>
              <a:t>Олимпийского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движения! 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143380"/>
            <a:ext cx="45624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688" y="214290"/>
            <a:ext cx="842971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1000132" cy="58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571612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Олимпийские и </a:t>
            </a:r>
            <a:r>
              <a:rPr lang="ru-RU" sz="3200" b="1" dirty="0" err="1" smtClean="0">
                <a:solidFill>
                  <a:schemeClr val="tx2"/>
                </a:solidFill>
              </a:rPr>
              <a:t>паралимпийские</a:t>
            </a:r>
            <a:r>
              <a:rPr lang="ru-RU" sz="3200" b="1" dirty="0" smtClean="0">
                <a:solidFill>
                  <a:schemeClr val="tx2"/>
                </a:solidFill>
              </a:rPr>
              <a:t> ценности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357430"/>
            <a:ext cx="3087709" cy="150019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285992"/>
            <a:ext cx="2285992" cy="171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4000504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Дружба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Совершенство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Уважение 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995678"/>
            <a:ext cx="30003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Смелость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Равенство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Решимость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Вдохновение 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928694" cy="5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7354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Олимпийские зимние виды спорта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7857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857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7857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16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ерфолента 10"/>
          <p:cNvSpPr/>
          <p:nvPr/>
        </p:nvSpPr>
        <p:spPr>
          <a:xfrm>
            <a:off x="1857356" y="428604"/>
            <a:ext cx="5572164" cy="3429024"/>
          </a:xfrm>
          <a:prstGeom prst="flowChartPunchedTap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4480" y="214290"/>
            <a:ext cx="5791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Олимпийский флаг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285720" y="3571876"/>
            <a:ext cx="857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   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Флаг придуман Пьером де Кубертеном в 1913 году и представлен на VII летних Олимпийских играх в Антверпене в 1920 году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929198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белое шёлковое полотнище с вышитыми на нём пятью переплетёнными кольцами</a:t>
            </a:r>
          </a:p>
          <a:p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голубого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, чёрного, красного жёлтого и зелёного цветов</a:t>
            </a:r>
            <a:r>
              <a:rPr lang="ru-RU" sz="2400" i="1" dirty="0" smtClean="0">
                <a:solidFill>
                  <a:srgbClr val="00003E"/>
                </a:solidFill>
                <a:latin typeface="Century Schoolbook" pitchFamily="18" charset="0"/>
              </a:rPr>
              <a:t>.</a:t>
            </a:r>
            <a:endParaRPr lang="ru-RU" sz="2400" i="1" dirty="0">
              <a:solidFill>
                <a:srgbClr val="0000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928694" cy="5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7354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Олимпийские зимние виды спорта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48" y="2357430"/>
            <a:ext cx="986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Биатлон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7857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071802" y="2285992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Бобслей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857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214942" y="2285992"/>
            <a:ext cx="984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Керлинг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78579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7072330" y="2357430"/>
            <a:ext cx="172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Хоккей на льду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42844" y="4357694"/>
            <a:ext cx="2020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Фигурное катание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2500298" y="2714620"/>
            <a:ext cx="170745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Скоростной бег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на коньках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786314" y="4286256"/>
            <a:ext cx="1613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</a:t>
            </a:r>
            <a:r>
              <a:rPr lang="ru-RU" dirty="0" smtClean="0">
                <a:solidFill>
                  <a:schemeClr val="bg1"/>
                </a:solidFill>
              </a:rPr>
              <a:t>Горные лыжи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/>
          <p:nvPr/>
        </p:nvSpPr>
        <p:spPr>
          <a:xfrm>
            <a:off x="7000892" y="4357694"/>
            <a:ext cx="163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Лыжные гонки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142844" y="4643446"/>
            <a:ext cx="197105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Прыжки на лыжах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с трамплина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3071802" y="478632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Фристайл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8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4643438" y="4786322"/>
            <a:ext cx="1198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Сноуборд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16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7072330" y="6000768"/>
            <a:ext cx="1500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Шорт-трек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о огонь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BD56"/>
              </a:clrFrom>
              <a:clrTo>
                <a:srgbClr val="F4BD56">
                  <a:alpha val="0"/>
                </a:srgbClr>
              </a:clrTo>
            </a:clrChange>
          </a:blip>
          <a:srcRect l="8332" r="8333"/>
          <a:stretch>
            <a:fillRect/>
          </a:stretch>
        </p:blipFill>
        <p:spPr>
          <a:xfrm>
            <a:off x="0" y="1285860"/>
            <a:ext cx="2643174" cy="34927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88" y="642918"/>
            <a:ext cx="70723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«</a:t>
            </a:r>
            <a:r>
              <a:rPr lang="ru-RU" sz="2800" b="1" dirty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О спорт! Ты — благородство! </a:t>
            </a:r>
            <a:endParaRPr lang="ru-RU" sz="2800" b="1" dirty="0" smtClean="0">
              <a:solidFill>
                <a:srgbClr val="00003E"/>
              </a:solidFill>
              <a:latin typeface="Century Schoolbook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Ты </a:t>
            </a:r>
            <a:r>
              <a:rPr lang="ru-RU" sz="2800" dirty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осеняешь лаврами лишь того, кто боролся за победу честно, открыто, бескорыстно. Ты безупречен. Ты требуешь высокой нравственности, справедливости, моральной чистоты, неподкупности. : Ты начертал на своих скрижалях: «</a:t>
            </a:r>
            <a:r>
              <a:rPr lang="ru-RU" sz="2800" i="1" dirty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Трижды сладостна победа, одержанная в благородной честной борьбе». </a:t>
            </a:r>
          </a:p>
        </p:txBody>
      </p:sp>
      <p:pic>
        <p:nvPicPr>
          <p:cNvPr id="19460" name="Содержимое 6" descr="5 колец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11"/>
          <a:stretch>
            <a:fillRect/>
          </a:stretch>
        </p:blipFill>
        <p:spPr bwMode="auto">
          <a:xfrm>
            <a:off x="2928926" y="4500570"/>
            <a:ext cx="600074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enagold.ru/fon/clipart/g/glob/glob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12476">
            <a:off x="6168028" y="1812339"/>
            <a:ext cx="2383970" cy="252420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кольца символизируют пять частей света, страны которых участвуют в олимпийском движении: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entury Schoolbook" pitchFamily="18" charset="0"/>
              </a:rPr>
              <a:t> Европа — синий</a:t>
            </a:r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, 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Америка — красный</a:t>
            </a:r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, 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Century Schoolbook" pitchFamily="18" charset="0"/>
              </a:rPr>
              <a:t>Азия — жёлтый, </a:t>
            </a:r>
          </a:p>
          <a:p>
            <a:r>
              <a:rPr lang="ru-RU" sz="2800" dirty="0" smtClean="0">
                <a:latin typeface="Century Schoolbook" pitchFamily="18" charset="0"/>
              </a:rPr>
              <a:t>Африка — чёрный,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sz="2800" dirty="0" smtClean="0">
                <a:solidFill>
                  <a:srgbClr val="006600"/>
                </a:solidFill>
                <a:latin typeface="Century Schoolbook" pitchFamily="18" charset="0"/>
              </a:rPr>
              <a:t>Австралия — зелёный</a:t>
            </a:r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Шесть цветов (вместе с белым фоном полотна) скомбинированы так, что представляют собой национальные цвета всех без исключения стран мира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pic>
        <p:nvPicPr>
          <p:cNvPr id="4" name="Picture 2" descr="http://www.lenagold.ru/fon/clipart/g/glob/glob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916832"/>
            <a:ext cx="2108234" cy="22322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5915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Олимпийский огонь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14818"/>
            <a:ext cx="89297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Один из главных символов олимпийских игр</a:t>
            </a:r>
          </a:p>
          <a:p>
            <a:pPr algn="ctr"/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 </a:t>
            </a:r>
            <a:r>
              <a:rPr lang="ru-RU" sz="3200" i="1" dirty="0" smtClean="0">
                <a:solidFill>
                  <a:srgbClr val="00003E"/>
                </a:solidFill>
                <a:latin typeface="Century Schoolbook" pitchFamily="18" charset="0"/>
              </a:rPr>
              <a:t>Его зажигали еще в Древней Греции,</a:t>
            </a:r>
          </a:p>
          <a:p>
            <a:pPr algn="ctr"/>
            <a:r>
              <a:rPr lang="ru-RU" sz="3200" i="1" dirty="0" smtClean="0">
                <a:solidFill>
                  <a:srgbClr val="00003E"/>
                </a:solidFill>
                <a:latin typeface="Century Schoolbook" pitchFamily="18" charset="0"/>
              </a:rPr>
              <a:t>Как напоминание о подвиге Прометея</a:t>
            </a:r>
          </a:p>
          <a:p>
            <a:endParaRPr lang="ru-RU" sz="2800" dirty="0">
              <a:solidFill>
                <a:srgbClr val="00003A"/>
              </a:solidFill>
              <a:latin typeface="Century Schoolbook" pitchFamily="18" charset="0"/>
            </a:endParaRPr>
          </a:p>
        </p:txBody>
      </p:sp>
      <p:pic>
        <p:nvPicPr>
          <p:cNvPr id="16" name="Содержимое 15" descr="i (2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072230" cy="4020531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643050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Основал </a:t>
            </a:r>
            <a:r>
              <a:rPr lang="ru-RU" sz="3200" dirty="0" err="1" smtClean="0"/>
              <a:t>паралимпийское</a:t>
            </a:r>
            <a:r>
              <a:rPr lang="ru-RU" sz="3200" dirty="0" smtClean="0"/>
              <a:t> движение врач-нейрохирург Людвиг </a:t>
            </a:r>
            <a:r>
              <a:rPr lang="ru-RU" sz="3200" dirty="0" err="1" smtClean="0"/>
              <a:t>Гуттман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В 1948 г. в городе </a:t>
            </a:r>
            <a:r>
              <a:rPr lang="ru-RU" sz="3200" dirty="0" err="1" smtClean="0"/>
              <a:t>Сток-Мандевиль</a:t>
            </a:r>
            <a:r>
              <a:rPr lang="ru-RU" sz="3200" dirty="0" smtClean="0"/>
              <a:t> в Англии он провел первые соревнования по стрельбе из лука для спортсменов на колясках. </a:t>
            </a:r>
          </a:p>
          <a:p>
            <a:r>
              <a:rPr lang="ru-RU" sz="3200" dirty="0" smtClean="0"/>
              <a:t>Начало соревнований символически совпадали с открытием летних Олимпийских игр в Лондоне. </a:t>
            </a:r>
          </a:p>
          <a:p>
            <a:r>
              <a:rPr lang="ru-RU" sz="3200" dirty="0" smtClean="0"/>
              <a:t>В 1952 г. там же состоялись первые международные соревнования инвалидов.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285728"/>
            <a:ext cx="6072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История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паралимпиад</a:t>
            </a:r>
            <a:r>
              <a:rPr lang="ru-RU" sz="40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Куда делась буква "О"?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Название обычно произносится как «</a:t>
            </a:r>
            <a:r>
              <a:rPr lang="ru-RU" sz="3600" i="1" dirty="0" err="1" smtClean="0">
                <a:solidFill>
                  <a:srgbClr val="FF0000"/>
                </a:solidFill>
              </a:rPr>
              <a:t>пара</a:t>
            </a:r>
            <a:r>
              <a:rPr lang="ru-RU" sz="3600" i="1" dirty="0" err="1" smtClean="0">
                <a:solidFill>
                  <a:srgbClr val="0000FF"/>
                </a:solidFill>
              </a:rPr>
              <a:t>о</a:t>
            </a:r>
            <a:r>
              <a:rPr lang="ru-RU" sz="3600" i="1" dirty="0" err="1" smtClean="0">
                <a:solidFill>
                  <a:srgbClr val="FF0000"/>
                </a:solidFill>
              </a:rPr>
              <a:t>лимпиада</a:t>
            </a:r>
            <a:r>
              <a:rPr lang="ru-RU" sz="3600" dirty="0" smtClean="0"/>
              <a:t>»</a:t>
            </a:r>
            <a:r>
              <a:rPr lang="ru-RU" sz="3600" i="1" dirty="0" smtClean="0">
                <a:solidFill>
                  <a:srgbClr val="FF0000"/>
                </a:solidFill>
              </a:rPr>
              <a:t>,</a:t>
            </a:r>
            <a:r>
              <a:rPr lang="ru-RU" sz="3600" dirty="0" smtClean="0"/>
              <a:t> «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пара</a:t>
            </a:r>
            <a:r>
              <a:rPr lang="ru-RU" sz="3600" i="1" dirty="0" err="1" smtClean="0">
                <a:solidFill>
                  <a:srgbClr val="0000FF"/>
                </a:solidFill>
              </a:rPr>
              <a:t>о</a:t>
            </a:r>
            <a:r>
              <a:rPr lang="ru-RU" sz="3600" i="1" dirty="0" err="1" smtClean="0">
                <a:solidFill>
                  <a:srgbClr val="FF0000"/>
                </a:solidFill>
              </a:rPr>
              <a:t>лимпийский</a:t>
            </a:r>
            <a:r>
              <a:rPr lang="ru-RU" sz="3600" dirty="0" smtClean="0"/>
              <a:t>», но официально принято написание без буквы «</a:t>
            </a:r>
            <a:r>
              <a:rPr lang="ru-RU" sz="3600" dirty="0" smtClean="0">
                <a:solidFill>
                  <a:srgbClr val="0000FF"/>
                </a:solidFill>
              </a:rPr>
              <a:t>о</a:t>
            </a:r>
            <a:r>
              <a:rPr lang="ru-RU" sz="3600" dirty="0" smtClean="0"/>
              <a:t>», чтобы исключить проблему с использованием прав МОК на название «Олимпиада», «олимпийский»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14338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Эмблема мирового </a:t>
            </a:r>
            <a:r>
              <a:rPr lang="ru-RU" sz="2400" b="1" dirty="0" err="1" smtClean="0"/>
              <a:t>паралимпийского</a:t>
            </a:r>
            <a:r>
              <a:rPr lang="ru-RU" sz="2400" b="1" dirty="0" smtClean="0"/>
              <a:t> движения состоит из </a:t>
            </a:r>
            <a:r>
              <a:rPr lang="ru-RU" sz="2400" b="1" dirty="0" smtClean="0">
                <a:solidFill>
                  <a:srgbClr val="FF0000"/>
                </a:solidFill>
              </a:rPr>
              <a:t>красной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0000FF"/>
                </a:solidFill>
              </a:rPr>
              <a:t>синей</a:t>
            </a:r>
            <a:r>
              <a:rPr lang="ru-RU" sz="2400" b="1" dirty="0" smtClean="0"/>
              <a:t> и </a:t>
            </a:r>
            <a:r>
              <a:rPr lang="ru-RU" sz="2400" b="1" dirty="0" smtClean="0">
                <a:solidFill>
                  <a:srgbClr val="00B050"/>
                </a:solidFill>
              </a:rPr>
              <a:t>зеленой</a:t>
            </a:r>
            <a:r>
              <a:rPr lang="ru-RU" sz="2400" b="1" dirty="0" smtClean="0"/>
              <a:t> полусфер, символизирующих</a:t>
            </a:r>
            <a:r>
              <a:rPr lang="ru-RU" sz="2400" b="1" dirty="0" smtClean="0">
                <a:solidFill>
                  <a:srgbClr val="FF0000"/>
                </a:solidFill>
              </a:rPr>
              <a:t> ум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0000FF"/>
                </a:solidFill>
              </a:rPr>
              <a:t>тело </a:t>
            </a:r>
            <a:r>
              <a:rPr lang="ru-RU" sz="2400" b="1" dirty="0" smtClean="0"/>
              <a:t>и </a:t>
            </a:r>
            <a:r>
              <a:rPr lang="ru-RU" sz="2400" b="1" dirty="0" smtClean="0">
                <a:solidFill>
                  <a:srgbClr val="00B050"/>
                </a:solidFill>
              </a:rPr>
              <a:t>свободный дух</a:t>
            </a:r>
            <a:r>
              <a:rPr lang="ru-RU" sz="2400" b="1" dirty="0" smtClean="0"/>
              <a:t>. </a:t>
            </a:r>
            <a:endParaRPr lang="en-US" sz="2400" b="1" dirty="0" smtClean="0"/>
          </a:p>
          <a:p>
            <a:r>
              <a:rPr lang="ru-RU" sz="2400" b="1" dirty="0" smtClean="0"/>
              <a:t>Спортсмены выступают по разным группам, в зависимости от вида инвалидности.</a:t>
            </a:r>
            <a:endParaRPr lang="ru-RU" sz="2400" b="1" dirty="0"/>
          </a:p>
        </p:txBody>
      </p:sp>
      <p:pic>
        <p:nvPicPr>
          <p:cNvPr id="8194" name="Picture 2" descr="C:\Users\ДНС\Desktop\Рисунок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9113"/>
            <a:ext cx="4254623" cy="31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85938" y="642918"/>
            <a:ext cx="7358062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40C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Изначально 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символами Олимпийских игр были только эмблема (</a:t>
            </a:r>
            <a:r>
              <a:rPr lang="ru-RU" sz="2800" i="1" dirty="0">
                <a:solidFill>
                  <a:srgbClr val="00003A"/>
                </a:solidFill>
                <a:latin typeface="Century Schoolbook" pitchFamily="18" charset="0"/>
              </a:rPr>
              <a:t>пять переплетенных колец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) и олимпийский огонь. </a:t>
            </a:r>
            <a:endParaRPr lang="ru-RU" sz="2800" dirty="0" smtClean="0">
              <a:solidFill>
                <a:srgbClr val="00003A"/>
              </a:solidFill>
              <a:latin typeface="Century Schoolbook" pitchFamily="18" charset="0"/>
            </a:endParaRPr>
          </a:p>
          <a:p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Понятие 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«олимпийский талисман» </a:t>
            </a:r>
            <a:r>
              <a:rPr lang="ru-RU" sz="2800" b="1" dirty="0">
                <a:solidFill>
                  <a:srgbClr val="00003A"/>
                </a:solidFill>
                <a:latin typeface="Century Schoolbook" pitchFamily="18" charset="0"/>
              </a:rPr>
              <a:t>официально было утверждено на </a:t>
            </a:r>
            <a:r>
              <a:rPr lang="ru-RU" sz="2800" b="1" dirty="0" smtClean="0">
                <a:solidFill>
                  <a:srgbClr val="00003A"/>
                </a:solidFill>
                <a:latin typeface="Century Schoolbook" pitchFamily="18" charset="0"/>
              </a:rPr>
              <a:t>73ей</a:t>
            </a:r>
            <a:r>
              <a:rPr lang="ru-RU" sz="2800" b="1" dirty="0">
                <a:solidFill>
                  <a:srgbClr val="00003A"/>
                </a:solidFill>
                <a:latin typeface="Century Schoolbook" pitchFamily="18" charset="0"/>
              </a:rPr>
              <a:t> </a:t>
            </a:r>
            <a:r>
              <a:rPr lang="ru-RU" sz="2800" b="1" dirty="0" smtClean="0">
                <a:solidFill>
                  <a:srgbClr val="00003A"/>
                </a:solidFill>
                <a:latin typeface="Century Schoolbook" pitchFamily="18" charset="0"/>
              </a:rPr>
              <a:t>сессии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 Международного олимпийского комитета летом </a:t>
            </a:r>
            <a:r>
              <a:rPr lang="ru-RU" sz="2800" b="1" dirty="0">
                <a:solidFill>
                  <a:srgbClr val="00003A"/>
                </a:solidFill>
                <a:latin typeface="Century Schoolbook" pitchFamily="18" charset="0"/>
              </a:rPr>
              <a:t>1972 года, 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проходившей в Мюнхене (Германия). </a:t>
            </a:r>
          </a:p>
        </p:txBody>
      </p:sp>
      <p:pic>
        <p:nvPicPr>
          <p:cNvPr id="13" name="Содержимое 12" descr="соч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357298"/>
            <a:ext cx="2338388" cy="38576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643578"/>
            <a:ext cx="71532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1511</TotalTime>
  <Words>627</Words>
  <Application>Microsoft Office PowerPoint</Application>
  <PresentationFormat>Экран (4:3)</PresentationFormat>
  <Paragraphs>190</Paragraphs>
  <Slides>31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Олимпийские символы и талисманы</vt:lpstr>
      <vt:lpstr>Пьер де Кубертен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1968год</vt:lpstr>
      <vt:lpstr>Такса Вальди</vt:lpstr>
      <vt:lpstr>Презентация PowerPoint</vt:lpstr>
      <vt:lpstr>Медвежонок Миша 1980год</vt:lpstr>
      <vt:lpstr>Презентация PowerPoint</vt:lpstr>
      <vt:lpstr>Тигренок  Ходори  1988год</vt:lpstr>
      <vt:lpstr>Щенок  Кобби  1992год</vt:lpstr>
      <vt:lpstr>Иззи   1996год</vt:lpstr>
      <vt:lpstr>Поудер, Копер, Коул   2002год</vt:lpstr>
      <vt:lpstr>Фува   2008 год</vt:lpstr>
      <vt:lpstr>Мига и Куапчи   2010 год</vt:lpstr>
      <vt:lpstr>Леопард, Белый медведь и Зайка</vt:lpstr>
      <vt:lpstr>Талисманы паралимпийских игр </vt:lpstr>
      <vt:lpstr>Сочи 2014  Одна победа, два события </vt:lpstr>
      <vt:lpstr>Ценности Олимпийского и Паралимпийского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талисман</dc:title>
  <dc:creator>кей</dc:creator>
  <cp:lastModifiedBy>ДНС</cp:lastModifiedBy>
  <cp:revision>162</cp:revision>
  <dcterms:created xsi:type="dcterms:W3CDTF">2012-03-09T16:30:21Z</dcterms:created>
  <dcterms:modified xsi:type="dcterms:W3CDTF">2013-09-15T18:04:55Z</dcterms:modified>
</cp:coreProperties>
</file>