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4"/>
  </p:notesMasterIdLst>
  <p:sldIdLst>
    <p:sldId id="256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DB90DE6E-FA2A-4983-8A89-93F9E4424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30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6B49189-3E4C-42AA-A24F-3029A8FA9788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500E115-2F5E-41DC-8129-BCFB63772421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4DCC0BC-ECF8-45B9-A0A0-619BDF5F3E9B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D36587A-373E-4A2D-AFC3-3980BF1D76EC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60DE37A-DB81-45CC-AF83-159CA52A6F56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0673D17-A32A-4C9F-849A-A748355228CD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84896DA-2AC4-4339-9E2E-A29F57EE36F9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FB8E3C0-126E-4D9D-AAA9-A8589BB0023E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B0B264A-F552-4A45-8871-4CD44660265F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88C885A-4449-4718-A46D-8188FD6DE26A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FED0D70-EB86-4CB7-ADAD-7E8FEB97813B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451D7E7-F18E-4060-88A1-69B6875C5FA2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C28B4EC-849D-4B11-BD98-6EAE249F0C38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E28EEC3-24AF-4977-918C-19F0889A7180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21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E2E10AC-61E9-4894-A40D-D3BA685CFAFE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22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A8573D3-5E02-47DB-9E78-E61DD55D5A55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23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4E3643F-B977-4FE6-ADF8-FEB183C2685E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24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4D4FA31-84B1-4BE3-8FEF-EA5351F932AC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A63D210-3044-4C5B-836C-7CDA1A1399EE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099CE3C-DE4D-441D-95DC-EFDF9A1940E6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27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BA50E4C-CE6A-4C16-BCFD-F98AF36CF297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28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DF59859-7D9D-4586-B70E-383D09491165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29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D1FE488-C132-4FE8-A0C3-2D85A44395CE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9E3904E-78D7-47E5-8190-71B4D09DEAD8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30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F062960-F7F1-4DAF-BB51-F3C1F0E8FF74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31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7B97A19-8BE3-45AB-B124-7750D1C66D38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32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47924FD-A7D8-46CE-9AA6-3164A0D7F4F8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33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87F14FA-F481-4791-AC5D-9AC825DC6CD6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34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C2C513A-443E-4BAB-9AE0-0720356F6BE2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35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CC6B0B6-8831-4901-8B79-EF18CF4CA651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36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C7A7578-C0BA-43F4-AF98-4A0FD5AB4442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37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7F86C77-D62E-467C-B57A-E23D67E6B4C9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38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4CA2F71-3D4D-4384-892C-412D6C978612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39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DCB8057-1085-4432-9B03-7D4414F8AF01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860FB15-0DD4-4902-8AAD-A1EBAC93D275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40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CDFE32F-666F-4150-B07D-4130F5581F13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41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182AF42-5008-415C-A5DF-2F7A0B116D2C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2E9190B-ACB0-4E8D-AD00-5E0A7963AB8C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B1D11E5-17E5-4290-A697-0FB5913B81EA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599A983-B87B-4B6E-892D-1BD40E3C73B6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4773382-F390-4B34-BA2E-63FF0A17DD96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04E46-E298-4F11-8A35-46573FB8D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5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77E1E-9013-4CB3-880F-BB6B6AB46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6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75D8-DE7F-4FA2-A606-613409E58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9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5D0B-D32B-410F-8D71-F2EC6A4F0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29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4E77-5E26-413F-84F2-71D0EA426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0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EE77-9B34-461C-94BD-35A7437B4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309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5888" cy="4189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6488" y="1905000"/>
            <a:ext cx="3927475" cy="4189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75D1A-17D0-41BE-ABE3-E8E59C066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58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5888-FA4B-41ED-AC72-9BF9AB42C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44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49B0A-EF89-4BA5-8731-3851D8EE7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46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52CBE-7D10-49E4-94F2-57B2E6B43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79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CD436-B3C2-488A-BE1E-BBF919230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47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6F52A-8EE8-47EC-9F08-5DB224716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4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BA65-B43F-42E5-B6DB-18E6726C3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863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101D-0D1A-478C-9068-B8B7D09B6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22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550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0ACF1-8C7E-4131-9D76-72DF22C82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C178D-BEB9-427A-B604-24865ACDC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3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0C881-B3F1-4B3D-AE66-3360077D6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4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DCD0-7EB6-4C35-9138-27EBE1B8A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1D332-0A82-49CC-AB9C-8D660ACFE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8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E63F-E1CE-4ED1-8427-8AAE1CA8D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7B655-D2B7-40B4-A2E5-B2F35CF05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53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B621-3AD5-4331-B043-45F08FFD9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9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319088" y="1828800"/>
            <a:ext cx="8823325" cy="5027613"/>
            <a:chOff x="201" y="1152"/>
            <a:chExt cx="5558" cy="3167"/>
          </a:xfrm>
        </p:grpSpPr>
        <p:sp>
          <p:nvSpPr>
            <p:cNvPr id="1032" name="Freeform 2"/>
            <p:cNvSpPr>
              <a:spLocks noChangeArrowheads="1"/>
            </p:cNvSpPr>
            <p:nvPr/>
          </p:nvSpPr>
          <p:spPr bwMode="auto">
            <a:xfrm>
              <a:off x="528" y="2909"/>
              <a:ext cx="5231" cy="141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1 h 2182"/>
                <a:gd name="T4" fmla="*/ 5588 w 4897"/>
                <a:gd name="T5" fmla="*/ 911 h 2182"/>
                <a:gd name="T6" fmla="*/ 5588 w 4897"/>
                <a:gd name="T7" fmla="*/ 0 h 2182"/>
                <a:gd name="T8" fmla="*/ 0 w 4897"/>
                <a:gd name="T9" fmla="*/ 0 h 2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3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Freeform 3"/>
            <p:cNvSpPr>
              <a:spLocks noChangeArrowheads="1"/>
            </p:cNvSpPr>
            <p:nvPr/>
          </p:nvSpPr>
          <p:spPr bwMode="auto">
            <a:xfrm>
              <a:off x="210" y="1152"/>
              <a:ext cx="5549" cy="3167"/>
            </a:xfrm>
            <a:custGeom>
              <a:avLst/>
              <a:gdLst>
                <a:gd name="T0" fmla="*/ 330 w 5550"/>
                <a:gd name="T1" fmla="*/ 1762 h 3168"/>
                <a:gd name="T2" fmla="*/ 0 w 5550"/>
                <a:gd name="T3" fmla="*/ 1762 h 3168"/>
                <a:gd name="T4" fmla="*/ 0 w 5550"/>
                <a:gd name="T5" fmla="*/ 3166 h 3168"/>
                <a:gd name="T6" fmla="*/ 5548 w 5550"/>
                <a:gd name="T7" fmla="*/ 3166 h 3168"/>
                <a:gd name="T8" fmla="*/ 5548 w 5550"/>
                <a:gd name="T9" fmla="*/ 0 h 3168"/>
                <a:gd name="T10" fmla="*/ 330 w 5550"/>
                <a:gd name="T11" fmla="*/ 0 h 3168"/>
                <a:gd name="T12" fmla="*/ 330 w 5550"/>
                <a:gd name="T13" fmla="*/ 1762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rgbClr val="006600">
                <a:alpha val="3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Freeform 4"/>
            <p:cNvSpPr>
              <a:spLocks noChangeArrowheads="1"/>
            </p:cNvSpPr>
            <p:nvPr/>
          </p:nvSpPr>
          <p:spPr bwMode="auto">
            <a:xfrm>
              <a:off x="528" y="2932"/>
              <a:ext cx="5231" cy="1387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2 h 2182"/>
                <a:gd name="T4" fmla="*/ 5588 w 4897"/>
                <a:gd name="T5" fmla="*/ 882 h 2182"/>
                <a:gd name="T6" fmla="*/ 5588 w 4897"/>
                <a:gd name="T7" fmla="*/ 0 h 2182"/>
                <a:gd name="T8" fmla="*/ 0 w 4897"/>
                <a:gd name="T9" fmla="*/ 0 h 2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Freeform 5"/>
            <p:cNvSpPr>
              <a:spLocks noChangeArrowheads="1"/>
            </p:cNvSpPr>
            <p:nvPr/>
          </p:nvSpPr>
          <p:spPr bwMode="auto">
            <a:xfrm>
              <a:off x="528" y="1152"/>
              <a:ext cx="4606" cy="28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5 h 149"/>
                <a:gd name="T4" fmla="*/ 3938 w 5387"/>
                <a:gd name="T5" fmla="*/ 5 h 149"/>
                <a:gd name="T6" fmla="*/ 3938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rgbClr val="005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6"/>
            <p:cNvSpPr>
              <a:spLocks noChangeArrowheads="1"/>
            </p:cNvSpPr>
            <p:nvPr/>
          </p:nvSpPr>
          <p:spPr bwMode="auto">
            <a:xfrm>
              <a:off x="528" y="1152"/>
              <a:ext cx="28" cy="1784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1473 h 2161"/>
                <a:gd name="T4" fmla="*/ 27 w 29"/>
                <a:gd name="T5" fmla="*/ 1473 h 2161"/>
                <a:gd name="T6" fmla="*/ 25 w 29"/>
                <a:gd name="T7" fmla="*/ 18 h 2161"/>
                <a:gd name="T8" fmla="*/ 0 w 29"/>
                <a:gd name="T9" fmla="*/ 0 h 2161"/>
                <a:gd name="T10" fmla="*/ 0 w 29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Freeform 7"/>
            <p:cNvSpPr>
              <a:spLocks noChangeArrowheads="1"/>
            </p:cNvSpPr>
            <p:nvPr/>
          </p:nvSpPr>
          <p:spPr bwMode="auto">
            <a:xfrm>
              <a:off x="527" y="2904"/>
              <a:ext cx="28" cy="1415"/>
            </a:xfrm>
            <a:custGeom>
              <a:avLst/>
              <a:gdLst>
                <a:gd name="T0" fmla="*/ 0 w 29"/>
                <a:gd name="T1" fmla="*/ 1414 h 1416"/>
                <a:gd name="T2" fmla="*/ 27 w 29"/>
                <a:gd name="T3" fmla="*/ 1414 h 1416"/>
                <a:gd name="T4" fmla="*/ 26 w 29"/>
                <a:gd name="T5" fmla="*/ 24 h 1416"/>
                <a:gd name="T6" fmla="*/ 0 w 29"/>
                <a:gd name="T7" fmla="*/ 0 h 1416"/>
                <a:gd name="T8" fmla="*/ 0 w 29"/>
                <a:gd name="T9" fmla="*/ 1414 h 1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Freeform 8"/>
            <p:cNvSpPr>
              <a:spLocks noChangeArrowheads="1"/>
            </p:cNvSpPr>
            <p:nvPr/>
          </p:nvSpPr>
          <p:spPr bwMode="auto">
            <a:xfrm>
              <a:off x="201" y="2904"/>
              <a:ext cx="2878" cy="28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5 h 149"/>
                <a:gd name="T4" fmla="*/ 1538 w 5387"/>
                <a:gd name="T5" fmla="*/ 5 h 149"/>
                <a:gd name="T6" fmla="*/ 1538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rgbClr val="005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Freeform 9"/>
            <p:cNvSpPr>
              <a:spLocks noChangeArrowheads="1"/>
            </p:cNvSpPr>
            <p:nvPr/>
          </p:nvSpPr>
          <p:spPr bwMode="auto">
            <a:xfrm>
              <a:off x="201" y="2904"/>
              <a:ext cx="29" cy="1415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4 h 1416"/>
                <a:gd name="T4" fmla="*/ 27 w 30"/>
                <a:gd name="T5" fmla="*/ 1414 h 1416"/>
                <a:gd name="T6" fmla="*/ 28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Text Box 10"/>
          <p:cNvSpPr txBox="1">
            <a:spLocks noChangeArrowheads="1"/>
          </p:cNvSpPr>
          <p:nvPr/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11"/>
          <p:cNvSpPr txBox="1">
            <a:spLocks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6937375" y="6245225"/>
            <a:ext cx="19002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FFFFFF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3379A0A4-73F4-4C9F-9102-DFC934087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319088" y="1828800"/>
            <a:ext cx="8823325" cy="5027613"/>
            <a:chOff x="201" y="1152"/>
            <a:chExt cx="5558" cy="3167"/>
          </a:xfrm>
        </p:grpSpPr>
        <p:sp>
          <p:nvSpPr>
            <p:cNvPr id="2056" name="Freeform 2"/>
            <p:cNvSpPr>
              <a:spLocks noChangeArrowheads="1"/>
            </p:cNvSpPr>
            <p:nvPr/>
          </p:nvSpPr>
          <p:spPr bwMode="auto">
            <a:xfrm>
              <a:off x="528" y="2909"/>
              <a:ext cx="5231" cy="141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1 h 2182"/>
                <a:gd name="T4" fmla="*/ 5588 w 4897"/>
                <a:gd name="T5" fmla="*/ 911 h 2182"/>
                <a:gd name="T6" fmla="*/ 5588 w 4897"/>
                <a:gd name="T7" fmla="*/ 0 h 2182"/>
                <a:gd name="T8" fmla="*/ 0 w 4897"/>
                <a:gd name="T9" fmla="*/ 0 h 2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3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Freeform 3"/>
            <p:cNvSpPr>
              <a:spLocks noChangeArrowheads="1"/>
            </p:cNvSpPr>
            <p:nvPr/>
          </p:nvSpPr>
          <p:spPr bwMode="auto">
            <a:xfrm>
              <a:off x="210" y="1152"/>
              <a:ext cx="5549" cy="3167"/>
            </a:xfrm>
            <a:custGeom>
              <a:avLst/>
              <a:gdLst>
                <a:gd name="T0" fmla="*/ 330 w 5550"/>
                <a:gd name="T1" fmla="*/ 1762 h 3168"/>
                <a:gd name="T2" fmla="*/ 0 w 5550"/>
                <a:gd name="T3" fmla="*/ 1762 h 3168"/>
                <a:gd name="T4" fmla="*/ 0 w 5550"/>
                <a:gd name="T5" fmla="*/ 3166 h 3168"/>
                <a:gd name="T6" fmla="*/ 5548 w 5550"/>
                <a:gd name="T7" fmla="*/ 3166 h 3168"/>
                <a:gd name="T8" fmla="*/ 5548 w 5550"/>
                <a:gd name="T9" fmla="*/ 0 h 3168"/>
                <a:gd name="T10" fmla="*/ 330 w 5550"/>
                <a:gd name="T11" fmla="*/ 0 h 3168"/>
                <a:gd name="T12" fmla="*/ 330 w 5550"/>
                <a:gd name="T13" fmla="*/ 1762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rgbClr val="006600">
                <a:alpha val="3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Freeform 4"/>
            <p:cNvSpPr>
              <a:spLocks noChangeArrowheads="1"/>
            </p:cNvSpPr>
            <p:nvPr/>
          </p:nvSpPr>
          <p:spPr bwMode="auto">
            <a:xfrm>
              <a:off x="528" y="2932"/>
              <a:ext cx="5231" cy="1387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2 h 2182"/>
                <a:gd name="T4" fmla="*/ 5588 w 4897"/>
                <a:gd name="T5" fmla="*/ 882 h 2182"/>
                <a:gd name="T6" fmla="*/ 5588 w 4897"/>
                <a:gd name="T7" fmla="*/ 0 h 2182"/>
                <a:gd name="T8" fmla="*/ 0 w 4897"/>
                <a:gd name="T9" fmla="*/ 0 h 2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Freeform 5"/>
            <p:cNvSpPr>
              <a:spLocks noChangeArrowheads="1"/>
            </p:cNvSpPr>
            <p:nvPr/>
          </p:nvSpPr>
          <p:spPr bwMode="auto">
            <a:xfrm>
              <a:off x="528" y="1152"/>
              <a:ext cx="4606" cy="28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5 h 149"/>
                <a:gd name="T4" fmla="*/ 3938 w 5387"/>
                <a:gd name="T5" fmla="*/ 5 h 149"/>
                <a:gd name="T6" fmla="*/ 3938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rgbClr val="005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" name="Freeform 6"/>
            <p:cNvSpPr>
              <a:spLocks noChangeArrowheads="1"/>
            </p:cNvSpPr>
            <p:nvPr/>
          </p:nvSpPr>
          <p:spPr bwMode="auto">
            <a:xfrm>
              <a:off x="528" y="1152"/>
              <a:ext cx="28" cy="1784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1473 h 2161"/>
                <a:gd name="T4" fmla="*/ 27 w 29"/>
                <a:gd name="T5" fmla="*/ 1473 h 2161"/>
                <a:gd name="T6" fmla="*/ 25 w 29"/>
                <a:gd name="T7" fmla="*/ 18 h 2161"/>
                <a:gd name="T8" fmla="*/ 0 w 29"/>
                <a:gd name="T9" fmla="*/ 0 h 2161"/>
                <a:gd name="T10" fmla="*/ 0 w 29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Freeform 7"/>
            <p:cNvSpPr>
              <a:spLocks noChangeArrowheads="1"/>
            </p:cNvSpPr>
            <p:nvPr/>
          </p:nvSpPr>
          <p:spPr bwMode="auto">
            <a:xfrm>
              <a:off x="527" y="2904"/>
              <a:ext cx="28" cy="1415"/>
            </a:xfrm>
            <a:custGeom>
              <a:avLst/>
              <a:gdLst>
                <a:gd name="T0" fmla="*/ 0 w 29"/>
                <a:gd name="T1" fmla="*/ 1414 h 1416"/>
                <a:gd name="T2" fmla="*/ 27 w 29"/>
                <a:gd name="T3" fmla="*/ 1414 h 1416"/>
                <a:gd name="T4" fmla="*/ 26 w 29"/>
                <a:gd name="T5" fmla="*/ 24 h 1416"/>
                <a:gd name="T6" fmla="*/ 0 w 29"/>
                <a:gd name="T7" fmla="*/ 0 h 1416"/>
                <a:gd name="T8" fmla="*/ 0 w 29"/>
                <a:gd name="T9" fmla="*/ 1414 h 1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8"/>
            <p:cNvSpPr>
              <a:spLocks noChangeArrowheads="1"/>
            </p:cNvSpPr>
            <p:nvPr/>
          </p:nvSpPr>
          <p:spPr bwMode="auto">
            <a:xfrm>
              <a:off x="201" y="2904"/>
              <a:ext cx="2878" cy="28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5 h 149"/>
                <a:gd name="T4" fmla="*/ 1538 w 5387"/>
                <a:gd name="T5" fmla="*/ 5 h 149"/>
                <a:gd name="T6" fmla="*/ 1538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rgbClr val="005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Freeform 9"/>
            <p:cNvSpPr>
              <a:spLocks noChangeArrowheads="1"/>
            </p:cNvSpPr>
            <p:nvPr/>
          </p:nvSpPr>
          <p:spPr bwMode="auto">
            <a:xfrm>
              <a:off x="201" y="2904"/>
              <a:ext cx="29" cy="1415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4 h 1416"/>
                <a:gd name="T4" fmla="*/ 27 w 30"/>
                <a:gd name="T5" fmla="*/ 1414 h 1416"/>
                <a:gd name="T6" fmla="*/ 28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4475"/>
            <a:ext cx="8383588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8005763" cy="418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Text Box 13"/>
          <p:cNvSpPr txBox="1">
            <a:spLocks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6937375" y="6245225"/>
            <a:ext cx="19002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FFFFFF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0B690520-8809-432B-B6C3-EECD319B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 rot="480000">
            <a:off x="1282700" y="3994150"/>
            <a:ext cx="6738938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200">
                <a:solidFill>
                  <a:srgbClr val="CC99FF"/>
                </a:solidFill>
                <a:latin typeface="Impact" charset="0"/>
              </a:rPr>
              <a:t>Работу выполнила: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200">
                <a:solidFill>
                  <a:srgbClr val="CC99FF"/>
                </a:solidFill>
                <a:latin typeface="Impact" charset="0"/>
              </a:rPr>
              <a:t>Воспитатель ГПД  ГБОУ СОШ № 237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200">
                <a:solidFill>
                  <a:srgbClr val="CC99FF"/>
                </a:solidFill>
                <a:latin typeface="Impact" charset="0"/>
              </a:rPr>
              <a:t>Красносельского района СПб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200">
                <a:solidFill>
                  <a:srgbClr val="CC99FF"/>
                </a:solidFill>
                <a:latin typeface="Impact" charset="0"/>
              </a:rPr>
              <a:t>Григорьева Наталья Геннадьевна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131888" y="1492250"/>
            <a:ext cx="33528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4000" b="1" i="1">
                <a:solidFill>
                  <a:srgbClr val="FFFF00"/>
                </a:solidFill>
              </a:rPr>
              <a:t>Разговор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4000" b="1" i="1">
                <a:solidFill>
                  <a:srgbClr val="FFFF00"/>
                </a:solidFill>
              </a:rPr>
              <a:t>у костра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1436688"/>
            <a:ext cx="4146550" cy="3930650"/>
          </a:xfrm>
          <a:prstGeom prst="rect">
            <a:avLst/>
          </a:prstGeom>
          <a:solidFill>
            <a:srgbClr val="EDEDED"/>
          </a:solidFill>
          <a:ln w="38160">
            <a:solidFill>
              <a:srgbClr val="0AFF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191000" cy="3273425"/>
          </a:xfrm>
          <a:prstGeom prst="rect">
            <a:avLst/>
          </a:prstGeom>
          <a:solidFill>
            <a:srgbClr val="EDEDED"/>
          </a:solidFill>
          <a:ln w="38160">
            <a:solidFill>
              <a:srgbClr val="0AFF0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98425" y="4643438"/>
            <a:ext cx="67437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400" b="1">
                <a:solidFill>
                  <a:srgbClr val="FFFFFF"/>
                </a:solidFill>
              </a:rPr>
              <a:t>Ежегодно в пожарах гибнут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400" b="1">
                <a:solidFill>
                  <a:srgbClr val="FFFFFF"/>
                </a:solidFill>
              </a:rPr>
              <a:t> тысячи людей, сгорают дома,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400" b="1">
                <a:solidFill>
                  <a:srgbClr val="FFFFFF"/>
                </a:solidFill>
              </a:rPr>
              <a:t>магазины, больницы, заводы …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400" b="1">
                <a:solidFill>
                  <a:srgbClr val="FFFFFF"/>
                </a:solidFill>
              </a:rPr>
              <a:t>Летом лесные пожары уничтожают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400" b="1">
                <a:solidFill>
                  <a:srgbClr val="FFFFFF"/>
                </a:solidFill>
              </a:rPr>
              <a:t>огромные территории,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400" b="1">
                <a:solidFill>
                  <a:srgbClr val="FFFFFF"/>
                </a:solidFill>
              </a:rPr>
              <a:t>животных и птиц…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184150" y="152400"/>
            <a:ext cx="874236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400" b="1">
                <a:solidFill>
                  <a:srgbClr val="00FFFF"/>
                </a:solidFill>
                <a:latin typeface="Tahoma" pitchFamily="32" charset="0"/>
              </a:rPr>
              <a:t>Основные  причины пожара: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179513"/>
            <a:ext cx="4598987" cy="3449637"/>
          </a:xfrm>
          <a:prstGeom prst="rect">
            <a:avLst/>
          </a:prstGeom>
          <a:solidFill>
            <a:srgbClr val="EDEDED"/>
          </a:solidFill>
          <a:ln w="38160">
            <a:solidFill>
              <a:srgbClr val="73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00600"/>
            <a:ext cx="2454275" cy="1838325"/>
          </a:xfrm>
          <a:prstGeom prst="rect">
            <a:avLst/>
          </a:prstGeom>
          <a:solidFill>
            <a:srgbClr val="EDEDED"/>
          </a:solidFill>
          <a:ln w="38160">
            <a:solidFill>
              <a:srgbClr val="73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4267200" y="1600200"/>
            <a:ext cx="47402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200" b="1">
                <a:solidFill>
                  <a:srgbClr val="FFFFFF"/>
                </a:solidFill>
              </a:rPr>
              <a:t>Неосторожное обращение и шалости детей с огнем.</a:t>
            </a:r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70238"/>
            <a:ext cx="4724400" cy="3621087"/>
          </a:xfrm>
          <a:prstGeom prst="rect">
            <a:avLst/>
          </a:prstGeom>
          <a:solidFill>
            <a:srgbClr val="EDEDED"/>
          </a:solidFill>
          <a:ln w="38160">
            <a:solidFill>
              <a:srgbClr val="73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6"/>
          <a:stretch>
            <a:fillRect/>
          </a:stretch>
        </p:blipFill>
        <p:spPr bwMode="auto">
          <a:xfrm>
            <a:off x="57150" y="138113"/>
            <a:ext cx="8943975" cy="5562600"/>
          </a:xfrm>
          <a:prstGeom prst="rect">
            <a:avLst/>
          </a:prstGeom>
          <a:solidFill>
            <a:srgbClr val="EDEDED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219075" y="5686425"/>
            <a:ext cx="870585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b="1">
                <a:solidFill>
                  <a:srgbClr val="FFFFFF"/>
                </a:solidFill>
              </a:rPr>
              <a:t>Неисправность электросети, электроприборов и утечка газа.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914400" y="6172200"/>
            <a:ext cx="7620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b="1">
                <a:solidFill>
                  <a:srgbClr val="FFFFFF"/>
                </a:solidFill>
              </a:rPr>
              <a:t>Оставленные без присмотра топки печей.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789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31775" y="152400"/>
            <a:ext cx="86106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>
                <a:solidFill>
                  <a:srgbClr val="FFFFFF"/>
                </a:solidFill>
              </a:rPr>
              <a:t>Правила поведения во время возникновения пожара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762000" y="762000"/>
            <a:ext cx="7620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600">
                <a:solidFill>
                  <a:srgbClr val="33CCFF"/>
                </a:solidFill>
                <a:latin typeface="Impact" charset="0"/>
              </a:rPr>
              <a:t>Пожар –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600">
                <a:solidFill>
                  <a:srgbClr val="33CCFF"/>
                </a:solidFill>
                <a:latin typeface="Impact" charset="0"/>
              </a:rPr>
              <a:t>это   бедствие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1143000" y="609600"/>
            <a:ext cx="7772400" cy="478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4400" b="1" dirty="0">
                <a:solidFill>
                  <a:srgbClr val="00FFFF"/>
                </a:solidFill>
              </a:rPr>
              <a:t>Из какого произведения эти строки, кто его автор?</a:t>
            </a:r>
            <a:r>
              <a:rPr lang="ru-RU" sz="4400" b="1" dirty="0">
                <a:solidFill>
                  <a:srgbClr val="0000FF"/>
                </a:solidFill>
              </a:rPr>
              <a:t>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4400" b="1" dirty="0">
              <a:solidFill>
                <a:srgbClr val="0000FF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4400" b="1" dirty="0">
                <a:solidFill>
                  <a:srgbClr val="FFFFFF"/>
                </a:solidFill>
              </a:rPr>
              <a:t>Море пламенем горит. </a:t>
            </a:r>
            <a:br>
              <a:rPr lang="ru-RU" sz="4400" b="1" dirty="0">
                <a:solidFill>
                  <a:srgbClr val="FFFFFF"/>
                </a:solidFill>
              </a:rPr>
            </a:br>
            <a:r>
              <a:rPr lang="ru-RU" sz="4400" b="1" dirty="0">
                <a:solidFill>
                  <a:srgbClr val="FFFFFF"/>
                </a:solidFill>
              </a:rPr>
              <a:t>Выбежал из моря кит:</a:t>
            </a:r>
            <a:br>
              <a:rPr lang="ru-RU" sz="4400" b="1" dirty="0">
                <a:solidFill>
                  <a:srgbClr val="FFFFFF"/>
                </a:solidFill>
              </a:rPr>
            </a:br>
            <a:r>
              <a:rPr lang="ru-RU" sz="4400" b="1" dirty="0">
                <a:solidFill>
                  <a:srgbClr val="FFFFFF"/>
                </a:solidFill>
              </a:rPr>
              <a:t>«Эй, пожарные бегите» </a:t>
            </a:r>
            <a:br>
              <a:rPr lang="ru-RU" sz="4400" b="1" dirty="0">
                <a:solidFill>
                  <a:srgbClr val="FFFFFF"/>
                </a:solidFill>
              </a:rPr>
            </a:br>
            <a:r>
              <a:rPr lang="ru-RU" sz="4400" b="1" dirty="0">
                <a:solidFill>
                  <a:srgbClr val="FFFFFF"/>
                </a:solidFill>
              </a:rPr>
              <a:t>« Помогите, помогите !»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1447800" y="609600"/>
            <a:ext cx="706437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4000" b="1">
                <a:solidFill>
                  <a:srgbClr val="99FF66"/>
                </a:solidFill>
              </a:rPr>
              <a:t>К.И Чуковский «Путаница»</a:t>
            </a:r>
          </a:p>
        </p:txBody>
      </p:sp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1655763"/>
            <a:ext cx="4513262" cy="46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609600" y="304800"/>
            <a:ext cx="8534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b="1">
                <a:solidFill>
                  <a:srgbClr val="99FF66"/>
                </a:solidFill>
              </a:rPr>
              <a:t>Из какого стихотворения эти строки? Кто его автор?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600">
              <a:solidFill>
                <a:srgbClr val="99FF66"/>
              </a:solidFill>
            </a:endParaRP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2286000" y="2274888"/>
            <a:ext cx="4572000" cy="39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>
                <a:solidFill>
                  <a:srgbClr val="FFFFFF"/>
                </a:solidFill>
              </a:rPr>
              <a:t>Что за дым над головой?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>
                <a:solidFill>
                  <a:srgbClr val="FFFFFF"/>
                </a:solidFill>
              </a:rPr>
              <a:t>Что за гром по мостовой?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>
                <a:solidFill>
                  <a:srgbClr val="FFFFFF"/>
                </a:solidFill>
              </a:rPr>
              <a:t>Дом пылает за углом,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>
                <a:solidFill>
                  <a:srgbClr val="FFFFFF"/>
                </a:solidFill>
              </a:rPr>
              <a:t>Сто зевак стоят кругом.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>
                <a:solidFill>
                  <a:srgbClr val="FFFFFF"/>
                </a:solidFill>
              </a:rPr>
              <a:t>Ставит лестницы команда,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>
                <a:solidFill>
                  <a:srgbClr val="FFFFFF"/>
                </a:solidFill>
              </a:rPr>
              <a:t>От огня спасает дом.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>
                <a:solidFill>
                  <a:srgbClr val="FFFFFF"/>
                </a:solidFill>
              </a:rPr>
              <a:t>Весь чердак уже в огне,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>
                <a:solidFill>
                  <a:srgbClr val="FFFFFF"/>
                </a:solidFill>
              </a:rPr>
              <a:t>Бьются голуби в окне.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5791200" y="2590800"/>
            <a:ext cx="3352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3600" b="1">
                <a:solidFill>
                  <a:srgbClr val="FFFFFF"/>
                </a:solidFill>
              </a:rPr>
              <a:t>С. Михалков      «Дядя Стёпа»</a:t>
            </a:r>
          </a:p>
        </p:txBody>
      </p:sp>
      <p:grpSp>
        <p:nvGrpSpPr>
          <p:cNvPr id="48131" name="Группа 1"/>
          <p:cNvGrpSpPr>
            <a:grpSpLocks/>
          </p:cNvGrpSpPr>
          <p:nvPr/>
        </p:nvGrpSpPr>
        <p:grpSpPr bwMode="auto">
          <a:xfrm>
            <a:off x="228600" y="990600"/>
            <a:ext cx="5410200" cy="4822825"/>
            <a:chOff x="228600" y="990600"/>
            <a:chExt cx="5410200" cy="4822825"/>
          </a:xfrm>
        </p:grpSpPr>
        <p:sp>
          <p:nvSpPr>
            <p:cNvPr id="48132" name="Rectangle 4"/>
            <p:cNvSpPr>
              <a:spLocks noChangeArrowheads="1"/>
            </p:cNvSpPr>
            <p:nvPr/>
          </p:nvSpPr>
          <p:spPr bwMode="auto">
            <a:xfrm>
              <a:off x="228600" y="990600"/>
              <a:ext cx="5410200" cy="4822825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3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38" y="1143000"/>
              <a:ext cx="5011737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228600" y="457200"/>
            <a:ext cx="47244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 b="1">
                <a:solidFill>
                  <a:srgbClr val="00FFFF"/>
                </a:solidFill>
              </a:rPr>
              <a:t>Из какого произведения взяты строки? Кто его автор?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 b="1">
                <a:solidFill>
                  <a:srgbClr val="FFFFFF"/>
                </a:solidFill>
              </a:rPr>
              <a:t>Вот Кузьма в помятой каске.</a:t>
            </a:r>
            <a:br>
              <a:rPr lang="ru-RU" sz="2800" b="1">
                <a:solidFill>
                  <a:srgbClr val="FFFFFF"/>
                </a:solidFill>
              </a:rPr>
            </a:br>
            <a:r>
              <a:rPr lang="ru-RU" sz="2800" b="1">
                <a:solidFill>
                  <a:srgbClr val="FFFFFF"/>
                </a:solidFill>
              </a:rPr>
              <a:t>Голова его в повязке.</a:t>
            </a:r>
            <a:br>
              <a:rPr lang="ru-RU" sz="2800" b="1">
                <a:solidFill>
                  <a:srgbClr val="FFFFFF"/>
                </a:solidFill>
              </a:rPr>
            </a:br>
            <a:r>
              <a:rPr lang="ru-RU" sz="2800" b="1">
                <a:solidFill>
                  <a:srgbClr val="FFFFFF"/>
                </a:solidFill>
              </a:rPr>
              <a:t>Лоб в крови, подбитый глаз,-</a:t>
            </a:r>
            <a:br>
              <a:rPr lang="ru-RU" sz="2800" b="1">
                <a:solidFill>
                  <a:srgbClr val="FFFFFF"/>
                </a:solidFill>
              </a:rPr>
            </a:br>
            <a:r>
              <a:rPr lang="ru-RU" sz="2800" b="1">
                <a:solidFill>
                  <a:srgbClr val="FFFFFF"/>
                </a:solidFill>
              </a:rPr>
              <a:t>Да ему не в первый раз.</a:t>
            </a:r>
            <a:br>
              <a:rPr lang="ru-RU" sz="2800" b="1">
                <a:solidFill>
                  <a:srgbClr val="FFFFFF"/>
                </a:solidFill>
              </a:rPr>
            </a:br>
            <a:r>
              <a:rPr lang="ru-RU" sz="2800" b="1">
                <a:solidFill>
                  <a:srgbClr val="FFFFFF"/>
                </a:solidFill>
              </a:rPr>
              <a:t>Поработал он недаром -</a:t>
            </a:r>
            <a:br>
              <a:rPr lang="ru-RU" sz="2800" b="1">
                <a:solidFill>
                  <a:srgbClr val="FFFFFF"/>
                </a:solidFill>
              </a:rPr>
            </a:br>
            <a:r>
              <a:rPr lang="ru-RU" sz="2800" b="1">
                <a:solidFill>
                  <a:srgbClr val="FFFFFF"/>
                </a:solidFill>
              </a:rPr>
              <a:t>Славно справился с пожаром!</a:t>
            </a: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5105400" y="1143000"/>
            <a:ext cx="3886200" cy="4267200"/>
          </a:xfrm>
          <a:prstGeom prst="rect">
            <a:avLst/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406525"/>
            <a:ext cx="2857500" cy="37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066800" y="381000"/>
            <a:ext cx="739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600" b="1">
                <a:solidFill>
                  <a:srgbClr val="00FFFF"/>
                </a:solidFill>
              </a:rPr>
              <a:t>С.Я. Маршак</a:t>
            </a:r>
            <a:br>
              <a:rPr lang="ru-RU" sz="3600" b="1">
                <a:solidFill>
                  <a:srgbClr val="00FFFF"/>
                </a:solidFill>
              </a:rPr>
            </a:br>
            <a:r>
              <a:rPr lang="ru-RU" sz="3600" b="1">
                <a:solidFill>
                  <a:srgbClr val="00FFFF"/>
                </a:solidFill>
              </a:rPr>
              <a:t>«Пожар».</a:t>
            </a:r>
          </a:p>
        </p:txBody>
      </p:sp>
      <p:grpSp>
        <p:nvGrpSpPr>
          <p:cNvPr id="50179" name="Группа 1"/>
          <p:cNvGrpSpPr>
            <a:grpSpLocks/>
          </p:cNvGrpSpPr>
          <p:nvPr/>
        </p:nvGrpSpPr>
        <p:grpSpPr bwMode="auto">
          <a:xfrm>
            <a:off x="2208213" y="1844675"/>
            <a:ext cx="4572000" cy="4724400"/>
            <a:chOff x="2209800" y="2133600"/>
            <a:chExt cx="4572000" cy="4724400"/>
          </a:xfrm>
        </p:grpSpPr>
        <p:sp>
          <p:nvSpPr>
            <p:cNvPr id="50180" name="Rectangle 5"/>
            <p:cNvSpPr>
              <a:spLocks noChangeArrowheads="1"/>
            </p:cNvSpPr>
            <p:nvPr/>
          </p:nvSpPr>
          <p:spPr bwMode="auto">
            <a:xfrm>
              <a:off x="2209800" y="2133600"/>
              <a:ext cx="4572000" cy="47244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18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362200"/>
              <a:ext cx="3505200" cy="411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228600" y="457200"/>
            <a:ext cx="47244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 b="1">
                <a:solidFill>
                  <a:srgbClr val="00FFFF"/>
                </a:solidFill>
              </a:rPr>
              <a:t>Из какого произведения взяты строки? Кто его автор?</a:t>
            </a: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2133600" y="1981200"/>
            <a:ext cx="45720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>
                <a:solidFill>
                  <a:srgbClr val="FFFFFF"/>
                </a:solidFill>
              </a:rPr>
              <a:t>Ищут пожарные,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>
                <a:solidFill>
                  <a:srgbClr val="FFFFFF"/>
                </a:solidFill>
              </a:rPr>
              <a:t>Ищет милиция,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>
                <a:solidFill>
                  <a:srgbClr val="FFFFFF"/>
                </a:solidFill>
              </a:rPr>
              <a:t>Ищут фотографы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>
                <a:solidFill>
                  <a:srgbClr val="FFFFFF"/>
                </a:solidFill>
              </a:rPr>
              <a:t>В нашей столице,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>
                <a:solidFill>
                  <a:srgbClr val="FFFFFF"/>
                </a:solidFill>
              </a:rPr>
              <a:t>Ищут давно,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>
                <a:solidFill>
                  <a:srgbClr val="FFFFFF"/>
                </a:solidFill>
              </a:rPr>
              <a:t>Но не могут найти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>
                <a:solidFill>
                  <a:srgbClr val="FFFFFF"/>
                </a:solidFill>
              </a:rPr>
              <a:t>Парня какого-то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>
                <a:solidFill>
                  <a:srgbClr val="FFFFFF"/>
                </a:solidFill>
              </a:rPr>
              <a:t>Лет двадцати.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1066800" y="188913"/>
            <a:ext cx="7391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600" b="1">
                <a:solidFill>
                  <a:srgbClr val="00FFFF"/>
                </a:solidFill>
              </a:rPr>
              <a:t>С.Я Маршак.</a:t>
            </a:r>
            <a:br>
              <a:rPr lang="ru-RU" sz="3600" b="1">
                <a:solidFill>
                  <a:srgbClr val="00FFFF"/>
                </a:solidFill>
              </a:rPr>
            </a:br>
            <a:r>
              <a:rPr lang="ru-RU" sz="3600" b="1">
                <a:solidFill>
                  <a:srgbClr val="00FFFF"/>
                </a:solidFill>
              </a:rPr>
              <a:t>« Рассказ о неизвестном герое»</a:t>
            </a:r>
          </a:p>
        </p:txBody>
      </p:sp>
      <p:grpSp>
        <p:nvGrpSpPr>
          <p:cNvPr id="52227" name="Группа 1"/>
          <p:cNvGrpSpPr>
            <a:grpSpLocks/>
          </p:cNvGrpSpPr>
          <p:nvPr/>
        </p:nvGrpSpPr>
        <p:grpSpPr bwMode="auto">
          <a:xfrm>
            <a:off x="2209800" y="1925638"/>
            <a:ext cx="4572000" cy="4724400"/>
            <a:chOff x="2209800" y="1925365"/>
            <a:chExt cx="4572000" cy="4724400"/>
          </a:xfrm>
        </p:grpSpPr>
        <p:sp>
          <p:nvSpPr>
            <p:cNvPr id="52228" name="Rectangle 5"/>
            <p:cNvSpPr>
              <a:spLocks noChangeArrowheads="1"/>
            </p:cNvSpPr>
            <p:nvPr/>
          </p:nvSpPr>
          <p:spPr bwMode="auto">
            <a:xfrm>
              <a:off x="2209800" y="1925365"/>
              <a:ext cx="4572000" cy="47244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2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2" y="2024583"/>
              <a:ext cx="4029075" cy="4525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609600" y="1295400"/>
            <a:ext cx="7848600" cy="356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600" b="1">
                <a:solidFill>
                  <a:srgbClr val="00FFFF"/>
                </a:solidFill>
              </a:rPr>
              <a:t>Из какого произведения взяты строки? Кто его автор?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3600" b="1">
              <a:solidFill>
                <a:srgbClr val="00FFFF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>
                <a:solidFill>
                  <a:srgbClr val="FFFFFF"/>
                </a:solidFill>
              </a:rPr>
              <a:t> </a:t>
            </a:r>
            <a:r>
              <a:rPr lang="ru-RU" sz="4000" b="1">
                <a:solidFill>
                  <a:srgbClr val="FFFFFF"/>
                </a:solidFill>
              </a:rPr>
              <a:t>А лисички взяли спички,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4000" b="1">
                <a:solidFill>
                  <a:srgbClr val="FFFFFF"/>
                </a:solidFill>
              </a:rPr>
              <a:t>К морю синему пошли,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4000" b="1">
                <a:solidFill>
                  <a:srgbClr val="FFFFFF"/>
                </a:solidFill>
              </a:rPr>
              <a:t>Море синее  зажгли ….,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1447800" y="609600"/>
            <a:ext cx="706437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4000" b="1">
                <a:solidFill>
                  <a:srgbClr val="99FF66"/>
                </a:solidFill>
              </a:rPr>
              <a:t>К.И.Чуковский «Путаница»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943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62000" y="533400"/>
            <a:ext cx="8001000" cy="3505200"/>
          </a:xfrm>
          <a:prstGeom prst="rect">
            <a:avLst/>
          </a:prstGeom>
          <a:solidFill>
            <a:srgbClr val="CC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>
              <a:solidFill>
                <a:srgbClr val="0000FF"/>
              </a:solidFill>
              <a:latin typeface="Tahoma" pitchFamily="32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>
                <a:solidFill>
                  <a:srgbClr val="0000FF"/>
                </a:solidFill>
                <a:latin typeface="Tahoma" pitchFamily="32" charset="0"/>
              </a:rPr>
              <a:t>Рыжий зверь в печи сидит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>
                <a:solidFill>
                  <a:srgbClr val="0000FF"/>
                </a:solidFill>
                <a:latin typeface="Tahoma" pitchFamily="32" charset="0"/>
              </a:rPr>
              <a:t>Рыжий зверь на всех сердит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>
                <a:solidFill>
                  <a:srgbClr val="0000FF"/>
                </a:solidFill>
                <a:latin typeface="Tahoma" pitchFamily="32" charset="0"/>
              </a:rPr>
              <a:t>Он от злости ест  дрова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>
                <a:solidFill>
                  <a:srgbClr val="0000FF"/>
                </a:solidFill>
                <a:latin typeface="Tahoma" pitchFamily="32" charset="0"/>
              </a:rPr>
              <a:t>Целый час а может два.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>
                <a:solidFill>
                  <a:srgbClr val="0000FF"/>
                </a:solidFill>
                <a:latin typeface="Tahoma" pitchFamily="32" charset="0"/>
              </a:rPr>
              <a:t>Ты его рукой не тронь,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>
                <a:solidFill>
                  <a:srgbClr val="0000FF"/>
                </a:solidFill>
                <a:latin typeface="Tahoma" pitchFamily="32" charset="0"/>
              </a:rPr>
              <a:t>Искусает всю ладонь.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>
              <a:solidFill>
                <a:srgbClr val="0000FF"/>
              </a:solidFill>
              <a:latin typeface="Tahoma" pitchFamily="32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>
              <a:solidFill>
                <a:srgbClr val="FFFFFF"/>
              </a:solidFill>
              <a:latin typeface="Tahoma" pitchFamily="32" charset="0"/>
            </a:endParaRPr>
          </a:p>
        </p:txBody>
      </p:sp>
      <p:sp>
        <p:nvSpPr>
          <p:cNvPr id="27654" name="Oval 5"/>
          <p:cNvSpPr>
            <a:spLocks noChangeArrowheads="1"/>
          </p:cNvSpPr>
          <p:nvPr/>
        </p:nvSpPr>
        <p:spPr bwMode="auto">
          <a:xfrm>
            <a:off x="1676400" y="4495800"/>
            <a:ext cx="2743200" cy="2362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65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0"/>
            <a:ext cx="20574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6" name="Oval 7"/>
          <p:cNvSpPr>
            <a:spLocks noChangeArrowheads="1"/>
          </p:cNvSpPr>
          <p:nvPr/>
        </p:nvSpPr>
        <p:spPr bwMode="auto">
          <a:xfrm>
            <a:off x="5638800" y="5257800"/>
            <a:ext cx="3505200" cy="1295400"/>
          </a:xfrm>
          <a:prstGeom prst="ellipse">
            <a:avLst/>
          </a:prstGeom>
          <a:solidFill>
            <a:srgbClr val="CC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3600" b="1">
              <a:solidFill>
                <a:srgbClr val="FF0066"/>
              </a:solidFill>
              <a:latin typeface="Tahoma" pitchFamily="32" charset="0"/>
            </a:endParaRPr>
          </a:p>
          <a:p>
            <a:pPr algn="ctr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3600" b="1">
                <a:solidFill>
                  <a:srgbClr val="FF0066"/>
                </a:solidFill>
                <a:latin typeface="Tahoma" pitchFamily="32" charset="0"/>
              </a:rPr>
              <a:t>Огонь</a:t>
            </a:r>
          </a:p>
          <a:p>
            <a:pPr algn="ctr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3600">
              <a:solidFill>
                <a:srgbClr val="FF0066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1116013" y="533400"/>
            <a:ext cx="6913562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200" b="1">
                <a:solidFill>
                  <a:srgbClr val="00FFFF"/>
                </a:solidFill>
              </a:rPr>
              <a:t>Из какого произведения взяты эти строки и кто его автор?</a:t>
            </a: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609600" y="1752600"/>
            <a:ext cx="8229600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b="1">
                <a:solidFill>
                  <a:srgbClr val="FFFFFF"/>
                </a:solidFill>
              </a:rPr>
              <a:t>Девочка утопает в сугробах , через бурелом перелезает . </a:t>
            </a:r>
          </a:p>
          <a:p>
            <a:pPr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b="1">
                <a:solidFill>
                  <a:srgbClr val="FFFFFF"/>
                </a:solidFill>
              </a:rPr>
              <a:t>Только бы огонёк не погас – думает она. </a:t>
            </a:r>
          </a:p>
          <a:p>
            <a:pPr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b="1">
                <a:solidFill>
                  <a:srgbClr val="FFFFFF"/>
                </a:solidFill>
              </a:rPr>
              <a:t>А он не гаснет, он всё ярче горит . </a:t>
            </a:r>
          </a:p>
          <a:p>
            <a:pPr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b="1">
                <a:solidFill>
                  <a:srgbClr val="FFFFFF"/>
                </a:solidFill>
              </a:rPr>
              <a:t>Уж тёплым дымком запахло и слышно стало, как потрескивает</a:t>
            </a:r>
            <a:r>
              <a:rPr lang="ru-RU" sz="3600">
                <a:solidFill>
                  <a:srgbClr val="FFFFB7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1524000" y="304800"/>
            <a:ext cx="6781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600" b="1">
                <a:solidFill>
                  <a:srgbClr val="006600"/>
                </a:solidFill>
              </a:rPr>
              <a:t>«12 месяцев» С.Я. Маршак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447800"/>
            <a:ext cx="7488238" cy="4884738"/>
          </a:xfrm>
          <a:prstGeom prst="rect">
            <a:avLst/>
          </a:prstGeom>
          <a:solidFill>
            <a:srgbClr val="EDEDED"/>
          </a:solidFill>
          <a:ln w="38160">
            <a:solidFill>
              <a:srgbClr val="73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1143000" y="457200"/>
            <a:ext cx="67818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4000" b="1">
                <a:solidFill>
                  <a:srgbClr val="FFFFFF"/>
                </a:solidFill>
              </a:rPr>
              <a:t>О т г а д а й   з а г а д к и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838200" y="1447800"/>
            <a:ext cx="7467600" cy="3124200"/>
          </a:xfrm>
          <a:prstGeom prst="rect">
            <a:avLst/>
          </a:prstGeom>
          <a:solidFill>
            <a:srgbClr val="CC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b="1">
                <a:solidFill>
                  <a:srgbClr val="0066FF"/>
                </a:solidFill>
              </a:rPr>
              <a:t>Я мохнатый, я кудлатый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b="1">
                <a:solidFill>
                  <a:srgbClr val="0066FF"/>
                </a:solidFill>
              </a:rPr>
              <a:t>Я зимой над каждой хатой,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b="1">
                <a:solidFill>
                  <a:srgbClr val="0066FF"/>
                </a:solidFill>
              </a:rPr>
              <a:t>Над пожаром и заводом,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b="1">
                <a:solidFill>
                  <a:srgbClr val="0066FF"/>
                </a:solidFill>
              </a:rPr>
              <a:t>Над костром и пароходом.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b="1">
                <a:solidFill>
                  <a:srgbClr val="0066FF"/>
                </a:solidFill>
              </a:rPr>
              <a:t>Но нигде, нигде меня не бывает без огня.</a:t>
            </a:r>
            <a:r>
              <a:rPr lang="ru-RU" sz="2800" b="1">
                <a:solidFill>
                  <a:srgbClr val="00FFFF"/>
                </a:solidFill>
              </a:rPr>
              <a:t>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800" b="1">
              <a:solidFill>
                <a:srgbClr val="00FFFF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800">
              <a:solidFill>
                <a:srgbClr val="FFFFFF"/>
              </a:solidFill>
            </a:endParaRPr>
          </a:p>
        </p:txBody>
      </p:sp>
      <p:grpSp>
        <p:nvGrpSpPr>
          <p:cNvPr id="57348" name="Группа 1"/>
          <p:cNvGrpSpPr>
            <a:grpSpLocks/>
          </p:cNvGrpSpPr>
          <p:nvPr/>
        </p:nvGrpSpPr>
        <p:grpSpPr bwMode="auto">
          <a:xfrm>
            <a:off x="2889250" y="4495800"/>
            <a:ext cx="2451100" cy="2198688"/>
            <a:chOff x="2057400" y="4495800"/>
            <a:chExt cx="2451348" cy="2198645"/>
          </a:xfrm>
        </p:grpSpPr>
        <p:sp>
          <p:nvSpPr>
            <p:cNvPr id="57349" name="Rectangle 6"/>
            <p:cNvSpPr>
              <a:spLocks noChangeArrowheads="1"/>
            </p:cNvSpPr>
            <p:nvPr/>
          </p:nvSpPr>
          <p:spPr bwMode="auto">
            <a:xfrm>
              <a:off x="2146548" y="4637045"/>
              <a:ext cx="2362200" cy="20574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35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495800"/>
              <a:ext cx="2057400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1066800" y="609600"/>
            <a:ext cx="72390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4000" b="1">
                <a:solidFill>
                  <a:srgbClr val="FFFFFF"/>
                </a:solidFill>
              </a:rPr>
              <a:t>Это тесный, тесный дом.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4000" b="1">
                <a:solidFill>
                  <a:srgbClr val="FFFFFF"/>
                </a:solidFill>
              </a:rPr>
              <a:t>Сто сестрёнок жмутся в нём.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4000" b="1">
                <a:solidFill>
                  <a:srgbClr val="FFFFFF"/>
                </a:solidFill>
              </a:rPr>
              <a:t>И любая из сестёр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4000" b="1">
                <a:solidFill>
                  <a:srgbClr val="FFFFFF"/>
                </a:solidFill>
              </a:rPr>
              <a:t>Может вспыхнуть как костёр.</a:t>
            </a:r>
          </a:p>
        </p:txBody>
      </p:sp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4275138"/>
            <a:ext cx="25400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457200" y="609600"/>
            <a:ext cx="44958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4000">
                <a:solidFill>
                  <a:srgbClr val="00FFFF"/>
                </a:solidFill>
              </a:rPr>
              <a:t>В избе - изба,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4000">
                <a:solidFill>
                  <a:srgbClr val="00FFFF"/>
                </a:solidFill>
              </a:rPr>
              <a:t>На избе труба.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4000">
                <a:solidFill>
                  <a:srgbClr val="00FFFF"/>
                </a:solidFill>
              </a:rPr>
              <a:t>Зашумело в избе,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4000">
                <a:solidFill>
                  <a:srgbClr val="00FFFF"/>
                </a:solidFill>
              </a:rPr>
              <a:t>Загудело в трубе.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4000">
                <a:solidFill>
                  <a:srgbClr val="00FFFF"/>
                </a:solidFill>
              </a:rPr>
              <a:t>Видит пламя народ,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4000">
                <a:solidFill>
                  <a:srgbClr val="00FFFF"/>
                </a:solidFill>
              </a:rPr>
              <a:t>А тушить не идет</a:t>
            </a: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5111750" y="936625"/>
            <a:ext cx="3733800" cy="3733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895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685800" y="228600"/>
            <a:ext cx="8229600" cy="3657600"/>
          </a:xfrm>
          <a:prstGeom prst="rect">
            <a:avLst/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4000" b="1">
              <a:solidFill>
                <a:srgbClr val="003399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000" b="1">
                <a:solidFill>
                  <a:srgbClr val="003399"/>
                </a:solidFill>
              </a:rPr>
              <a:t> Выпал на пол уголёк,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000" b="1">
                <a:solidFill>
                  <a:srgbClr val="003399"/>
                </a:solidFill>
              </a:rPr>
              <a:t> Деревянный пол зажег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000" b="1">
                <a:solidFill>
                  <a:srgbClr val="003399"/>
                </a:solidFill>
              </a:rPr>
              <a:t> Не смотри не жди не стой,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000" b="1">
                <a:solidFill>
                  <a:srgbClr val="003399"/>
                </a:solidFill>
              </a:rPr>
              <a:t> А залей его . . . . . . .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4000" b="1">
              <a:solidFill>
                <a:srgbClr val="003399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4000">
              <a:solidFill>
                <a:srgbClr val="003399"/>
              </a:solidFill>
            </a:endParaRPr>
          </a:p>
        </p:txBody>
      </p:sp>
      <p:sp>
        <p:nvSpPr>
          <p:cNvPr id="60420" name="Oval 5"/>
          <p:cNvSpPr>
            <a:spLocks noChangeArrowheads="1"/>
          </p:cNvSpPr>
          <p:nvPr/>
        </p:nvSpPr>
        <p:spPr bwMode="auto">
          <a:xfrm>
            <a:off x="1143000" y="4191000"/>
            <a:ext cx="2667000" cy="26670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04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0"/>
            <a:ext cx="2209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64050"/>
            <a:ext cx="1590675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160020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8388"/>
            <a:ext cx="1214438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16475"/>
            <a:ext cx="9048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6218238"/>
            <a:ext cx="447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38138"/>
            <a:ext cx="86296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304800" y="257175"/>
            <a:ext cx="442118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4000">
                <a:solidFill>
                  <a:srgbClr val="00FFFF"/>
                </a:solidFill>
              </a:rPr>
              <a:t>Служба МЧС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219200"/>
            <a:ext cx="4083050" cy="2590800"/>
          </a:xfrm>
          <a:prstGeom prst="rect">
            <a:avLst/>
          </a:prstGeom>
          <a:solidFill>
            <a:srgbClr val="EDEDED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1938"/>
            <a:ext cx="4238625" cy="2886075"/>
          </a:xfrm>
          <a:prstGeom prst="rect">
            <a:avLst/>
          </a:prstGeom>
          <a:solidFill>
            <a:srgbClr val="EDEDED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3810000" cy="2841625"/>
          </a:xfrm>
          <a:prstGeom prst="rect">
            <a:avLst/>
          </a:prstGeom>
          <a:solidFill>
            <a:srgbClr val="EDEDED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2514600" cy="3778250"/>
          </a:xfrm>
          <a:prstGeom prst="rect">
            <a:avLst/>
          </a:prstGeom>
          <a:solidFill>
            <a:srgbClr val="EDEDED"/>
          </a:solidFill>
          <a:ln w="38160">
            <a:solidFill>
              <a:srgbClr val="73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3581400"/>
            <a:ext cx="3951288" cy="2960688"/>
          </a:xfrm>
          <a:prstGeom prst="rect">
            <a:avLst/>
          </a:prstGeom>
          <a:solidFill>
            <a:srgbClr val="EDEDED"/>
          </a:solidFill>
          <a:ln w="38160">
            <a:solidFill>
              <a:srgbClr val="008B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81000"/>
            <a:ext cx="3865562" cy="2895600"/>
          </a:xfrm>
          <a:prstGeom prst="rect">
            <a:avLst/>
          </a:prstGeom>
          <a:solidFill>
            <a:srgbClr val="EDEDED"/>
          </a:solidFill>
          <a:ln w="38160">
            <a:solidFill>
              <a:srgbClr val="008B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381000"/>
            <a:ext cx="2990850" cy="2686050"/>
          </a:xfrm>
          <a:prstGeom prst="rect">
            <a:avLst/>
          </a:prstGeom>
          <a:solidFill>
            <a:srgbClr val="EDEDED"/>
          </a:solidFill>
          <a:ln w="38160">
            <a:solidFill>
              <a:srgbClr val="008B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4229100" cy="2814638"/>
          </a:xfrm>
          <a:prstGeom prst="rect">
            <a:avLst/>
          </a:prstGeom>
          <a:solidFill>
            <a:srgbClr val="EDEDED"/>
          </a:solidFill>
          <a:ln w="38160">
            <a:solidFill>
              <a:srgbClr val="008B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838200" y="304800"/>
            <a:ext cx="76200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4400" b="1">
                <a:solidFill>
                  <a:srgbClr val="00FFFF"/>
                </a:solidFill>
              </a:rPr>
              <a:t>П р о в е р ь    с е б я -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914400" y="1676400"/>
            <a:ext cx="7772400" cy="4800600"/>
          </a:xfrm>
          <a:prstGeom prst="rect">
            <a:avLst/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 b="1">
                <a:solidFill>
                  <a:srgbClr val="0000FF"/>
                </a:solidFill>
              </a:rPr>
              <a:t> Знает каждый гражданин: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 b="1">
                <a:solidFill>
                  <a:srgbClr val="0000FF"/>
                </a:solidFill>
              </a:rPr>
              <a:t>   пожарный номер ….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 b="1">
                <a:solidFill>
                  <a:srgbClr val="0000FF"/>
                </a:solidFill>
              </a:rPr>
              <a:t> Можно ли оставлять включенный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 b="1">
                <a:solidFill>
                  <a:srgbClr val="0000FF"/>
                </a:solidFill>
              </a:rPr>
              <a:t>   утюг на папиной рубашке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 b="1">
                <a:solidFill>
                  <a:srgbClr val="0000FF"/>
                </a:solidFill>
              </a:rPr>
              <a:t>   или мамином платье?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 b="1">
                <a:solidFill>
                  <a:srgbClr val="0000FF"/>
                </a:solidFill>
              </a:rPr>
              <a:t> Где лучше спрятаться при пожаре: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 b="1">
                <a:solidFill>
                  <a:srgbClr val="0000FF"/>
                </a:solidFill>
              </a:rPr>
              <a:t>   в шкафу или под диваном?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010400" cy="3581400"/>
          </a:xfrm>
          <a:prstGeom prst="rect">
            <a:avLst/>
          </a:prstGeom>
          <a:solidFill>
            <a:srgbClr val="EDEDED"/>
          </a:solidFill>
          <a:ln w="28440">
            <a:solidFill>
              <a:srgbClr val="0AFF0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90988"/>
            <a:ext cx="3786188" cy="2667000"/>
          </a:xfrm>
          <a:prstGeom prst="rect">
            <a:avLst/>
          </a:prstGeom>
          <a:solidFill>
            <a:srgbClr val="EDEDED"/>
          </a:solidFill>
          <a:ln w="28440">
            <a:solidFill>
              <a:srgbClr val="0AFF0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70350"/>
            <a:ext cx="2590800" cy="2601913"/>
          </a:xfrm>
          <a:prstGeom prst="rect">
            <a:avLst/>
          </a:prstGeom>
          <a:solidFill>
            <a:srgbClr val="EDEDED"/>
          </a:solidFill>
          <a:ln w="28440">
            <a:solidFill>
              <a:srgbClr val="0AFF0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8138"/>
            <a:ext cx="43910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28663"/>
            <a:ext cx="40576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447800" y="609600"/>
            <a:ext cx="64008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8000" b="1">
                <a:solidFill>
                  <a:srgbClr val="00CCFF"/>
                </a:solidFill>
              </a:rPr>
              <a:t>Помни!!!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8000" b="1">
                <a:solidFill>
                  <a:srgbClr val="00CCFF"/>
                </a:solidFill>
              </a:rPr>
              <a:t>Огонь ошибок не прощает</a:t>
            </a:r>
            <a:r>
              <a:rPr lang="ru-RU" sz="8000">
                <a:solidFill>
                  <a:srgbClr val="00CCFF"/>
                </a:solidFill>
              </a:rPr>
              <a:t>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04800"/>
            <a:ext cx="2662237" cy="3630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2755900" cy="20669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70200"/>
            <a:ext cx="5764213" cy="384968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705350"/>
            <a:ext cx="2460625" cy="178593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838200"/>
            <a:ext cx="1895475" cy="1219200"/>
          </a:xfrm>
          <a:prstGeom prst="rect">
            <a:avLst/>
          </a:prstGeom>
          <a:solidFill>
            <a:srgbClr val="EDEDED"/>
          </a:solidFill>
          <a:ln w="19080">
            <a:solidFill>
              <a:srgbClr val="0AFF0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962400"/>
            <a:ext cx="3409950" cy="2305050"/>
          </a:xfrm>
          <a:prstGeom prst="rect">
            <a:avLst/>
          </a:prstGeom>
          <a:solidFill>
            <a:srgbClr val="EDEDED"/>
          </a:solidFill>
          <a:ln w="19080">
            <a:solidFill>
              <a:srgbClr val="0AFF0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5295900" cy="3524250"/>
          </a:xfrm>
          <a:prstGeom prst="rect">
            <a:avLst/>
          </a:prstGeom>
          <a:solidFill>
            <a:srgbClr val="EDEDED"/>
          </a:solidFill>
          <a:ln w="19080">
            <a:solidFill>
              <a:srgbClr val="0AFF0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"/>
            <a:ext cx="6267450" cy="2438400"/>
          </a:xfrm>
          <a:prstGeom prst="rect">
            <a:avLst/>
          </a:prstGeom>
          <a:solidFill>
            <a:srgbClr val="EDEDED"/>
          </a:solidFill>
          <a:ln w="19080">
            <a:solidFill>
              <a:srgbClr val="0AFF0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4"/>
          <a:stretch>
            <a:fillRect/>
          </a:stretch>
        </p:blipFill>
        <p:spPr bwMode="auto">
          <a:xfrm>
            <a:off x="5970588" y="3300413"/>
            <a:ext cx="27241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15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488"/>
            <a:ext cx="516255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228600"/>
            <a:ext cx="25177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177800" y="914400"/>
            <a:ext cx="8686800" cy="398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FFFFFF"/>
                </a:solidFill>
              </a:rPr>
              <a:t>Хозяйка и Василий, усатый старый кот,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FFFFFF"/>
                </a:solidFill>
              </a:rPr>
              <a:t>Не скоро проводили соседей до ворот.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FFFFFF"/>
                </a:solidFill>
              </a:rPr>
              <a:t>Словечко за словечком – и снова разговор,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FFFFFF"/>
                </a:solidFill>
              </a:rPr>
              <a:t>А дома перед печкой огонь прожег ковер.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FFFFFF"/>
                </a:solidFill>
              </a:rPr>
              <a:t>Еще одно мгновенье – и легкий огонек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FFFFFF"/>
                </a:solidFill>
              </a:rPr>
              <a:t>Сосновые поленья окутал, обволок.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FFFFFF"/>
                </a:solidFill>
              </a:rPr>
              <a:t>Взобрался по обоям, вскарабкался на стол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FFFFFF"/>
                </a:solidFill>
              </a:rPr>
              <a:t>И разлетелся роем золотокрылых пчел…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5486400"/>
            <a:ext cx="10064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248400"/>
            <a:ext cx="447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67400"/>
            <a:ext cx="10604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6234113"/>
            <a:ext cx="447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946650"/>
            <a:ext cx="1411287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6234113"/>
            <a:ext cx="447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190500" y="533400"/>
            <a:ext cx="8724900" cy="54864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 b="1">
                <a:solidFill>
                  <a:srgbClr val="FF0066"/>
                </a:solidFill>
                <a:latin typeface="Tahoma" pitchFamily="32" charset="0"/>
              </a:rPr>
              <a:t>Пожаром</a:t>
            </a:r>
            <a:r>
              <a:rPr lang="ru-RU" sz="3200" b="1">
                <a:solidFill>
                  <a:srgbClr val="FF0066"/>
                </a:solidFill>
                <a:latin typeface="Tahoma" pitchFamily="32" charset="0"/>
              </a:rPr>
              <a:t> </a:t>
            </a:r>
            <a:r>
              <a:rPr lang="ru-RU" sz="3200">
                <a:solidFill>
                  <a:srgbClr val="0000FF"/>
                </a:solidFill>
                <a:latin typeface="Tahoma" pitchFamily="32" charset="0"/>
              </a:rPr>
              <a:t>называется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0000FF"/>
                </a:solidFill>
                <a:latin typeface="Tahoma" pitchFamily="32" charset="0"/>
              </a:rPr>
              <a:t>неконтролируемый процесс горения,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0000FF"/>
                </a:solidFill>
                <a:latin typeface="Tahoma" pitchFamily="32" charset="0"/>
              </a:rPr>
              <a:t>влекущий за собой уничтожение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0000FF"/>
                </a:solidFill>
                <a:latin typeface="Tahoma" pitchFamily="32" charset="0"/>
              </a:rPr>
              <a:t>окружающей среды,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0000FF"/>
                </a:solidFill>
                <a:latin typeface="Tahoma" pitchFamily="32" charset="0"/>
              </a:rPr>
              <a:t>ценностей и даже гибели человека.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FF0000"/>
                </a:solidFill>
                <a:latin typeface="Tahoma" pitchFamily="32" charset="0"/>
              </a:rPr>
              <a:t>Пожар</a:t>
            </a:r>
            <a:r>
              <a:rPr lang="ru-RU" sz="3200">
                <a:solidFill>
                  <a:srgbClr val="0000FF"/>
                </a:solidFill>
                <a:latin typeface="Tahoma" pitchFamily="32" charset="0"/>
              </a:rPr>
              <a:t> – это не случайность,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0000FF"/>
                </a:solidFill>
                <a:latin typeface="Tahoma" pitchFamily="32" charset="0"/>
              </a:rPr>
              <a:t>а результат неправильного поведения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0000FF"/>
                </a:solidFill>
                <a:latin typeface="Tahoma" pitchFamily="32" charset="0"/>
              </a:rPr>
              <a:t>Человека.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639</Words>
  <Application>Microsoft Office PowerPoint</Application>
  <PresentationFormat>Экран (4:3)</PresentationFormat>
  <Paragraphs>156</Paragraphs>
  <Slides>41</Slides>
  <Notes>41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Шило</dc:creator>
  <cp:lastModifiedBy>Галина Шило</cp:lastModifiedBy>
  <cp:revision>4</cp:revision>
  <cp:lastPrinted>1601-01-01T00:00:00Z</cp:lastPrinted>
  <dcterms:created xsi:type="dcterms:W3CDTF">1601-01-01T00:00:00Z</dcterms:created>
  <dcterms:modified xsi:type="dcterms:W3CDTF">2013-09-13T14:10:24Z</dcterms:modified>
</cp:coreProperties>
</file>