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7" r:id="rId4"/>
    <p:sldId id="281" r:id="rId5"/>
    <p:sldId id="286" r:id="rId6"/>
    <p:sldId id="259" r:id="rId7"/>
    <p:sldId id="271" r:id="rId8"/>
    <p:sldId id="260" r:id="rId9"/>
    <p:sldId id="279" r:id="rId10"/>
    <p:sldId id="275" r:id="rId11"/>
    <p:sldId id="261" r:id="rId12"/>
    <p:sldId id="272" r:id="rId13"/>
    <p:sldId id="274" r:id="rId14"/>
    <p:sldId id="285" r:id="rId15"/>
    <p:sldId id="262" r:id="rId16"/>
    <p:sldId id="277" r:id="rId17"/>
    <p:sldId id="278" r:id="rId18"/>
    <p:sldId id="269" r:id="rId19"/>
    <p:sldId id="270" r:id="rId20"/>
    <p:sldId id="263" r:id="rId21"/>
    <p:sldId id="267" r:id="rId22"/>
    <p:sldId id="273" r:id="rId23"/>
    <p:sldId id="280" r:id="rId24"/>
    <p:sldId id="276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D2D14-471F-44D4-B5FC-309AB1D51CB0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CEBDD-5BD4-4FBA-BEE7-5E80CB100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Настя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0958E-DC56-44AD-BCC4-382B7E4CCA0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8A049A-08E9-403F-826A-AF020F66C27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BBF0448-E882-41A7-AADE-8205BABE3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49A-08E9-403F-826A-AF020F66C27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448-E882-41A7-AADE-8205BABE3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49A-08E9-403F-826A-AF020F66C27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448-E882-41A7-AADE-8205BABE3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8A049A-08E9-403F-826A-AF020F66C27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BF0448-E882-41A7-AADE-8205BABE37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8A049A-08E9-403F-826A-AF020F66C27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BBF0448-E882-41A7-AADE-8205BABE3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49A-08E9-403F-826A-AF020F66C27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448-E882-41A7-AADE-8205BABE37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49A-08E9-403F-826A-AF020F66C27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448-E882-41A7-AADE-8205BABE37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8A049A-08E9-403F-826A-AF020F66C27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BF0448-E882-41A7-AADE-8205BABE37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49A-08E9-403F-826A-AF020F66C27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448-E882-41A7-AADE-8205BABE3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8A049A-08E9-403F-826A-AF020F66C27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BF0448-E882-41A7-AADE-8205BABE37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8A049A-08E9-403F-826A-AF020F66C27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BF0448-E882-41A7-AADE-8205BABE37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8A049A-08E9-403F-826A-AF020F66C27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BF0448-E882-41A7-AADE-8205BABE3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fb40fTjXSjA" TargetMode="External"/><Relationship Id="rId2" Type="http://schemas.openxmlformats.org/officeDocument/2006/relationships/hyperlink" Target="http://www.youtube.com/watch?v=lGWnisEoLLM&amp;feature=relmf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youtu.be/aFOT7ZV3r5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cixdlUObcs&amp;feature=channel&amp;list=UL" TargetMode="External"/><Relationship Id="rId2" Type="http://schemas.openxmlformats.org/officeDocument/2006/relationships/hyperlink" Target="http://www.youtube.com/watch?v=JrsWfcbKf_I&amp;feature=emai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FnncsxE2pW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youtu.be/lc5vLXkgOfo" TargetMode="Externa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FnncsxE2pW0" TargetMode="External"/><Relationship Id="rId2" Type="http://schemas.openxmlformats.org/officeDocument/2006/relationships/hyperlink" Target="http://www.youtube.com/watch?v=FnncsxE2pW0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2" Type="http://schemas.openxmlformats.org/officeDocument/2006/relationships/image" Target="../media/image71.jpeg"/><Relationship Id="rId16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png"/><Relationship Id="rId15" Type="http://schemas.openxmlformats.org/officeDocument/2006/relationships/image" Target="../media/image8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hyperlink" Target="http://www.youtube.com/watch?v=ff2lRKW7NaI&amp;feature=BFa&amp;list=UUv1zUONGTi_VnkWymmbOgZ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92696"/>
            <a:ext cx="6172200" cy="316835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Программа патриотического воспитания младших школьников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</a:rPr>
              <a:t>«Моё Отечество»</a:t>
            </a:r>
          </a:p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  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Новогодние приключения «Рождественских звездочек»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en-US" dirty="0" smtClean="0">
                <a:hlinkClick r:id="rId2"/>
              </a:rPr>
              <a:t>http://www.youtube.com/watch?v=lGWnisEoLLM&amp;feature=relmfu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http://youtu.be/fb40fTjXSjA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786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Мероприятия, подготовленные для </a:t>
            </a:r>
            <a:r>
              <a:rPr lang="ru-RU" dirty="0" smtClean="0">
                <a:solidFill>
                  <a:srgbClr val="FF6600"/>
                </a:solidFill>
              </a:rPr>
              <a:t>родителей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«Волк и семеро козлят на новый лад» можно посмотреть по ссылке: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  <a:hlinkClick r:id="rId2"/>
              </a:rPr>
              <a:t>http://youtu.be/aFOT7ZV3r5s 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4" name="Содержимое 3" descr="богатырские забавы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340768"/>
            <a:ext cx="2952328" cy="2214246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12776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140968"/>
            <a:ext cx="2664296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356992"/>
            <a:ext cx="2520280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Мероприятия, проведенные совместно с родителями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4" name="Содержимое 3" descr="ледяные скульптуры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905672"/>
            <a:ext cx="3936437" cy="2952328"/>
          </a:xfrm>
        </p:spPr>
      </p:pic>
      <p:pic>
        <p:nvPicPr>
          <p:cNvPr id="5" name="Рисунок 4" descr="маслен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992331" cy="2994248"/>
          </a:xfrm>
          <a:prstGeom prst="rect">
            <a:avLst/>
          </a:prstGeom>
        </p:spPr>
      </p:pic>
      <p:pic>
        <p:nvPicPr>
          <p:cNvPr id="8" name="Рисунок 7" descr="DSC062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000" y="1556792"/>
            <a:ext cx="4645000" cy="2612813"/>
          </a:xfrm>
          <a:prstGeom prst="rect">
            <a:avLst/>
          </a:prstGeom>
        </p:spPr>
      </p:pic>
      <p:pic>
        <p:nvPicPr>
          <p:cNvPr id="9" name="Рисунок 8" descr="кормушки и скворечни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448268"/>
            <a:ext cx="4283968" cy="2409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Акция «Чистый берег»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58924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 http://www.youtube.com/watch?v=JrsWfcbKf_I&amp;feature=email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http://www.youtube.com/watch?v=ycixdlUObcs&amp;feature=channel&amp;list=UL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чистый бере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924944"/>
            <a:ext cx="5616624" cy="3159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Стенд для изучения темы по ПДД «Перекресток», изготовленный совместно с родителями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4305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Моя школа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3657600" cy="61653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Что такое школа? Это –дети.</a:t>
            </a:r>
          </a:p>
          <a:p>
            <a:pPr>
              <a:buNone/>
            </a:pPr>
            <a:r>
              <a:rPr lang="ru-RU" dirty="0" smtClean="0"/>
              <a:t>Заспанные дети на уроках,</a:t>
            </a:r>
          </a:p>
          <a:p>
            <a:pPr>
              <a:buNone/>
            </a:pPr>
            <a:r>
              <a:rPr lang="ru-RU" dirty="0" smtClean="0"/>
              <a:t>Школа дает нам много знаний.</a:t>
            </a:r>
          </a:p>
          <a:p>
            <a:pPr>
              <a:buNone/>
            </a:pPr>
            <a:r>
              <a:rPr lang="ru-RU" dirty="0" smtClean="0"/>
              <a:t>Ходим в школу мы с удовольствием.</a:t>
            </a:r>
          </a:p>
          <a:p>
            <a:pPr>
              <a:buNone/>
            </a:pPr>
            <a:r>
              <a:rPr lang="ru-RU" dirty="0" smtClean="0"/>
              <a:t>Школа, наша любимая</a:t>
            </a:r>
          </a:p>
          <a:p>
            <a:pPr>
              <a:buNone/>
            </a:pPr>
            <a:r>
              <a:rPr lang="ru-RU" dirty="0" smtClean="0"/>
              <a:t>Нам без тебя не прожить ни дня.</a:t>
            </a:r>
          </a:p>
          <a:p>
            <a:pPr>
              <a:buNone/>
            </a:pPr>
            <a:r>
              <a:rPr lang="ru-RU" dirty="0" smtClean="0"/>
              <a:t>Уроки, задания, задачи, диктант –</a:t>
            </a:r>
          </a:p>
          <a:p>
            <a:pPr>
              <a:buNone/>
            </a:pPr>
            <a:r>
              <a:rPr lang="ru-RU" dirty="0" smtClean="0"/>
              <a:t>Все это нужно так нам!</a:t>
            </a:r>
          </a:p>
          <a:p>
            <a:pPr>
              <a:buNone/>
            </a:pPr>
            <a:r>
              <a:rPr lang="ru-RU" dirty="0" smtClean="0"/>
              <a:t>Что такое школа? Это – встречи!</a:t>
            </a:r>
          </a:p>
          <a:p>
            <a:pPr>
              <a:buNone/>
            </a:pPr>
            <a:r>
              <a:rPr lang="ru-RU" dirty="0" smtClean="0"/>
              <a:t>Встречи с настоящими друзьями,</a:t>
            </a:r>
          </a:p>
          <a:p>
            <a:pPr>
              <a:buNone/>
            </a:pPr>
            <a:r>
              <a:rPr lang="ru-RU" dirty="0" smtClean="0"/>
              <a:t>С теми, кто дороже всех и ближе всех на свете.</a:t>
            </a:r>
          </a:p>
          <a:p>
            <a:pPr>
              <a:buNone/>
            </a:pPr>
            <a:r>
              <a:rPr lang="ru-RU" dirty="0" smtClean="0"/>
              <a:t>Наша дружба будет вечно с нами.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Наша школа лучше всех!</a:t>
            </a:r>
          </a:p>
          <a:p>
            <a:pPr>
              <a:buNone/>
            </a:pPr>
            <a:r>
              <a:rPr lang="ru-RU" dirty="0" smtClean="0"/>
              <a:t>И другой на свете нет.</a:t>
            </a:r>
          </a:p>
          <a:p>
            <a:pPr>
              <a:buNone/>
            </a:pPr>
            <a:r>
              <a:rPr lang="ru-RU" dirty="0" smtClean="0"/>
              <a:t>Мы пришли сюда учиться,</a:t>
            </a:r>
          </a:p>
          <a:p>
            <a:pPr>
              <a:buNone/>
            </a:pPr>
            <a:r>
              <a:rPr lang="ru-RU" dirty="0" smtClean="0"/>
              <a:t>Не хотим переводиться!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70248" y="692696"/>
            <a:ext cx="3657600" cy="61653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 первый класс пришли недавно</a:t>
            </a:r>
          </a:p>
          <a:p>
            <a:pPr>
              <a:buNone/>
            </a:pPr>
            <a:r>
              <a:rPr lang="ru-RU" dirty="0" smtClean="0"/>
              <a:t>Мы в начале сентября.</a:t>
            </a:r>
          </a:p>
          <a:p>
            <a:pPr>
              <a:buNone/>
            </a:pPr>
            <a:r>
              <a:rPr lang="ru-RU" dirty="0" smtClean="0"/>
              <a:t>И взрослеть мы начинали</a:t>
            </a:r>
          </a:p>
          <a:p>
            <a:pPr>
              <a:buNone/>
            </a:pPr>
            <a:r>
              <a:rPr lang="ru-RU" dirty="0" smtClean="0"/>
              <a:t>По страничкам букваря.</a:t>
            </a:r>
          </a:p>
          <a:p>
            <a:pPr>
              <a:buNone/>
            </a:pPr>
            <a:r>
              <a:rPr lang="ru-RU" dirty="0" smtClean="0"/>
              <a:t>Буквы, палочки, крючочки –</a:t>
            </a:r>
          </a:p>
          <a:p>
            <a:pPr>
              <a:buNone/>
            </a:pPr>
            <a:r>
              <a:rPr lang="ru-RU" dirty="0" smtClean="0"/>
              <a:t>Это было год назад.</a:t>
            </a:r>
          </a:p>
          <a:p>
            <a:pPr>
              <a:buNone/>
            </a:pPr>
            <a:r>
              <a:rPr lang="ru-RU" dirty="0" smtClean="0"/>
              <a:t>Во втором мы зависаем,</a:t>
            </a:r>
          </a:p>
          <a:p>
            <a:pPr>
              <a:buNone/>
            </a:pPr>
            <a:r>
              <a:rPr lang="ru-RU" dirty="0" smtClean="0"/>
              <a:t>Настроение наше – класс!</a:t>
            </a:r>
          </a:p>
          <a:p>
            <a:pPr>
              <a:buNone/>
            </a:pPr>
            <a:r>
              <a:rPr lang="ru-RU" dirty="0" smtClean="0"/>
              <a:t>Учат русскому, литературе, математике у нас,</a:t>
            </a:r>
          </a:p>
          <a:p>
            <a:pPr>
              <a:buNone/>
            </a:pPr>
            <a:r>
              <a:rPr lang="ru-RU" dirty="0" smtClean="0"/>
              <a:t>И английский изучаем, рисование и труд.</a:t>
            </a:r>
          </a:p>
          <a:p>
            <a:pPr>
              <a:buNone/>
            </a:pPr>
            <a:r>
              <a:rPr lang="ru-RU" dirty="0" smtClean="0"/>
              <a:t>А старанье и терпенье</a:t>
            </a:r>
          </a:p>
          <a:p>
            <a:pPr>
              <a:buNone/>
            </a:pPr>
            <a:r>
              <a:rPr lang="ru-RU" dirty="0" smtClean="0"/>
              <a:t>Нам всегда помогут тут!</a:t>
            </a:r>
          </a:p>
          <a:p>
            <a:pPr>
              <a:buNone/>
            </a:pPr>
            <a:r>
              <a:rPr lang="ru-RU" dirty="0" smtClean="0"/>
              <a:t>По ступенькам выше, выше – </a:t>
            </a:r>
          </a:p>
          <a:p>
            <a:pPr>
              <a:buNone/>
            </a:pPr>
            <a:r>
              <a:rPr lang="ru-RU" dirty="0" smtClean="0"/>
              <a:t>И придем в последний класс. </a:t>
            </a:r>
          </a:p>
          <a:p>
            <a:pPr>
              <a:buNone/>
            </a:pPr>
            <a:r>
              <a:rPr lang="ru-RU" dirty="0" smtClean="0"/>
              <a:t>Круто! Мы учимся здесь!</a:t>
            </a:r>
          </a:p>
          <a:p>
            <a:pPr>
              <a:buNone/>
            </a:pPr>
            <a:r>
              <a:rPr lang="ru-RU" dirty="0" smtClean="0"/>
              <a:t>И для нас и для нас весь мир</a:t>
            </a:r>
          </a:p>
          <a:p>
            <a:pPr>
              <a:buNone/>
            </a:pPr>
            <a:r>
              <a:rPr lang="ru-RU" dirty="0" smtClean="0"/>
              <a:t>Открыт впереди!</a:t>
            </a:r>
          </a:p>
          <a:p>
            <a:pPr>
              <a:buNone/>
            </a:pPr>
            <a:r>
              <a:rPr lang="ru-RU" dirty="0" smtClean="0"/>
              <a:t>Нелегко стать звездой, но с тобой</a:t>
            </a:r>
          </a:p>
          <a:p>
            <a:pPr>
              <a:buNone/>
            </a:pPr>
            <a:r>
              <a:rPr lang="ru-RU" dirty="0" smtClean="0"/>
              <a:t>Скоро этот мир удивим!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Достопримечательности и история Мотовилихинского района в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 «Тетрадях Дружбы» 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5" name="Рисунок 4" descr="1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221088"/>
            <a:ext cx="3943047" cy="2636912"/>
          </a:xfrm>
          <a:prstGeom prst="rect">
            <a:avLst/>
          </a:prstGeom>
        </p:spPr>
      </p:pic>
      <p:pic>
        <p:nvPicPr>
          <p:cNvPr id="6" name="Рисунок 5" descr="1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068960" cy="2724750"/>
          </a:xfrm>
          <a:prstGeom prst="rect">
            <a:avLst/>
          </a:prstGeom>
        </p:spPr>
      </p:pic>
      <p:pic>
        <p:nvPicPr>
          <p:cNvPr id="8" name="Рисунок 7" descr="1 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28800"/>
            <a:ext cx="4094938" cy="2687303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Достопримечательности и история города Перми в «Тетрадях Дружбы»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6" name="Содержимое 5" descr="1 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4365104"/>
            <a:ext cx="4456345" cy="2952328"/>
          </a:xfrm>
        </p:spPr>
      </p:pic>
      <p:pic>
        <p:nvPicPr>
          <p:cNvPr id="7" name="Рисунок 6" descr="1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4355976" cy="2885834"/>
          </a:xfrm>
          <a:prstGeom prst="rect">
            <a:avLst/>
          </a:prstGeom>
        </p:spPr>
      </p:pic>
      <p:pic>
        <p:nvPicPr>
          <p:cNvPr id="9" name="Содержимое 3" descr="1 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340768"/>
            <a:ext cx="4199345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ланетарий\план 01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6509" cy="686738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88640"/>
            <a:ext cx="6768752" cy="18722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нашем городе есть уникальное просветительское учреждение, сочетающее достижения науки, техники и искусства, 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 http://youtu.be/lc5vLXkgOfo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 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336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56746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Кукольный театр города Перми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  <a:hlinkClick r:id="rId2"/>
              </a:rPr>
              <a:t>http://www.youtube.com/watch?v=FnncsxE2pW0&amp;feature=youtu.be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3"/>
              </a:rPr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340768"/>
            <a:ext cx="4824536" cy="370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 программы: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accent1"/>
                </a:solidFill>
              </a:rPr>
              <a:t>формирование основ патриотизма у младших школьников</a:t>
            </a:r>
            <a:endParaRPr lang="ru-RU" sz="5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Природа  Пермского края в «Тетрадях Дружбы»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4" name="Содержимое 3" descr="1 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276872"/>
            <a:ext cx="4787877" cy="3082196"/>
          </a:xfrm>
        </p:spPr>
      </p:pic>
      <p:pic>
        <p:nvPicPr>
          <p:cNvPr id="6" name="Рисунок 5" descr="1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4392488" cy="2855117"/>
          </a:xfrm>
          <a:prstGeom prst="rect">
            <a:avLst/>
          </a:prstGeom>
        </p:spPr>
      </p:pic>
      <p:pic>
        <p:nvPicPr>
          <p:cNvPr id="8" name="Рисунок 7" descr="1 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861048"/>
            <a:ext cx="4655459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Встречи с ветеранами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4968552" cy="198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56992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4458" y="3068960"/>
            <a:ext cx="3029542" cy="244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Нарисуем права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4" name="Содержимое 3" descr="1 0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4342280"/>
            <a:ext cx="2596872" cy="2515720"/>
          </a:xfrm>
        </p:spPr>
      </p:pic>
      <p:pic>
        <p:nvPicPr>
          <p:cNvPr id="5" name="Рисунок 4" descr="1 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620351"/>
            <a:ext cx="3168352" cy="2237649"/>
          </a:xfrm>
          <a:prstGeom prst="rect">
            <a:avLst/>
          </a:prstGeom>
        </p:spPr>
      </p:pic>
      <p:pic>
        <p:nvPicPr>
          <p:cNvPr id="6" name="Рисунок 5" descr="1 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484784"/>
            <a:ext cx="3312368" cy="2670597"/>
          </a:xfrm>
          <a:prstGeom prst="rect">
            <a:avLst/>
          </a:prstGeom>
        </p:spPr>
      </p:pic>
      <p:pic>
        <p:nvPicPr>
          <p:cNvPr id="8" name="Рисунок 7" descr="Безумова 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32656"/>
            <a:ext cx="2411760" cy="1872208"/>
          </a:xfrm>
          <a:prstGeom prst="rect">
            <a:avLst/>
          </a:prstGeom>
        </p:spPr>
      </p:pic>
      <p:pic>
        <p:nvPicPr>
          <p:cNvPr id="9" name="Рисунок 8" descr="Зангурашвили 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2276872"/>
            <a:ext cx="2710889" cy="2304256"/>
          </a:xfrm>
          <a:prstGeom prst="rect">
            <a:avLst/>
          </a:prstGeom>
        </p:spPr>
      </p:pic>
      <p:pic>
        <p:nvPicPr>
          <p:cNvPr id="10" name="Рисунок 9" descr="Пикулева М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260648"/>
            <a:ext cx="1800200" cy="2571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283968" cy="193022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Изучаем государственную символику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76672"/>
            <a:ext cx="4680520" cy="37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E: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736304" cy="4248472"/>
          </a:xfrm>
          <a:prstGeom prst="rect">
            <a:avLst/>
          </a:prstGeom>
          <a:noFill/>
        </p:spPr>
      </p:pic>
      <p:pic>
        <p:nvPicPr>
          <p:cNvPr id="4099" name="Picture 3" descr="E:\№4 Медведь - хозяин ле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266580"/>
            <a:ext cx="2722080" cy="2591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усов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608512" cy="3456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Экскурсии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6" name="Рисунок 5" descr="чус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91018"/>
            <a:ext cx="4355976" cy="3266982"/>
          </a:xfrm>
          <a:prstGeom prst="rect">
            <a:avLst/>
          </a:prstGeom>
        </p:spPr>
      </p:pic>
      <p:pic>
        <p:nvPicPr>
          <p:cNvPr id="7" name="Рисунок 6" descr="скел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01616"/>
            <a:ext cx="4608512" cy="3456384"/>
          </a:xfrm>
          <a:prstGeom prst="rect">
            <a:avLst/>
          </a:prstGeom>
        </p:spPr>
      </p:pic>
      <p:pic>
        <p:nvPicPr>
          <p:cNvPr id="4" name="Содержимое 3" descr="археологи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4631499" y="764704"/>
            <a:ext cx="4512501" cy="3384376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69568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9879" y="764704"/>
            <a:ext cx="601412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мамон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92696"/>
            <a:ext cx="4139952" cy="3104964"/>
          </a:xfrm>
          <a:prstGeom prst="rect">
            <a:avLst/>
          </a:prstGeom>
        </p:spPr>
      </p:pic>
      <p:pic>
        <p:nvPicPr>
          <p:cNvPr id="10" name="Рисунок 9" descr="мо заводы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591018"/>
            <a:ext cx="4355977" cy="3266982"/>
          </a:xfrm>
          <a:prstGeom prst="rect">
            <a:avLst/>
          </a:prstGeom>
        </p:spPr>
      </p:pic>
      <p:pic>
        <p:nvPicPr>
          <p:cNvPr id="11" name="Рисунок 10" descr="чу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55976" y="3483006"/>
            <a:ext cx="4788024" cy="3374994"/>
          </a:xfrm>
          <a:prstGeom prst="rect">
            <a:avLst/>
          </a:prstGeom>
        </p:spPr>
      </p:pic>
      <p:pic>
        <p:nvPicPr>
          <p:cNvPr id="12" name="Содержимое 3" descr="чус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83968" y="692696"/>
            <a:ext cx="4860032" cy="3024336"/>
          </a:xfrm>
          <a:prstGeom prst="rect">
            <a:avLst/>
          </a:prstGeom>
        </p:spPr>
      </p:pic>
      <p:pic>
        <p:nvPicPr>
          <p:cNvPr id="13" name="Рисунок 12" descr="поездка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92696"/>
            <a:ext cx="4224469" cy="3024336"/>
          </a:xfrm>
          <a:prstGeom prst="rect">
            <a:avLst/>
          </a:prstGeom>
        </p:spPr>
      </p:pic>
      <p:pic>
        <p:nvPicPr>
          <p:cNvPr id="14" name="Picture 2" descr="F:\на экскурсии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5976" y="3266982"/>
            <a:ext cx="4788024" cy="3591018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549833"/>
            <a:ext cx="4499992" cy="330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726231"/>
            <a:ext cx="4499992" cy="277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артем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99992" y="692696"/>
            <a:ext cx="4644008" cy="2952328"/>
          </a:xfrm>
          <a:prstGeom prst="rect">
            <a:avLst/>
          </a:prstGeom>
        </p:spPr>
      </p:pic>
      <p:pic>
        <p:nvPicPr>
          <p:cNvPr id="18" name="Содержимое 3" descr="лысьва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499992" y="3374994"/>
            <a:ext cx="4644008" cy="348300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764704"/>
            <a:ext cx="446449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6600"/>
                </a:solidFill>
              </a:rPr>
              <a:t>Наши победы</a:t>
            </a:r>
            <a:endParaRPr lang="ru-RU" sz="4000" dirty="0">
              <a:solidFill>
                <a:srgbClr val="FF66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95536" y="260648"/>
            <a:ext cx="8352928" cy="6597352"/>
            <a:chOff x="395536" y="260648"/>
            <a:chExt cx="8352928" cy="65973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404664"/>
              <a:ext cx="3065011" cy="435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260648"/>
              <a:ext cx="3096344" cy="443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800" y="2590800"/>
              <a:ext cx="299085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1986" name="Picture 2" descr="E:\Внеклассные мероприятия\грамота друзьям птиц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64904"/>
            <a:ext cx="2993283" cy="4293096"/>
          </a:xfrm>
          <a:prstGeom prst="rect">
            <a:avLst/>
          </a:prstGeom>
          <a:noFill/>
        </p:spPr>
      </p:pic>
      <p:pic>
        <p:nvPicPr>
          <p:cNvPr id="1030" name="Picture 6" descr="E:\1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0"/>
            <a:ext cx="3024336" cy="4313315"/>
          </a:xfrm>
          <a:prstGeom prst="rect">
            <a:avLst/>
          </a:prstGeom>
          <a:noFill/>
        </p:spPr>
      </p:pic>
      <p:pic>
        <p:nvPicPr>
          <p:cNvPr id="1031" name="Picture 7" descr="E:\1 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3857" y="0"/>
            <a:ext cx="3020143" cy="4293096"/>
          </a:xfrm>
          <a:prstGeom prst="rect">
            <a:avLst/>
          </a:prstGeom>
          <a:noFill/>
        </p:spPr>
      </p:pic>
      <p:pic>
        <p:nvPicPr>
          <p:cNvPr id="1032" name="Picture 8" descr="E:\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492" y="0"/>
            <a:ext cx="2976848" cy="4221088"/>
          </a:xfrm>
          <a:prstGeom prst="rect">
            <a:avLst/>
          </a:prstGeom>
          <a:noFill/>
        </p:spPr>
      </p:pic>
      <p:pic>
        <p:nvPicPr>
          <p:cNvPr id="1033" name="Picture 9" descr="E:\портфолио 0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2484578"/>
            <a:ext cx="3035969" cy="4373422"/>
          </a:xfrm>
          <a:prstGeom prst="rect">
            <a:avLst/>
          </a:prstGeom>
          <a:noFill/>
        </p:spPr>
      </p:pic>
      <p:pic>
        <p:nvPicPr>
          <p:cNvPr id="1034" name="Picture 10" descr="E:\портфолио 003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1" y="2492896"/>
            <a:ext cx="3040347" cy="4365105"/>
          </a:xfrm>
          <a:prstGeom prst="rect">
            <a:avLst/>
          </a:prstGeom>
          <a:noFill/>
        </p:spPr>
      </p:pic>
      <p:pic>
        <p:nvPicPr>
          <p:cNvPr id="1026" name="Picture 2" descr="E:\1 0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2190033"/>
            <a:ext cx="3296752" cy="4667967"/>
          </a:xfrm>
          <a:prstGeom prst="rect">
            <a:avLst/>
          </a:prstGeom>
          <a:noFill/>
        </p:spPr>
      </p:pic>
      <p:pic>
        <p:nvPicPr>
          <p:cNvPr id="3" name="Picture 3" descr="E:\1 00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2307633"/>
            <a:ext cx="3189320" cy="4550367"/>
          </a:xfrm>
          <a:prstGeom prst="rect">
            <a:avLst/>
          </a:prstGeom>
          <a:noFill/>
        </p:spPr>
      </p:pic>
      <p:pic>
        <p:nvPicPr>
          <p:cNvPr id="4" name="Picture 4" descr="E:\1 00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5816" y="0"/>
            <a:ext cx="3486496" cy="4927288"/>
          </a:xfrm>
          <a:prstGeom prst="rect">
            <a:avLst/>
          </a:prstGeom>
          <a:noFill/>
        </p:spPr>
      </p:pic>
      <p:pic>
        <p:nvPicPr>
          <p:cNvPr id="5" name="Picture 5" descr="E:\1 00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3198464" cy="4520227"/>
          </a:xfrm>
          <a:prstGeom prst="rect">
            <a:avLst/>
          </a:prstGeom>
          <a:noFill/>
        </p:spPr>
      </p:pic>
      <p:pic>
        <p:nvPicPr>
          <p:cNvPr id="6" name="Picture 6" descr="E:\1 0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05352" y="0"/>
            <a:ext cx="3138648" cy="438041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59832" y="2529746"/>
            <a:ext cx="3059385" cy="432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Срок реализации - 4 года.</a:t>
            </a:r>
            <a:br>
              <a:rPr lang="ru-RU" dirty="0" smtClean="0">
                <a:solidFill>
                  <a:srgbClr val="FF6600"/>
                </a:solidFill>
              </a:rPr>
            </a:b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2736"/>
            <a:ext cx="9144001" cy="587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1"/>
          <a:ext cx="9144000" cy="707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24"/>
                <a:gridCol w="6156176"/>
              </a:tblGrid>
              <a:tr h="980727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Задачами патриотического воспитания младших школьников являются: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Предполагаемый результат: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 Формирование у детей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системы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знаний о своей Родине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(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поэтапное формирование знаний согласно ступеням программы)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Учащиеся будут знать природоведческие и географические сведения (географические особенности родного края, климата, природы страны), сведения о жизни своего народа (особенности быта, труда, культуры, традиций), социальные сведения (знания о достопримечательностях родного города,  страны, о законах, правах и обязанностях учащегося,  государственной символики), некоторые исторические сведения (о жизни народа в разные исторические периоды, знание исторических памятников страны, края, города).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6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2. Воспитание у младших школьников интереса к окружающему миру, эмоциональной отзывчивости на события общественной жизни.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Прогнозируется активизация эмоциональной сферы личности, воспитание таких чувств, как любовь к родным и близким людям, родному городу, уважение к истории народа, восхищение произведениями народного творчества, любви к природе.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7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Включение детей в практическую деятельность по применению полученных знаний.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Младшие школьники будут уметь отразить накопленные знания в игре, художественной и трудовой деятельности,  принять участие в общественно направленном труде,  бережно относиться к природе, результатам труда других, отразить знания в речи, общении со взрослыми и сверстниками, укреплять  свое здоровье и беречь здоровье окружающих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6600"/>
                </a:solidFill>
              </a:rPr>
              <a:t>Направления</a:t>
            </a:r>
            <a:r>
              <a:rPr lang="ru-RU" dirty="0" smtClean="0">
                <a:solidFill>
                  <a:srgbClr val="FF6600"/>
                </a:solidFill>
              </a:rPr>
              <a:t> 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Краеведческое</a:t>
            </a:r>
          </a:p>
          <a:p>
            <a:r>
              <a:rPr lang="ru-RU" sz="4400" dirty="0" smtClean="0"/>
              <a:t>Культурно-эстетическое</a:t>
            </a:r>
          </a:p>
          <a:p>
            <a:r>
              <a:rPr lang="ru-RU" sz="4400" dirty="0" smtClean="0"/>
              <a:t>Гражданское</a:t>
            </a:r>
          </a:p>
          <a:p>
            <a:r>
              <a:rPr lang="ru-RU" sz="4400" dirty="0" smtClean="0"/>
              <a:t>Спортивное</a:t>
            </a:r>
          </a:p>
          <a:p>
            <a:r>
              <a:rPr lang="ru-RU" sz="4400" dirty="0" smtClean="0"/>
              <a:t>Военно-патриотическое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01034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Мероприятия, проведенные </a:t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в 1-ом и 2-ом классах обучения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140968"/>
            <a:ext cx="8147248" cy="33329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6600"/>
                </a:solidFill>
              </a:rPr>
              <a:t>Рассказы о себе, своей семье</a:t>
            </a:r>
            <a:endParaRPr lang="ru-RU" sz="3600" dirty="0">
              <a:solidFill>
                <a:srgbClr val="FF6600"/>
              </a:solidFill>
            </a:endParaRPr>
          </a:p>
        </p:txBody>
      </p:sp>
      <p:pic>
        <p:nvPicPr>
          <p:cNvPr id="4" name="Рисунок 3" descr="радость семейного счаст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807042"/>
            <a:ext cx="4067944" cy="3050958"/>
          </a:xfrm>
          <a:prstGeom prst="rect">
            <a:avLst/>
          </a:prstGeom>
        </p:spPr>
      </p:pic>
      <p:pic>
        <p:nvPicPr>
          <p:cNvPr id="2050" name="Picture 2" descr="E: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627" y="3764360"/>
            <a:ext cx="4124853" cy="3093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956912" cy="184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E: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2243088"/>
            <a:ext cx="2592288" cy="2284453"/>
          </a:xfrm>
          <a:prstGeom prst="rect">
            <a:avLst/>
          </a:prstGeom>
          <a:noFill/>
        </p:spPr>
      </p:pic>
      <p:pic>
        <p:nvPicPr>
          <p:cNvPr id="3075" name="Picture 3" descr="E: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581128"/>
            <a:ext cx="2937899" cy="2276872"/>
          </a:xfrm>
          <a:prstGeom prst="rect">
            <a:avLst/>
          </a:prstGeom>
          <a:noFill/>
        </p:spPr>
      </p:pic>
      <p:pic>
        <p:nvPicPr>
          <p:cNvPr id="3076" name="Picture 4" descr="E: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124744"/>
            <a:ext cx="2119480" cy="2231032"/>
          </a:xfrm>
          <a:prstGeom prst="rect">
            <a:avLst/>
          </a:prstGeom>
          <a:noFill/>
        </p:spPr>
      </p:pic>
      <p:pic>
        <p:nvPicPr>
          <p:cNvPr id="3077" name="Picture 5" descr="E: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645024"/>
            <a:ext cx="3618462" cy="2080616"/>
          </a:xfrm>
          <a:prstGeom prst="rect">
            <a:avLst/>
          </a:prstGeom>
          <a:noFill/>
        </p:spPr>
      </p:pic>
      <p:pic>
        <p:nvPicPr>
          <p:cNvPr id="3078" name="Picture 6" descr="E:\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32656"/>
            <a:ext cx="2069568" cy="2956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264696" cy="14176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Мероприятия, организованные родителями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5" name="Рисунок 4" descr="день и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671646"/>
            <a:ext cx="4248472" cy="3186354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7872"/>
            <a:ext cx="2448272" cy="32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75107"/>
            <a:ext cx="4104456" cy="538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916832"/>
            <a:ext cx="3764340" cy="25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78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Новогодние превращения можно посмотреть по ссылке </a:t>
            </a:r>
            <a:r>
              <a:rPr lang="en-US" dirty="0" smtClean="0">
                <a:hlinkClick r:id="rId2"/>
              </a:rPr>
              <a:t>http://www.youtube.com/watch?v=ff2lRKW7NaI&amp;feature=BFa&amp;list=UUv1zUONGTi_VnkWymmbOgZw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060848"/>
            <a:ext cx="3515287" cy="263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103694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129808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3340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1960</TotalTime>
  <Words>596</Words>
  <Application>Microsoft Office PowerPoint</Application>
  <PresentationFormat>Экран (4:3)</PresentationFormat>
  <Paragraphs>112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Программа патриотического воспитания младших школьников</vt:lpstr>
      <vt:lpstr>Цель программы:</vt:lpstr>
      <vt:lpstr>Срок реализации - 4 года. </vt:lpstr>
      <vt:lpstr>Слайд 4</vt:lpstr>
      <vt:lpstr>Направления </vt:lpstr>
      <vt:lpstr>Мероприятия, проведенные  в 1-ом и 2-ом классах обучения</vt:lpstr>
      <vt:lpstr>Слайд 7</vt:lpstr>
      <vt:lpstr>Мероприятия, организованные родителями</vt:lpstr>
      <vt:lpstr>Новогодние превращения можно посмотреть по ссылке http://www.youtube.com/watch?v=ff2lRKW7NaI&amp;feature=BFa&amp;list=UUv1zUONGTi_VnkWymmbOgZw </vt:lpstr>
      <vt:lpstr>Новогодние приключения «Рождественских звездочек»</vt:lpstr>
      <vt:lpstr>Мероприятия, подготовленные для родителей          «Волк и семеро козлят на новый лад» можно посмотреть по ссылке: http://youtu.be/aFOT7ZV3r5s </vt:lpstr>
      <vt:lpstr>Мероприятия, проведенные совместно с родителями</vt:lpstr>
      <vt:lpstr>Акция «Чистый берег»</vt:lpstr>
      <vt:lpstr>Стенд для изучения темы по ПДД «Перекресток», изготовленный совместно с родителями</vt:lpstr>
      <vt:lpstr>Моя школа</vt:lpstr>
      <vt:lpstr>Достопримечательности и история Мотовилихинского района в  «Тетрадях Дружбы» </vt:lpstr>
      <vt:lpstr>Достопримечательности и история города Перми в «Тетрадях Дружбы»</vt:lpstr>
      <vt:lpstr>Слайд 18</vt:lpstr>
      <vt:lpstr>Кукольный театр города Перми           http://www.youtube.com/watch?v=FnncsxE2pW0&amp;feature=youtu.be</vt:lpstr>
      <vt:lpstr>Природа  Пермского края в «Тетрадях Дружбы»</vt:lpstr>
      <vt:lpstr>Встречи с ветеранами</vt:lpstr>
      <vt:lpstr>Нарисуем права</vt:lpstr>
      <vt:lpstr>Изучаем государственную символику</vt:lpstr>
      <vt:lpstr>Экскурсии</vt:lpstr>
      <vt:lpstr>Наши победы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патриотического воспитания</dc:title>
  <dc:creator>1</dc:creator>
  <cp:lastModifiedBy>1</cp:lastModifiedBy>
  <cp:revision>186</cp:revision>
  <dcterms:created xsi:type="dcterms:W3CDTF">2012-04-29T11:39:13Z</dcterms:created>
  <dcterms:modified xsi:type="dcterms:W3CDTF">2012-05-06T13:24:04Z</dcterms:modified>
</cp:coreProperties>
</file>