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1" r:id="rId6"/>
    <p:sldId id="264" r:id="rId7"/>
    <p:sldId id="267" r:id="rId8"/>
    <p:sldId id="266" r:id="rId9"/>
    <p:sldId id="268" r:id="rId10"/>
    <p:sldId id="269" r:id="rId11"/>
    <p:sldId id="262" r:id="rId12"/>
    <p:sldId id="265" r:id="rId13"/>
    <p:sldId id="270" r:id="rId14"/>
    <p:sldId id="263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62" d="100"/>
          <a:sy n="62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2D39B-1DF0-4389-BE34-5483912A7D1D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7CBC8-A384-49FC-B60B-4A3E52606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None/>
            </a:pPr>
            <a:r>
              <a:rPr lang="ru-RU" dirty="0" smtClean="0"/>
              <a:t>Утром рано поднимайся, прыгай, бегай, отжимайся.</a:t>
            </a:r>
          </a:p>
          <a:p>
            <a:pPr marL="228600" indent="-228600">
              <a:buNone/>
            </a:pPr>
            <a:r>
              <a:rPr lang="ru-RU" dirty="0" smtClean="0"/>
              <a:t>Для</a:t>
            </a:r>
            <a:r>
              <a:rPr lang="ru-RU" baseline="0" dirty="0" smtClean="0"/>
              <a:t> здоровья, для порядка</a:t>
            </a:r>
          </a:p>
          <a:p>
            <a:pPr marL="228600" indent="-228600">
              <a:buNone/>
            </a:pPr>
            <a:r>
              <a:rPr lang="ru-RU" baseline="0" dirty="0" smtClean="0"/>
              <a:t>Людям всем нужна…(ЗАРЯДКА)</a:t>
            </a:r>
          </a:p>
          <a:p>
            <a:pPr marL="228600" indent="-228600">
              <a:buNone/>
            </a:pPr>
            <a:endParaRPr lang="ru-RU" baseline="0" dirty="0" smtClean="0"/>
          </a:p>
          <a:p>
            <a:pPr marL="228600" indent="-228600">
              <a:buNone/>
            </a:pPr>
            <a:r>
              <a:rPr lang="ru-RU" baseline="0" dirty="0" smtClean="0"/>
              <a:t>Дождик тёплый и густой,</a:t>
            </a:r>
          </a:p>
          <a:p>
            <a:pPr marL="228600" indent="-228600">
              <a:buNone/>
            </a:pPr>
            <a:r>
              <a:rPr lang="ru-RU" baseline="0" dirty="0" smtClean="0"/>
              <a:t>Это дождик непростой:</a:t>
            </a:r>
          </a:p>
          <a:p>
            <a:pPr marL="228600" indent="-228600">
              <a:buNone/>
            </a:pPr>
            <a:r>
              <a:rPr lang="ru-RU" baseline="0" dirty="0" smtClean="0"/>
              <a:t>Он без туч и облаков</a:t>
            </a:r>
          </a:p>
          <a:p>
            <a:pPr marL="228600" indent="-228600">
              <a:buNone/>
            </a:pPr>
            <a:r>
              <a:rPr lang="ru-RU" baseline="0" dirty="0" smtClean="0"/>
              <a:t>Целый день идти готов. (ДУШ)</a:t>
            </a:r>
          </a:p>
          <a:p>
            <a:pPr marL="228600" indent="-228600">
              <a:buNone/>
            </a:pPr>
            <a:endParaRPr lang="ru-RU" baseline="0" dirty="0" smtClean="0"/>
          </a:p>
          <a:p>
            <a:pPr marL="228600" indent="-228600">
              <a:buNone/>
            </a:pPr>
            <a:r>
              <a:rPr lang="ru-RU" baseline="0" dirty="0" smtClean="0"/>
              <a:t>Хочешь ты побить рекорд?</a:t>
            </a:r>
          </a:p>
          <a:p>
            <a:pPr marL="228600" indent="-228600">
              <a:buNone/>
            </a:pPr>
            <a:r>
              <a:rPr lang="ru-RU" baseline="0" dirty="0" smtClean="0"/>
              <a:t>Так тебе поможет…(СПОРТ)</a:t>
            </a:r>
          </a:p>
          <a:p>
            <a:pPr marL="228600" indent="-228600">
              <a:buNone/>
            </a:pPr>
            <a:endParaRPr lang="ru-RU" baseline="0" dirty="0" smtClean="0"/>
          </a:p>
          <a:p>
            <a:pPr marL="228600" indent="-228600">
              <a:buNone/>
            </a:pPr>
            <a:r>
              <a:rPr lang="ru-RU" baseline="0" dirty="0" smtClean="0"/>
              <a:t>Он с тобою и со мною</a:t>
            </a:r>
          </a:p>
          <a:p>
            <a:pPr marL="228600" indent="-228600">
              <a:buNone/>
            </a:pPr>
            <a:r>
              <a:rPr lang="ru-RU" baseline="0" dirty="0" smtClean="0"/>
              <a:t>Шёл лесными стёжками,</a:t>
            </a:r>
          </a:p>
          <a:p>
            <a:pPr marL="228600" indent="-228600">
              <a:buNone/>
            </a:pPr>
            <a:r>
              <a:rPr lang="ru-RU" baseline="0" dirty="0" smtClean="0"/>
              <a:t>Друг походный за спиною</a:t>
            </a:r>
          </a:p>
          <a:p>
            <a:pPr marL="228600" indent="-228600">
              <a:buNone/>
            </a:pPr>
            <a:r>
              <a:rPr lang="ru-RU" baseline="0" dirty="0" smtClean="0"/>
              <a:t>На ремнях с застёжками. (РЮКЗАК)</a:t>
            </a:r>
          </a:p>
          <a:p>
            <a:pPr marL="228600" indent="-228600">
              <a:buNone/>
            </a:pPr>
            <a:endParaRPr lang="ru-RU" baseline="0" dirty="0" smtClean="0"/>
          </a:p>
          <a:p>
            <a:r>
              <a:rPr lang="ru-RU" dirty="0" smtClean="0"/>
              <a:t>В море я всегда солена,</a:t>
            </a:r>
          </a:p>
          <a:p>
            <a:r>
              <a:rPr lang="ru-RU" dirty="0" smtClean="0"/>
              <a:t>А в реке я пресна.</a:t>
            </a:r>
          </a:p>
          <a:p>
            <a:r>
              <a:rPr lang="ru-RU" dirty="0" smtClean="0"/>
              <a:t>Лишь в пустыне раскаленной</a:t>
            </a:r>
          </a:p>
          <a:p>
            <a:r>
              <a:rPr lang="ru-RU" dirty="0" smtClean="0"/>
              <a:t>Мне совсем не место. (ВОДА)</a:t>
            </a:r>
            <a:endParaRPr lang="ru-RU" baseline="0" dirty="0" smtClean="0"/>
          </a:p>
          <a:p>
            <a:pPr marL="228600" indent="-228600">
              <a:buNone/>
            </a:pPr>
            <a:endParaRPr lang="ru-RU" baseline="0" dirty="0" smtClean="0"/>
          </a:p>
          <a:p>
            <a:pPr marL="228600" indent="-228600">
              <a:buNone/>
            </a:pPr>
            <a:r>
              <a:rPr lang="ru-RU" baseline="0" dirty="0" smtClean="0"/>
              <a:t>Ясным утром вдоль дороги</a:t>
            </a:r>
          </a:p>
          <a:p>
            <a:pPr marL="228600" indent="-228600">
              <a:buNone/>
            </a:pPr>
            <a:r>
              <a:rPr lang="ru-RU" baseline="0" dirty="0" smtClean="0"/>
              <a:t>На траве блестит роса.</a:t>
            </a:r>
          </a:p>
          <a:p>
            <a:pPr marL="228600" indent="-228600">
              <a:buNone/>
            </a:pPr>
            <a:r>
              <a:rPr lang="ru-RU" baseline="0" dirty="0" smtClean="0"/>
              <a:t>Там бегут два колеса.</a:t>
            </a:r>
          </a:p>
          <a:p>
            <a:pPr marL="228600" indent="-228600">
              <a:buNone/>
            </a:pPr>
            <a:r>
              <a:rPr lang="ru-RU" baseline="0" dirty="0" smtClean="0"/>
              <a:t>У загадки есть ответ. </a:t>
            </a:r>
          </a:p>
          <a:p>
            <a:pPr marL="228600" indent="-228600">
              <a:buNone/>
            </a:pPr>
            <a:r>
              <a:rPr lang="ru-RU" baseline="0" dirty="0" smtClean="0"/>
              <a:t>Это мой…(ВЕЛОСИПЕД)</a:t>
            </a:r>
          </a:p>
          <a:p>
            <a:pPr marL="228600" indent="-228600">
              <a:buNone/>
            </a:pPr>
            <a:endParaRPr lang="ru-RU" baseline="0" dirty="0" smtClean="0"/>
          </a:p>
          <a:p>
            <a:pPr marL="228600" indent="-228600">
              <a:buNone/>
            </a:pPr>
            <a:r>
              <a:rPr lang="ru-RU" baseline="0" dirty="0" smtClean="0"/>
              <a:t>Есть ребята у меня</a:t>
            </a:r>
          </a:p>
          <a:p>
            <a:pPr marL="228600" indent="-228600">
              <a:buNone/>
            </a:pPr>
            <a:r>
              <a:rPr lang="ru-RU" baseline="0" dirty="0" smtClean="0"/>
              <a:t>Два серебряных коня.</a:t>
            </a:r>
          </a:p>
          <a:p>
            <a:pPr marL="228600" indent="-228600">
              <a:buNone/>
            </a:pPr>
            <a:r>
              <a:rPr lang="ru-RU" baseline="0" dirty="0" smtClean="0"/>
              <a:t>Езжу сразу на обоих</a:t>
            </a:r>
          </a:p>
          <a:p>
            <a:pPr marL="228600" indent="-228600">
              <a:buNone/>
            </a:pPr>
            <a:r>
              <a:rPr lang="ru-RU" baseline="0" dirty="0" smtClean="0"/>
              <a:t>Что за кони у меня? (КОНЬКИ)</a:t>
            </a:r>
          </a:p>
          <a:p>
            <a:pPr marL="228600" indent="-228600">
              <a:buNone/>
            </a:pPr>
            <a:endParaRPr lang="ru-RU" baseline="0" dirty="0" smtClean="0"/>
          </a:p>
          <a:p>
            <a:pPr marL="228600" indent="-228600">
              <a:buNone/>
            </a:pPr>
            <a:r>
              <a:rPr lang="ru-RU" baseline="0" dirty="0" smtClean="0"/>
              <a:t>Чтоб большим спортсменом стать,</a:t>
            </a:r>
          </a:p>
          <a:p>
            <a:pPr marL="228600" indent="-228600">
              <a:buNone/>
            </a:pPr>
            <a:r>
              <a:rPr lang="ru-RU" baseline="0" dirty="0" smtClean="0"/>
              <a:t>Нужно очень много знать.</a:t>
            </a:r>
          </a:p>
          <a:p>
            <a:pPr marL="228600" indent="-228600">
              <a:buNone/>
            </a:pPr>
            <a:r>
              <a:rPr lang="ru-RU" baseline="0" dirty="0" smtClean="0"/>
              <a:t>И поможет здесь сноровка</a:t>
            </a:r>
          </a:p>
          <a:p>
            <a:pPr marL="228600" indent="-228600">
              <a:buNone/>
            </a:pPr>
            <a:r>
              <a:rPr lang="ru-RU" baseline="0" dirty="0" smtClean="0"/>
              <a:t>И, конечно…(ТРЕНИРОВКА)</a:t>
            </a:r>
          </a:p>
          <a:p>
            <a:pPr marL="228600" indent="-228600">
              <a:buNone/>
            </a:pPr>
            <a:endParaRPr lang="ru-RU" dirty="0" smtClean="0"/>
          </a:p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CBC8-A384-49FC-B60B-4A3E52606B2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-Кто ватагою весёлой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Каждый день  шагает в школу?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Знает кто, на красный цвет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Означает: хода нет.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-Кто из вас, из малышей, 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Ходит</a:t>
            </a:r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 грязный до ушей?</a:t>
            </a:r>
          </a:p>
          <a:p>
            <a:endParaRPr lang="ru-RU" sz="8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-Кто любит маме помогать,</a:t>
            </a:r>
          </a:p>
          <a:p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По дому мусор рассыпать?</a:t>
            </a:r>
          </a:p>
          <a:p>
            <a:endParaRPr lang="ru-RU" sz="8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-Кто одежду бережёт,</a:t>
            </a:r>
          </a:p>
          <a:p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Под кровать её кладёт?</a:t>
            </a:r>
          </a:p>
          <a:p>
            <a:endParaRPr lang="ru-RU" sz="8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-Кто ложиться рано спать</a:t>
            </a:r>
          </a:p>
          <a:p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В ботинках грязных на кровать?</a:t>
            </a:r>
          </a:p>
          <a:p>
            <a:endParaRPr lang="ru-RU" sz="8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-Кто  из вас не ходит хмурый,</a:t>
            </a:r>
          </a:p>
          <a:p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Любит спорт и физкультуру?</a:t>
            </a:r>
          </a:p>
          <a:p>
            <a:endParaRPr lang="ru-RU" sz="8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-Кто из вас идя домой,</a:t>
            </a:r>
          </a:p>
          <a:p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Мяч гоня по мостовой?</a:t>
            </a:r>
          </a:p>
          <a:p>
            <a:endParaRPr lang="ru-RU" sz="8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-Кто любит в классе отвечать,</a:t>
            </a:r>
          </a:p>
          <a:p>
            <a:r>
              <a:rPr lang="ru-RU" sz="800" baseline="0" dirty="0" err="1" smtClean="0">
                <a:latin typeface="Times New Roman" pitchFamily="18" charset="0"/>
                <a:cs typeface="Times New Roman" pitchFamily="18" charset="0"/>
              </a:rPr>
              <a:t>Апплодисменты</a:t>
            </a:r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 получать?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CBC8-A384-49FC-B60B-4A3E52606B2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deseretnews.com/images/article/sidebar/590104003/image.jpg" TargetMode="Externa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rpt=simage&amp;ed=1&amp;text=%D0%BC%D0%BE%D0%BB%D0%BE%D0%B4%D0%B5%D0%B6%D1%8C%20%D0%B8%20%D0%B2%D1%80%D0%B5%D0%B4%D0%BD%D1%8B%D0%B5%20%D0%BF%D1%80%D0%B8%D0%B2%D1%8B%D1%87%D0%BA%D0%B8%20%D0%B2%20%D0%BA%D0%B0%D1%80%D1%82%D0%B8%D0%BD%D0%BA%D0%B0%D1%85&amp;p=15&amp;img_url=old.lpgzt.ru/files/eb6567-001.jpg" TargetMode="External"/><Relationship Id="rId5" Type="http://schemas.openxmlformats.org/officeDocument/2006/relationships/image" Target="../media/image36.emf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calfreehealthierme.wordpress.com/" TargetMode="External"/><Relationship Id="rId7" Type="http://schemas.openxmlformats.org/officeDocument/2006/relationships/hyperlink" Target="http://images.yandex.ru/yandsearch?text=%D1%84%D0%BE%D1%82%D0%BE%20%D0%B7%D0%B5%D1%80%D0%BA%D0%B0%D0%BB%D0%BE&amp;lr=8&amp;noreask=1&amp;source=wiz" TargetMode="External"/><Relationship Id="rId2" Type="http://schemas.openxmlformats.org/officeDocument/2006/relationships/hyperlink" Target="http://funcarver.ucoz.net/blog/semja_i_brak_aforizmy_o_dome_i_seme_vyskazyvanija_i/2013-05-23-1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?lr=8&amp;source=wiz" TargetMode="External"/><Relationship Id="rId5" Type="http://schemas.openxmlformats.org/officeDocument/2006/relationships/hyperlink" Target="http://pu3.okis.ru/sell.42049.&#8230;" TargetMode="External"/><Relationship Id="rId4" Type="http://schemas.openxmlformats.org/officeDocument/2006/relationships/hyperlink" Target="http://www.mk.ru/social/articl&#8230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rta.org.tr/reshims/data/20090520_2928_2387964130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2000264"/>
          </a:xfrm>
        </p:spPr>
        <p:txBody>
          <a:bodyPr/>
          <a:lstStyle/>
          <a:p>
            <a:pPr algn="ctr"/>
            <a:r>
              <a:rPr lang="ru-RU" dirty="0" smtClean="0"/>
              <a:t>В здоровой семье – здоровый ребёнок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714752"/>
            <a:ext cx="5065784" cy="9144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МБОУ «Средняя общеобразовательная школа №31» города Курска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Бильдина</a:t>
            </a:r>
            <a:r>
              <a:rPr lang="ru-RU" dirty="0" smtClean="0"/>
              <a:t> Ирина Германовна</a:t>
            </a:r>
            <a:endParaRPr lang="ru-RU" dirty="0"/>
          </a:p>
        </p:txBody>
      </p:sp>
      <p:pic>
        <p:nvPicPr>
          <p:cNvPr id="1026" name="Picture 2" descr="I:\ДОКУМЕНТЫ\Воспитание\материалы презентация класса\з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4786322"/>
            <a:ext cx="7358114" cy="1643074"/>
          </a:xfrm>
          <a:prstGeom prst="rect">
            <a:avLst/>
          </a:prstGeom>
          <a:noFill/>
        </p:spPr>
      </p:pic>
      <p:pic>
        <p:nvPicPr>
          <p:cNvPr id="1028" name="Picture 4" descr="I:\ДОКУМЕНТЫ\Воспитание\материалы презентация класса\ы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90300">
            <a:off x="1312512" y="2741281"/>
            <a:ext cx="2212376" cy="221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785786" y="4857760"/>
            <a:ext cx="54292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285720" y="4286256"/>
            <a:ext cx="314327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785918" y="3714752"/>
            <a:ext cx="492922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214414" y="3143248"/>
            <a:ext cx="221457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785918" y="2571744"/>
            <a:ext cx="321471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85786" y="2000240"/>
            <a:ext cx="264320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785918" y="1428736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785918" y="857232"/>
            <a:ext cx="364333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4857760"/>
            <a:ext cx="5419377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669900"/>
                </a:solidFill>
                <a:latin typeface="Arial Black" pitchFamily="34" charset="0"/>
              </a:rPr>
              <a:t>Т  Р 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Е</a:t>
            </a:r>
            <a:r>
              <a:rPr lang="ru-RU" sz="2800" dirty="0" smtClean="0">
                <a:solidFill>
                  <a:srgbClr val="669900"/>
                </a:solidFill>
                <a:latin typeface="Arial Black" pitchFamily="34" charset="0"/>
              </a:rPr>
              <a:t>  Н  И   Р  О   В  К   А</a:t>
            </a:r>
            <a:endParaRPr lang="ru-RU" sz="2800" dirty="0">
              <a:solidFill>
                <a:srgbClr val="6699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286256"/>
            <a:ext cx="3143272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69900"/>
                </a:solidFill>
                <a:latin typeface="Arial Black" pitchFamily="34" charset="0"/>
              </a:rPr>
              <a:t>К  О  Н 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Ь</a:t>
            </a:r>
            <a:r>
              <a:rPr lang="ru-RU" sz="2800" dirty="0" smtClean="0">
                <a:solidFill>
                  <a:srgbClr val="669900"/>
                </a:solidFill>
                <a:latin typeface="Arial Black" pitchFamily="34" charset="0"/>
              </a:rPr>
              <a:t>  К  И</a:t>
            </a:r>
            <a:endParaRPr lang="ru-RU" sz="2800" dirty="0">
              <a:solidFill>
                <a:srgbClr val="6699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3714752"/>
            <a:ext cx="4915128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В</a:t>
            </a:r>
            <a:r>
              <a:rPr lang="ru-RU" sz="2800" dirty="0" smtClean="0">
                <a:solidFill>
                  <a:srgbClr val="669900"/>
                </a:solidFill>
                <a:latin typeface="Arial Black" pitchFamily="34" charset="0"/>
              </a:rPr>
              <a:t>  Е  Л  О   С   И  П  Е  Д</a:t>
            </a:r>
            <a:endParaRPr lang="ru-RU" sz="2800" dirty="0">
              <a:solidFill>
                <a:srgbClr val="6699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3143249"/>
            <a:ext cx="2214578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69900"/>
                </a:solidFill>
                <a:latin typeface="Arial Black" pitchFamily="34" charset="0"/>
              </a:rPr>
              <a:t> В 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 </a:t>
            </a:r>
            <a:r>
              <a:rPr lang="ru-RU" sz="2800" dirty="0" smtClean="0">
                <a:solidFill>
                  <a:srgbClr val="669900"/>
                </a:solidFill>
                <a:latin typeface="Arial Black" pitchFamily="34" charset="0"/>
              </a:rPr>
              <a:t> Д  А  </a:t>
            </a:r>
            <a:endParaRPr lang="ru-RU" sz="2800" dirty="0">
              <a:solidFill>
                <a:srgbClr val="6699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571744"/>
            <a:ext cx="3214710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Р</a:t>
            </a:r>
            <a:r>
              <a:rPr lang="ru-RU" sz="2800" dirty="0" smtClean="0">
                <a:solidFill>
                  <a:srgbClr val="669900"/>
                </a:solidFill>
                <a:latin typeface="Arial Black" pitchFamily="34" charset="0"/>
              </a:rPr>
              <a:t>  Ю  К  З  А  К</a:t>
            </a:r>
            <a:endParaRPr lang="ru-RU" sz="2800" dirty="0">
              <a:solidFill>
                <a:srgbClr val="6699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000240"/>
            <a:ext cx="264320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69900"/>
                </a:solidFill>
                <a:latin typeface="Arial Black" pitchFamily="34" charset="0"/>
              </a:rPr>
              <a:t>С  П 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 </a:t>
            </a:r>
            <a:r>
              <a:rPr lang="ru-RU" sz="2800" dirty="0" smtClean="0">
                <a:solidFill>
                  <a:srgbClr val="669900"/>
                </a:solidFill>
                <a:latin typeface="Arial Black" pitchFamily="34" charset="0"/>
              </a:rPr>
              <a:t> Р  Т</a:t>
            </a:r>
            <a:endParaRPr lang="ru-RU" sz="2800" dirty="0">
              <a:solidFill>
                <a:srgbClr val="6699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428736"/>
            <a:ext cx="1643074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Д </a:t>
            </a:r>
            <a:r>
              <a:rPr lang="ru-RU" sz="2800" dirty="0" smtClean="0">
                <a:solidFill>
                  <a:srgbClr val="669900"/>
                </a:solidFill>
                <a:latin typeface="Arial Black" pitchFamily="34" charset="0"/>
              </a:rPr>
              <a:t> У  Ш</a:t>
            </a:r>
            <a:endParaRPr lang="ru-RU" sz="2800" dirty="0">
              <a:solidFill>
                <a:srgbClr val="669900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5918" y="857232"/>
            <a:ext cx="3656770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</a:t>
            </a:r>
            <a:r>
              <a:rPr lang="ru-RU" sz="2800" dirty="0" smtClean="0">
                <a:solidFill>
                  <a:srgbClr val="669900"/>
                </a:solidFill>
                <a:latin typeface="Arial Black" pitchFamily="34" charset="0"/>
              </a:rPr>
              <a:t>  А  Р   Я  Д  К  А</a:t>
            </a:r>
            <a:endParaRPr lang="ru-RU" sz="2800" dirty="0">
              <a:solidFill>
                <a:srgbClr val="669900"/>
              </a:solidFill>
              <a:latin typeface="Arial Black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1714480" y="3143248"/>
            <a:ext cx="3429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00034" y="3143248"/>
            <a:ext cx="4572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5687" y="3107529"/>
            <a:ext cx="45005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143240" y="1142984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143372" y="1142984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3643306" y="1142984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000100" y="2285992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3643306" y="2857496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4214810" y="2857496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643306" y="4000504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1500166" y="5143512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1000100" y="4572008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1500166" y="4572008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1000100" y="5072074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4786314" y="4000504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214810" y="5143512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4786314" y="5143512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5357818" y="4000504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5857884" y="4000504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3143240" y="5143512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3643306" y="5143512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5357818" y="5143512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336638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669900"/>
              </a:solidFill>
              <a:latin typeface="Arial Black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>
            <a:off x="4643438" y="1142984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500166" y="2285992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1500166" y="3429000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4214810" y="4000504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500034" y="4572008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143636" y="1857364"/>
            <a:ext cx="209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1" grpId="0" animBg="1"/>
      <p:bldP spid="10" grpId="0" animBg="1"/>
      <p:bldP spid="8" grpId="0" animBg="1"/>
      <p:bldP spid="9" grpId="0" animBg="1"/>
      <p:bldP spid="4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500297" y="571480"/>
            <a:ext cx="6183327" cy="1143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>
                <a:srgbClr val="0066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006666"/>
                </a:solidFill>
              </a:rPr>
              <a:t>ПОЛОЖИТЕЛЬНЫЕ ЭМОЦИИ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4213" y="5157788"/>
            <a:ext cx="7999412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25"/>
              </a:spcBef>
              <a:buClr>
                <a:srgbClr val="006666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900" b="1" dirty="0" err="1">
                <a:solidFill>
                  <a:srgbClr val="003366"/>
                </a:solidFill>
                <a:latin typeface="Verdana" pitchFamily="34" charset="0"/>
              </a:rPr>
              <a:t>Больше</a:t>
            </a:r>
            <a:r>
              <a:rPr lang="en-GB" sz="29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900" b="1" dirty="0" err="1">
                <a:solidFill>
                  <a:srgbClr val="003366"/>
                </a:solidFill>
                <a:latin typeface="Verdana" pitchFamily="34" charset="0"/>
              </a:rPr>
              <a:t>улыбайтесь</a:t>
            </a:r>
            <a:r>
              <a:rPr lang="en-GB" sz="2900" b="1" dirty="0">
                <a:solidFill>
                  <a:srgbClr val="003366"/>
                </a:solidFill>
                <a:latin typeface="Verdana" pitchFamily="34" charset="0"/>
              </a:rPr>
              <a:t>, </a:t>
            </a:r>
          </a:p>
          <a:p>
            <a:pPr marL="341313" indent="-341313">
              <a:lnSpc>
                <a:spcPct val="90000"/>
              </a:lnSpc>
              <a:spcBef>
                <a:spcPts val="725"/>
              </a:spcBef>
              <a:buClr>
                <a:srgbClr val="006666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900" b="1" dirty="0" err="1">
                <a:solidFill>
                  <a:srgbClr val="003366"/>
                </a:solidFill>
                <a:latin typeface="Verdana" pitchFamily="34" charset="0"/>
              </a:rPr>
              <a:t>каждым</a:t>
            </a:r>
            <a:r>
              <a:rPr lang="en-GB" sz="29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900" b="1" dirty="0" err="1">
                <a:solidFill>
                  <a:srgbClr val="003366"/>
                </a:solidFill>
                <a:latin typeface="Verdana" pitchFamily="34" charset="0"/>
              </a:rPr>
              <a:t>днем</a:t>
            </a:r>
            <a:r>
              <a:rPr lang="en-GB" sz="29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900" b="1" dirty="0" err="1">
                <a:solidFill>
                  <a:srgbClr val="003366"/>
                </a:solidFill>
                <a:latin typeface="Verdana" pitchFamily="34" charset="0"/>
              </a:rPr>
              <a:t>вы</a:t>
            </a:r>
            <a:r>
              <a:rPr lang="en-GB" sz="29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900" b="1" dirty="0" err="1">
                <a:solidFill>
                  <a:srgbClr val="003366"/>
                </a:solidFill>
                <a:latin typeface="Verdana" pitchFamily="34" charset="0"/>
              </a:rPr>
              <a:t>наслаждайтесь</a:t>
            </a:r>
            <a:r>
              <a:rPr lang="en-GB" sz="2900" b="1" dirty="0">
                <a:solidFill>
                  <a:srgbClr val="003366"/>
                </a:solidFill>
                <a:latin typeface="Verdana" pitchFamily="34" charset="0"/>
              </a:rPr>
              <a:t>!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357554" y="2357430"/>
            <a:ext cx="5143536" cy="155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err="1">
                <a:solidFill>
                  <a:srgbClr val="000000"/>
                </a:solidFill>
              </a:rPr>
              <a:t>Здоровье</a:t>
            </a:r>
            <a:r>
              <a:rPr lang="en-GB" sz="2400" b="1" dirty="0">
                <a:solidFill>
                  <a:srgbClr val="000000"/>
                </a:solidFill>
              </a:rPr>
              <a:t> - </a:t>
            </a:r>
            <a:r>
              <a:rPr lang="en-GB" sz="2400" b="1" dirty="0" err="1">
                <a:solidFill>
                  <a:srgbClr val="000000"/>
                </a:solidFill>
              </a:rPr>
              <a:t>царство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смеха</a:t>
            </a:r>
            <a:r>
              <a:rPr lang="en-GB" sz="2400" b="1" dirty="0">
                <a:solidFill>
                  <a:srgbClr val="000000"/>
                </a:solidFill>
              </a:rPr>
              <a:t>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err="1">
                <a:solidFill>
                  <a:srgbClr val="000000"/>
                </a:solidFill>
              </a:rPr>
              <a:t>Сам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смех</a:t>
            </a:r>
            <a:r>
              <a:rPr lang="en-GB" sz="2400" b="1" dirty="0">
                <a:solidFill>
                  <a:srgbClr val="000000"/>
                </a:solidFill>
              </a:rPr>
              <a:t> – </a:t>
            </a:r>
            <a:r>
              <a:rPr lang="en-GB" sz="2400" b="1" dirty="0" err="1">
                <a:solidFill>
                  <a:srgbClr val="000000"/>
                </a:solidFill>
              </a:rPr>
              <a:t>тропа</a:t>
            </a:r>
            <a:r>
              <a:rPr lang="en-GB" sz="2400" b="1" dirty="0">
                <a:solidFill>
                  <a:srgbClr val="000000"/>
                </a:solidFill>
              </a:rPr>
              <a:t> к </a:t>
            </a:r>
            <a:r>
              <a:rPr lang="en-GB" sz="2400" b="1" dirty="0" err="1">
                <a:solidFill>
                  <a:srgbClr val="000000"/>
                </a:solidFill>
              </a:rPr>
              <a:t>успеху</a:t>
            </a:r>
            <a:r>
              <a:rPr lang="en-GB" sz="2400" b="1" dirty="0">
                <a:solidFill>
                  <a:srgbClr val="000000"/>
                </a:solidFill>
              </a:rPr>
              <a:t>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000000"/>
                </a:solidFill>
              </a:rPr>
              <a:t>И </a:t>
            </a:r>
            <a:r>
              <a:rPr lang="en-GB" sz="2400" b="1" dirty="0" err="1">
                <a:solidFill>
                  <a:srgbClr val="000000"/>
                </a:solidFill>
              </a:rPr>
              <a:t>все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нам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удается</a:t>
            </a:r>
            <a:r>
              <a:rPr lang="en-GB" sz="2400" b="1" dirty="0">
                <a:solidFill>
                  <a:srgbClr val="000000"/>
                </a:solidFill>
              </a:rPr>
              <a:t>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err="1">
                <a:solidFill>
                  <a:srgbClr val="000000"/>
                </a:solidFill>
              </a:rPr>
              <a:t>когда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душа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смеется</a:t>
            </a:r>
            <a:r>
              <a:rPr lang="en-GB" sz="24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5365" name="Picture 4" descr="post-53751-1221158065тб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1950" y="1785938"/>
            <a:ext cx="306705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000504"/>
            <a:ext cx="1371600" cy="1428750"/>
          </a:xfrm>
          <a:prstGeom prst="rect">
            <a:avLst/>
          </a:prstGeom>
          <a:noFill/>
        </p:spPr>
      </p:pic>
      <p:pic>
        <p:nvPicPr>
          <p:cNvPr id="7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714752"/>
            <a:ext cx="1371600" cy="1428750"/>
          </a:xfrm>
          <a:prstGeom prst="rect">
            <a:avLst/>
          </a:prstGeom>
          <a:noFill/>
        </p:spPr>
      </p:pic>
      <p:pic>
        <p:nvPicPr>
          <p:cNvPr id="8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785794"/>
            <a:ext cx="13716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770" y="857232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Я, ЭТО Я ,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ВСЕ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МОИ ДРУЗЬЯ!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I:\ДОКУМЕНТЫ\Воспитание\МОЙ КЛАСС\для школы\DSC047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3643314"/>
            <a:ext cx="3864384" cy="2571768"/>
          </a:xfrm>
          <a:prstGeom prst="rect">
            <a:avLst/>
          </a:prstGeom>
          <a:noFill/>
        </p:spPr>
      </p:pic>
      <p:pic>
        <p:nvPicPr>
          <p:cNvPr id="25603" name="Picture 3" descr="I:\ДОКУМЕНТЫ\Воспитание\МОЙ КЛАСС\для школы\DSC047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3143248"/>
            <a:ext cx="3715524" cy="2472701"/>
          </a:xfrm>
          <a:prstGeom prst="rect">
            <a:avLst/>
          </a:prstGeom>
          <a:noFill/>
        </p:spPr>
      </p:pic>
      <p:pic>
        <p:nvPicPr>
          <p:cNvPr id="25604" name="Picture 4" descr="I:\ДОКУМЕНТЫ\Воспитание\МОЙ КЛАСС\Прощание с 1 классом\IMG_183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642894"/>
            <a:ext cx="3500462" cy="2625347"/>
          </a:xfrm>
          <a:prstGeom prst="rect">
            <a:avLst/>
          </a:prstGeom>
          <a:noFill/>
        </p:spPr>
      </p:pic>
      <p:pic>
        <p:nvPicPr>
          <p:cNvPr id="8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1000108"/>
            <a:ext cx="1371600" cy="1428750"/>
          </a:xfrm>
          <a:prstGeom prst="rect">
            <a:avLst/>
          </a:prstGeom>
          <a:noFill/>
        </p:spPr>
      </p:pic>
      <p:pic>
        <p:nvPicPr>
          <p:cNvPr id="9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42743">
            <a:off x="6215074" y="5566187"/>
            <a:ext cx="837814" cy="872723"/>
          </a:xfrm>
          <a:prstGeom prst="rect">
            <a:avLst/>
          </a:prstGeom>
          <a:noFill/>
        </p:spPr>
      </p:pic>
      <p:pic>
        <p:nvPicPr>
          <p:cNvPr id="10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565791"/>
            <a:ext cx="837814" cy="87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755650" y="377825"/>
            <a:ext cx="79279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Clr>
                <a:srgbClr val="0066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006666"/>
                </a:solidFill>
              </a:rPr>
              <a:t>ОТКАЗ ОТ ВРЕДНЫХ ПРИСТРАСТИЙ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42988" y="5661025"/>
            <a:ext cx="7313612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25"/>
              </a:spcBef>
              <a:buClr>
                <a:srgbClr val="006666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500" b="1" dirty="0" err="1">
                <a:solidFill>
                  <a:srgbClr val="003366"/>
                </a:solidFill>
                <a:latin typeface="Verdana" pitchFamily="34" charset="0"/>
              </a:rPr>
              <a:t>Вредные</a:t>
            </a:r>
            <a:r>
              <a:rPr lang="en-GB" sz="25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500" b="1" dirty="0" err="1">
                <a:solidFill>
                  <a:srgbClr val="003366"/>
                </a:solidFill>
                <a:latin typeface="Verdana" pitchFamily="34" charset="0"/>
              </a:rPr>
              <a:t>привычки</a:t>
            </a:r>
            <a:r>
              <a:rPr lang="en-GB" sz="25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</a:p>
          <a:p>
            <a:pPr marL="341313" indent="-341313">
              <a:lnSpc>
                <a:spcPct val="90000"/>
              </a:lnSpc>
              <a:spcBef>
                <a:spcPts val="625"/>
              </a:spcBef>
              <a:buClr>
                <a:srgbClr val="006666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500" b="1" dirty="0" err="1">
                <a:solidFill>
                  <a:srgbClr val="003366"/>
                </a:solidFill>
                <a:latin typeface="Verdana" pitchFamily="34" charset="0"/>
              </a:rPr>
              <a:t>пусть</a:t>
            </a:r>
            <a:r>
              <a:rPr lang="en-GB" sz="25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500" b="1" dirty="0" err="1">
                <a:solidFill>
                  <a:srgbClr val="003366"/>
                </a:solidFill>
                <a:latin typeface="Verdana" pitchFamily="34" charset="0"/>
              </a:rPr>
              <a:t>горят</a:t>
            </a:r>
            <a:r>
              <a:rPr lang="en-GB" sz="2500" b="1" dirty="0">
                <a:solidFill>
                  <a:srgbClr val="003366"/>
                </a:solidFill>
                <a:latin typeface="Verdana" pitchFamily="34" charset="0"/>
              </a:rPr>
              <a:t>, </a:t>
            </a:r>
            <a:r>
              <a:rPr lang="en-GB" sz="2500" b="1" dirty="0" err="1">
                <a:solidFill>
                  <a:srgbClr val="003366"/>
                </a:solidFill>
                <a:latin typeface="Verdana" pitchFamily="34" charset="0"/>
              </a:rPr>
              <a:t>как</a:t>
            </a:r>
            <a:r>
              <a:rPr lang="en-GB" sz="25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500" b="1" dirty="0" err="1">
                <a:solidFill>
                  <a:srgbClr val="003366"/>
                </a:solidFill>
                <a:latin typeface="Verdana" pitchFamily="34" charset="0"/>
              </a:rPr>
              <a:t>спички</a:t>
            </a:r>
            <a:r>
              <a:rPr lang="en-GB" sz="2500" b="1" dirty="0">
                <a:solidFill>
                  <a:srgbClr val="003366"/>
                </a:solidFill>
                <a:latin typeface="Verdana" pitchFamily="34" charset="0"/>
              </a:rPr>
              <a:t>! </a:t>
            </a:r>
          </a:p>
        </p:txBody>
      </p:sp>
      <p:pic>
        <p:nvPicPr>
          <p:cNvPr id="13316" name="i-main-pic" descr="Картинка 49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50" y="1785938"/>
            <a:ext cx="21971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6563" y="1928813"/>
            <a:ext cx="2060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i?id=46237673-15-2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875" y="2143125"/>
            <a:ext cx="269716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1650" y="1979613"/>
            <a:ext cx="7778750" cy="381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Любите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друг друга</a:t>
            </a:r>
            <a:r>
              <a:rPr lang="en-GB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GB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en-GB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йтесь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друг с другом</a:t>
            </a:r>
            <a:r>
              <a:rPr lang="en-GB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радуйтесь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друг с другу</a:t>
            </a:r>
            <a:r>
              <a:rPr lang="en-GB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571480"/>
            <a:ext cx="8255029" cy="1071571"/>
          </a:xfrm>
        </p:spPr>
        <p:txBody>
          <a:bodyPr lIns="0" tIns="0" rIns="0" bIns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/>
              <a:t>ДОРОГИЕ МАМЫ И ПАПЫ</a:t>
            </a:r>
            <a:r>
              <a:rPr lang="ru-RU" b="1" dirty="0" smtClean="0"/>
              <a:t>, ДЕВОЧКИ И МАЛЬЧИКИ</a:t>
            </a:r>
            <a:r>
              <a:rPr lang="en-GB" b="1" dirty="0" smtClean="0"/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857628"/>
            <a:ext cx="7643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Счастье, здоровье, добро, любовь, вера, понимание –вот это и есть семья.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smtClean="0"/>
              <a:t>БУДЬТЕ </a:t>
            </a:r>
            <a:r>
              <a:rPr lang="ru-RU" sz="4000" dirty="0" smtClean="0"/>
              <a:t>ЗДОРОВЫ! БЕРЕГИТЕ ДРУГ ДРУГА!</a:t>
            </a:r>
            <a:endParaRPr lang="ru-RU" sz="4000" dirty="0"/>
          </a:p>
        </p:txBody>
      </p:sp>
      <p:pic>
        <p:nvPicPr>
          <p:cNvPr id="26626" name="Picture 2" descr="http://im3-tub-ru.yandex.net/i?id=145701438-42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571480"/>
            <a:ext cx="7858180" cy="426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9" y="642918"/>
            <a:ext cx="850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pPr marL="342900" indent="-342900" algn="ctr"/>
            <a:endParaRPr lang="ru-RU" dirty="0" smtClean="0">
              <a:hlinkClick r:id="rId2"/>
            </a:endParaRPr>
          </a:p>
          <a:p>
            <a:pPr marL="342900" indent="-342900" algn="ctr"/>
            <a:r>
              <a:rPr lang="ru-RU" dirty="0" smtClean="0">
                <a:hlinkClick r:id="rId2"/>
              </a:rPr>
              <a:t>ЛИТЕРАТУРА</a:t>
            </a:r>
          </a:p>
          <a:p>
            <a:pPr marL="342900" indent="-342900"/>
            <a:r>
              <a:rPr lang="ru-RU" dirty="0" smtClean="0">
                <a:hlinkClick r:id="rId2"/>
              </a:rPr>
              <a:t>1. </a:t>
            </a:r>
            <a:r>
              <a:rPr lang="ru-RU" dirty="0" err="1" smtClean="0">
                <a:hlinkClick r:id="rId2"/>
              </a:rPr>
              <a:t>Бабенкова</a:t>
            </a:r>
            <a:r>
              <a:rPr lang="ru-RU" dirty="0" smtClean="0">
                <a:hlinkClick r:id="rId2"/>
              </a:rPr>
              <a:t> Е.А.Как помочь детям стать здоровыми:</a:t>
            </a:r>
          </a:p>
          <a:p>
            <a:pPr marL="342900" indent="-342900"/>
            <a:r>
              <a:rPr lang="ru-RU" dirty="0" smtClean="0">
                <a:hlinkClick r:id="rId2"/>
              </a:rPr>
              <a:t>     Методическое пособие. М.: ООО «Издательство»</a:t>
            </a:r>
            <a:r>
              <a:rPr lang="ru-RU" dirty="0" err="1" smtClean="0">
                <a:hlinkClick r:id="rId2"/>
              </a:rPr>
              <a:t>Астрель</a:t>
            </a:r>
            <a:r>
              <a:rPr lang="ru-RU" dirty="0" smtClean="0">
                <a:hlinkClick r:id="rId2"/>
              </a:rPr>
              <a:t>» 2004.</a:t>
            </a:r>
          </a:p>
          <a:p>
            <a:pPr marL="342900" indent="-342900"/>
            <a:r>
              <a:rPr lang="ru-RU" dirty="0" smtClean="0">
                <a:hlinkClick r:id="rId2"/>
              </a:rPr>
              <a:t>2. Безруких М.М. Здоровье сберегающие технологии в общеобразовательной школе. –М.,2002</a:t>
            </a:r>
          </a:p>
          <a:p>
            <a:pPr marL="342900" indent="-342900"/>
            <a:r>
              <a:rPr lang="ru-RU" dirty="0" smtClean="0">
                <a:hlinkClick r:id="rId2"/>
              </a:rPr>
              <a:t>3. </a:t>
            </a:r>
            <a:r>
              <a:rPr lang="ru-RU" dirty="0" err="1" smtClean="0">
                <a:hlinkClick r:id="rId2"/>
              </a:rPr>
              <a:t>ДереклееваН.И</a:t>
            </a:r>
            <a:r>
              <a:rPr lang="ru-RU" dirty="0" smtClean="0">
                <a:hlinkClick r:id="rId2"/>
              </a:rPr>
              <a:t>. Двигательные тренинги и уроки здоровья. М.,Вако,2004</a:t>
            </a:r>
          </a:p>
          <a:p>
            <a:pPr marL="342900" indent="-342900"/>
            <a:r>
              <a:rPr lang="ru-RU" dirty="0" smtClean="0">
                <a:hlinkClick r:id="rId2"/>
              </a:rPr>
              <a:t>4. Полезные привычки: Материалы для учителей. – М.,</a:t>
            </a:r>
          </a:p>
          <a:p>
            <a:pPr marL="342900" indent="-342900"/>
            <a:r>
              <a:rPr lang="ru-RU" dirty="0" smtClean="0">
                <a:hlinkClick r:id="rId2"/>
              </a:rPr>
              <a:t>     ИПФ «</a:t>
            </a:r>
            <a:r>
              <a:rPr lang="ru-RU" dirty="0" err="1" smtClean="0">
                <a:hlinkClick r:id="rId2"/>
              </a:rPr>
              <a:t>Полимед</a:t>
            </a:r>
            <a:r>
              <a:rPr lang="ru-RU" dirty="0" smtClean="0">
                <a:hlinkClick r:id="rId2"/>
              </a:rPr>
              <a:t>», 1999</a:t>
            </a:r>
          </a:p>
          <a:p>
            <a:pPr marL="342900" indent="-342900"/>
            <a:r>
              <a:rPr lang="ru-RU" dirty="0" smtClean="0">
                <a:hlinkClick r:id="rId2"/>
              </a:rPr>
              <a:t>5. </a:t>
            </a:r>
            <a:r>
              <a:rPr lang="ru-RU" dirty="0" err="1" smtClean="0">
                <a:hlinkClick r:id="rId2"/>
              </a:rPr>
              <a:t>funcarver.ucoz.net</a:t>
            </a:r>
            <a:r>
              <a:rPr lang="ru-RU" dirty="0" smtClean="0">
                <a:hlinkClick r:id="rId2"/>
              </a:rPr>
              <a:t>/…/2013-05-23-16</a:t>
            </a:r>
            <a:r>
              <a:rPr lang="en-US" dirty="0" smtClean="0">
                <a:hlinkClick r:id="rId3"/>
              </a:rPr>
              <a:t> </a:t>
            </a:r>
            <a:r>
              <a:rPr lang="ru-RU" dirty="0" smtClean="0">
                <a:hlinkClick r:id="rId3"/>
              </a:rPr>
              <a:t>–</a:t>
            </a:r>
            <a:r>
              <a:rPr lang="ru-RU" b="1" u="sng" dirty="0" smtClean="0">
                <a:solidFill>
                  <a:srgbClr val="FFC000"/>
                </a:solidFill>
                <a:hlinkClick r:id="rId3"/>
              </a:rPr>
              <a:t>фото  моя семья</a:t>
            </a:r>
          </a:p>
          <a:p>
            <a:r>
              <a:rPr lang="ru-RU" dirty="0" smtClean="0">
                <a:hlinkClick r:id="rId3"/>
              </a:rPr>
              <a:t>6. </a:t>
            </a:r>
            <a:r>
              <a:rPr lang="en-US" dirty="0" smtClean="0">
                <a:hlinkClick r:id="rId3"/>
              </a:rPr>
              <a:t>chemicalfreehealthierme.wordpress.com</a:t>
            </a:r>
            <a:r>
              <a:rPr lang="ru-RU" b="1" u="sng" dirty="0" smtClean="0">
                <a:solidFill>
                  <a:srgbClr val="FFC000"/>
                </a:solidFill>
              </a:rPr>
              <a:t>фото зубная щётка</a:t>
            </a:r>
          </a:p>
          <a:p>
            <a:r>
              <a:rPr lang="ru-RU" dirty="0" smtClean="0">
                <a:hlinkClick r:id="rId4"/>
              </a:rPr>
              <a:t>7. http://www.mk.ru/social/articl</a:t>
            </a:r>
            <a:r>
              <a:rPr lang="ru-RU" dirty="0" smtClean="0">
                <a:solidFill>
                  <a:srgbClr val="FFC000"/>
                </a:solidFill>
                <a:hlinkClick r:id="rId4"/>
              </a:rPr>
              <a:t>…</a:t>
            </a:r>
            <a:r>
              <a:rPr lang="ru-RU" dirty="0" smtClean="0">
                <a:solidFill>
                  <a:srgbClr val="FFC000"/>
                </a:solidFill>
              </a:rPr>
              <a:t>-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u="sng" dirty="0" smtClean="0">
                <a:solidFill>
                  <a:srgbClr val="FFC000"/>
                </a:solidFill>
              </a:rPr>
              <a:t>фото</a:t>
            </a:r>
            <a:r>
              <a:rPr lang="ru-RU" u="sng" dirty="0" smtClean="0">
                <a:solidFill>
                  <a:srgbClr val="FFC000"/>
                </a:solidFill>
              </a:rPr>
              <a:t> </a:t>
            </a:r>
            <a:r>
              <a:rPr lang="ru-RU" b="1" u="sng" dirty="0" smtClean="0">
                <a:solidFill>
                  <a:srgbClr val="FFC000"/>
                </a:solidFill>
              </a:rPr>
              <a:t>мыло</a:t>
            </a:r>
            <a:endParaRPr lang="ru-RU" u="sng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  <a:hlinkClick r:id="rId5"/>
              </a:rPr>
              <a:t>8. http://pu3.okis.ru/sell.42049.…</a:t>
            </a:r>
            <a:r>
              <a:rPr lang="ru-RU" dirty="0" smtClean="0">
                <a:solidFill>
                  <a:srgbClr val="FFC000"/>
                </a:solidFill>
              </a:rPr>
              <a:t>-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u="sng" dirty="0" smtClean="0">
                <a:solidFill>
                  <a:srgbClr val="FFC000"/>
                </a:solidFill>
              </a:rPr>
              <a:t>фото</a:t>
            </a:r>
            <a:r>
              <a:rPr lang="ru-RU" u="sng" dirty="0" smtClean="0">
                <a:solidFill>
                  <a:srgbClr val="FFC000"/>
                </a:solidFill>
              </a:rPr>
              <a:t> </a:t>
            </a:r>
            <a:r>
              <a:rPr lang="ru-RU" b="1" u="sng" dirty="0" smtClean="0">
                <a:solidFill>
                  <a:srgbClr val="FFC000"/>
                </a:solidFill>
              </a:rPr>
              <a:t>носовой платок</a:t>
            </a:r>
            <a:endParaRPr lang="ru-RU" u="sng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hlinkClick r:id="rId6"/>
              </a:rPr>
              <a:t>9. </a:t>
            </a:r>
            <a:r>
              <a:rPr lang="en-US" dirty="0" smtClean="0">
                <a:hlinkClick r:id="rId6"/>
              </a:rPr>
              <a:t>images.yandex.ru</a:t>
            </a:r>
            <a:r>
              <a:rPr lang="en-US" dirty="0" smtClean="0"/>
              <a:t>›</a:t>
            </a:r>
            <a:r>
              <a:rPr lang="ru-RU" b="1" u="sng" dirty="0" smtClean="0">
                <a:hlinkClick r:id="rId7"/>
              </a:rPr>
              <a:t>фото</a:t>
            </a:r>
            <a:r>
              <a:rPr lang="ru-RU" u="sng" dirty="0" smtClean="0">
                <a:hlinkClick r:id="rId7"/>
              </a:rPr>
              <a:t> </a:t>
            </a:r>
            <a:r>
              <a:rPr lang="ru-RU" b="1" u="sng" dirty="0" smtClean="0">
                <a:hlinkClick r:id="rId7"/>
              </a:rPr>
              <a:t>зеркало</a:t>
            </a:r>
            <a:endParaRPr lang="ru-RU" u="sng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3576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Учёба, здравствуй! </a:t>
            </a:r>
            <a:br>
              <a:rPr lang="ru-RU" dirty="0" smtClean="0"/>
            </a:br>
            <a:r>
              <a:rPr lang="ru-RU" dirty="0" smtClean="0"/>
              <a:t>Школа, здравствуй! </a:t>
            </a:r>
            <a:br>
              <a:rPr lang="ru-RU" dirty="0" smtClean="0"/>
            </a:br>
            <a:r>
              <a:rPr lang="ru-RU" dirty="0" smtClean="0"/>
              <a:t>Идём за знаньями в поход! </a:t>
            </a:r>
            <a:br>
              <a:rPr lang="ru-RU" dirty="0" smtClean="0"/>
            </a:br>
            <a:r>
              <a:rPr lang="ru-RU" dirty="0" smtClean="0"/>
              <a:t>Сегодня праздник! </a:t>
            </a:r>
            <a:br>
              <a:rPr lang="ru-RU" dirty="0" smtClean="0"/>
            </a:br>
            <a:r>
              <a:rPr lang="ru-RU" dirty="0" smtClean="0"/>
              <a:t>Школьный праздник! </a:t>
            </a:r>
            <a:br>
              <a:rPr lang="ru-RU" dirty="0" smtClean="0"/>
            </a:br>
            <a:r>
              <a:rPr lang="ru-RU" dirty="0" smtClean="0"/>
              <a:t>Встречаем мы учебный год! </a:t>
            </a:r>
            <a:endParaRPr lang="ru-RU" dirty="0"/>
          </a:p>
        </p:txBody>
      </p:sp>
      <p:pic>
        <p:nvPicPr>
          <p:cNvPr id="2050" name="Picture 2" descr="I:\ДОКУМЕНТЫ\Воспитание\МОЙ КЛАСС\для школы\DSC047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1285860"/>
            <a:ext cx="5581888" cy="37147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http://im8-tub-ru.yandex.net/i?id=116391283-17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767286">
            <a:off x="645895" y="1044390"/>
            <a:ext cx="2486026" cy="271007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5000636"/>
            <a:ext cx="1371600" cy="1428750"/>
          </a:xfrm>
          <a:prstGeom prst="rect">
            <a:avLst/>
          </a:prstGeom>
          <a:noFill/>
        </p:spPr>
      </p:pic>
      <p:pic>
        <p:nvPicPr>
          <p:cNvPr id="6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14290"/>
            <a:ext cx="1371600" cy="1428750"/>
          </a:xfrm>
          <a:prstGeom prst="rect">
            <a:avLst/>
          </a:prstGeom>
          <a:noFill/>
        </p:spPr>
      </p:pic>
      <p:pic>
        <p:nvPicPr>
          <p:cNvPr id="7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643446"/>
            <a:ext cx="13716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ДОКУМЕНТЫ\Воспитание\МОЙ КЛАСС\Моя семья\Красивые цветы на маминой клумбе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642918"/>
            <a:ext cx="2730665" cy="2176465"/>
          </a:xfrm>
          <a:prstGeom prst="rect">
            <a:avLst/>
          </a:prstGeom>
          <a:noFill/>
        </p:spPr>
      </p:pic>
      <p:pic>
        <p:nvPicPr>
          <p:cNvPr id="15363" name="Picture 3" descr="I:\ДОКУМЕНТЫ\Воспитание\МОЙ КЛАСС\Моя семья\Михайловы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785794"/>
            <a:ext cx="2197962" cy="2663829"/>
          </a:xfrm>
          <a:prstGeom prst="rect">
            <a:avLst/>
          </a:prstGeom>
          <a:noFill/>
        </p:spPr>
      </p:pic>
      <p:pic>
        <p:nvPicPr>
          <p:cNvPr id="15364" name="Picture 4" descr="I:\ДОКУМЕНТЫ\Воспитание\МОЙ КЛАСС\Моя семья\Гололобовы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3571876"/>
            <a:ext cx="2699899" cy="1932917"/>
          </a:xfrm>
          <a:prstGeom prst="rect">
            <a:avLst/>
          </a:prstGeom>
          <a:noFill/>
        </p:spPr>
      </p:pic>
      <p:pic>
        <p:nvPicPr>
          <p:cNvPr id="15365" name="Picture 5" descr="I:\ДОКУМЕНТЫ\Воспитание\МОЙ КЛАСС\Моя семья\Беляевы на отдых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78" y="2428868"/>
            <a:ext cx="1987552" cy="2724757"/>
          </a:xfrm>
          <a:prstGeom prst="rect">
            <a:avLst/>
          </a:prstGeom>
          <a:noFill/>
        </p:spPr>
      </p:pic>
      <p:pic>
        <p:nvPicPr>
          <p:cNvPr id="15366" name="Picture 6" descr="I:\ДОКУМЕНТЫ\Воспитание\МОЙ КЛАСС\Моя семья\Орловы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57818" y="2857496"/>
            <a:ext cx="3032128" cy="2041762"/>
          </a:xfrm>
          <a:prstGeom prst="rect">
            <a:avLst/>
          </a:prstGeom>
          <a:noFill/>
        </p:spPr>
      </p:pic>
      <p:pic>
        <p:nvPicPr>
          <p:cNvPr id="15367" name="Picture 7" descr="I:\ДОКУМЕНТЫ\Воспитание\МОЙ КЛАСС\Моя семья\Тертичниковы1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428860" y="500042"/>
            <a:ext cx="3429024" cy="1857388"/>
          </a:xfrm>
          <a:prstGeom prst="rect">
            <a:avLst/>
          </a:prstGeom>
          <a:noFill/>
        </p:spPr>
      </p:pic>
      <p:pic>
        <p:nvPicPr>
          <p:cNvPr id="3" name="Picture 2" descr="C:\Users\Ирина\Desktop\презентация класса\н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572008"/>
            <a:ext cx="4286280" cy="20145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5643578"/>
            <a:ext cx="3144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Быть здоровыми хотят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взрослые и дети 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1857364"/>
            <a:ext cx="5963177" cy="448152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 rot="19986152">
            <a:off x="107748" y="1449313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 от природы дар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мяч, не обруч и не шар,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гиря, мяч и не скамья: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 – хрупкий дар, друзья!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929066"/>
            <a:ext cx="1371600" cy="1428750"/>
          </a:xfrm>
          <a:prstGeom prst="rect">
            <a:avLst/>
          </a:prstGeom>
          <a:noFill/>
        </p:spPr>
      </p:pic>
      <p:pic>
        <p:nvPicPr>
          <p:cNvPr id="5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28604"/>
            <a:ext cx="1371600" cy="1428750"/>
          </a:xfrm>
          <a:prstGeom prst="rect">
            <a:avLst/>
          </a:prstGeom>
          <a:noFill/>
        </p:spPr>
      </p:pic>
      <p:pic>
        <p:nvPicPr>
          <p:cNvPr id="6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214950"/>
            <a:ext cx="1371600" cy="14287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0100" y="428604"/>
            <a:ext cx="6470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для этого нам нужно, смогу я вам ответить!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Clr>
                <a:srgbClr val="0066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006666"/>
                </a:solidFill>
              </a:rPr>
              <a:t>ЛИЧНАЯ ГИГИЕНА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57159" y="5429264"/>
            <a:ext cx="7000924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25"/>
              </a:spcBef>
              <a:buClr>
                <a:srgbClr val="006666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500" b="1" dirty="0" err="1">
                <a:solidFill>
                  <a:srgbClr val="003366"/>
                </a:solidFill>
                <a:latin typeface="Verdana" pitchFamily="34" charset="0"/>
              </a:rPr>
              <a:t>Запомнить</a:t>
            </a:r>
            <a:r>
              <a:rPr lang="en-GB" sz="25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500" b="1" dirty="0" err="1">
                <a:solidFill>
                  <a:srgbClr val="003366"/>
                </a:solidFill>
                <a:latin typeface="Verdana" pitchFamily="34" charset="0"/>
              </a:rPr>
              <a:t>нужно</a:t>
            </a:r>
            <a:r>
              <a:rPr lang="en-GB" sz="25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500" b="1" dirty="0" err="1">
                <a:solidFill>
                  <a:srgbClr val="003366"/>
                </a:solidFill>
                <a:latin typeface="Verdana" pitchFamily="34" charset="0"/>
              </a:rPr>
              <a:t>навсегда</a:t>
            </a:r>
            <a:r>
              <a:rPr lang="en-GB" sz="2500" b="1" dirty="0">
                <a:solidFill>
                  <a:srgbClr val="003366"/>
                </a:solidFill>
                <a:latin typeface="Verdana" pitchFamily="34" charset="0"/>
              </a:rPr>
              <a:t>: </a:t>
            </a:r>
          </a:p>
          <a:p>
            <a:pPr marL="341313" indent="-341313">
              <a:lnSpc>
                <a:spcPct val="90000"/>
              </a:lnSpc>
              <a:spcBef>
                <a:spcPts val="625"/>
              </a:spcBef>
              <a:buClr>
                <a:srgbClr val="006666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500" b="1" dirty="0" err="1">
                <a:solidFill>
                  <a:srgbClr val="003366"/>
                </a:solidFill>
                <a:latin typeface="Verdana" pitchFamily="34" charset="0"/>
              </a:rPr>
              <a:t>залог</a:t>
            </a:r>
            <a:r>
              <a:rPr lang="en-GB" sz="25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500" b="1" dirty="0" err="1">
                <a:solidFill>
                  <a:srgbClr val="003366"/>
                </a:solidFill>
                <a:latin typeface="Verdana" pitchFamily="34" charset="0"/>
              </a:rPr>
              <a:t>здоровья</a:t>
            </a:r>
            <a:r>
              <a:rPr lang="en-GB" sz="2500" b="1" dirty="0">
                <a:solidFill>
                  <a:srgbClr val="003366"/>
                </a:solidFill>
                <a:latin typeface="Verdana" pitchFamily="34" charset="0"/>
              </a:rPr>
              <a:t> – </a:t>
            </a:r>
            <a:r>
              <a:rPr lang="en-GB" sz="2500" b="1" dirty="0" err="1">
                <a:solidFill>
                  <a:srgbClr val="003366"/>
                </a:solidFill>
                <a:latin typeface="Verdana" pitchFamily="34" charset="0"/>
              </a:rPr>
              <a:t>чистота</a:t>
            </a:r>
            <a:r>
              <a:rPr lang="en-GB" sz="2500" b="1" dirty="0">
                <a:solidFill>
                  <a:srgbClr val="003366"/>
                </a:solidFill>
                <a:latin typeface="Verdana" pitchFamily="34" charset="0"/>
              </a:rPr>
              <a:t>!</a:t>
            </a:r>
          </a:p>
        </p:txBody>
      </p:sp>
      <p:pic>
        <p:nvPicPr>
          <p:cNvPr id="14340" name="Picture 33" descr="91307b4f8fa3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428736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4" descr="6ef2c4d023c6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2071678"/>
            <a:ext cx="33496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642918"/>
            <a:ext cx="1371600" cy="1428750"/>
          </a:xfrm>
          <a:prstGeom prst="rect">
            <a:avLst/>
          </a:prstGeom>
          <a:noFill/>
        </p:spPr>
      </p:pic>
      <p:pic>
        <p:nvPicPr>
          <p:cNvPr id="7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785926"/>
            <a:ext cx="1371600" cy="1428750"/>
          </a:xfrm>
          <a:prstGeom prst="rect">
            <a:avLst/>
          </a:prstGeom>
          <a:noFill/>
        </p:spPr>
      </p:pic>
      <p:pic>
        <p:nvPicPr>
          <p:cNvPr id="8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072074"/>
            <a:ext cx="13716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285860"/>
            <a:ext cx="1371600" cy="1428750"/>
          </a:xfrm>
          <a:prstGeom prst="rect">
            <a:avLst/>
          </a:prstGeom>
          <a:noFill/>
        </p:spPr>
      </p:pic>
      <p:pic>
        <p:nvPicPr>
          <p:cNvPr id="16402" name="Picture 18" descr="http://im0-tub-ru.yandex.net/i?id=110619656-40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500042"/>
            <a:ext cx="2571768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28662" y="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642918"/>
            <a:ext cx="60789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Мудрец в нём видел мудреца,</a:t>
            </a:r>
          </a:p>
          <a:p>
            <a:r>
              <a:rPr lang="ru-RU" dirty="0" smtClean="0"/>
              <a:t>Глупец – глупца, баран – барана.</a:t>
            </a:r>
          </a:p>
          <a:p>
            <a:r>
              <a:rPr lang="ru-RU" dirty="0" smtClean="0"/>
              <a:t>Овцу в нём видела овца, а обезьяну – обезьяна.</a:t>
            </a:r>
          </a:p>
          <a:p>
            <a:r>
              <a:rPr lang="ru-RU" dirty="0" smtClean="0"/>
              <a:t>Вот подвели к нему Федю Баратова. </a:t>
            </a:r>
          </a:p>
          <a:p>
            <a:r>
              <a:rPr lang="ru-RU" dirty="0" smtClean="0"/>
              <a:t>И Федя увидел </a:t>
            </a:r>
            <a:r>
              <a:rPr lang="ru-RU" dirty="0" err="1" smtClean="0"/>
              <a:t>неряху</a:t>
            </a:r>
            <a:r>
              <a:rPr lang="ru-RU" dirty="0" smtClean="0"/>
              <a:t> лохматого…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214554"/>
            <a:ext cx="3328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Целых 25 зубков</a:t>
            </a:r>
          </a:p>
          <a:p>
            <a:r>
              <a:rPr lang="ru-RU" dirty="0" smtClean="0"/>
              <a:t>Для кудрей и хохолков</a:t>
            </a:r>
          </a:p>
          <a:p>
            <a:r>
              <a:rPr lang="ru-RU" dirty="0" smtClean="0"/>
              <a:t>И под каждым под зубком</a:t>
            </a:r>
          </a:p>
          <a:p>
            <a:r>
              <a:rPr lang="ru-RU" dirty="0" smtClean="0"/>
              <a:t>Лягут волосы рядком…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786190"/>
            <a:ext cx="2762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Вроде нежная на вид</a:t>
            </a:r>
          </a:p>
          <a:p>
            <a:r>
              <a:rPr lang="ru-RU" dirty="0" smtClean="0"/>
              <a:t>И не просит пищи.</a:t>
            </a:r>
          </a:p>
          <a:p>
            <a:r>
              <a:rPr lang="ru-RU" dirty="0" smtClean="0"/>
              <a:t>По одежде побежит,</a:t>
            </a:r>
          </a:p>
          <a:p>
            <a:r>
              <a:rPr lang="ru-RU" dirty="0" smtClean="0"/>
              <a:t> Она станет чище…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143512"/>
            <a:ext cx="3201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Волосистой головой</a:t>
            </a:r>
            <a:br>
              <a:rPr lang="ru-RU" dirty="0" smtClean="0"/>
            </a:br>
            <a:r>
              <a:rPr lang="ru-RU" dirty="0" smtClean="0"/>
              <a:t>В рот она влезает ловко.</a:t>
            </a:r>
          </a:p>
          <a:p>
            <a:r>
              <a:rPr lang="ru-RU" dirty="0" smtClean="0"/>
              <a:t>И считает зубы там.</a:t>
            </a:r>
          </a:p>
          <a:p>
            <a:r>
              <a:rPr lang="ru-RU" dirty="0" smtClean="0"/>
              <a:t>Кто она?...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2285992"/>
            <a:ext cx="3725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Гладко и душисто,</a:t>
            </a:r>
          </a:p>
          <a:p>
            <a:r>
              <a:rPr lang="ru-RU" dirty="0" smtClean="0"/>
              <a:t>Моет чисто – </a:t>
            </a:r>
            <a:r>
              <a:rPr lang="ru-RU" dirty="0" err="1" smtClean="0"/>
              <a:t>чисто</a:t>
            </a:r>
            <a:r>
              <a:rPr lang="ru-RU" dirty="0" smtClean="0"/>
              <a:t>!</a:t>
            </a:r>
          </a:p>
          <a:p>
            <a:r>
              <a:rPr lang="ru-RU" dirty="0" smtClean="0"/>
              <a:t>Нужно, чтоб у каждого было.</a:t>
            </a:r>
          </a:p>
          <a:p>
            <a:r>
              <a:rPr lang="ru-RU" dirty="0" smtClean="0"/>
              <a:t>Что это, ребята?...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4857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4929198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Лёг в карман и караулю,</a:t>
            </a:r>
          </a:p>
          <a:p>
            <a:r>
              <a:rPr lang="ru-RU" dirty="0" smtClean="0"/>
              <a:t>Рёву, Плаксу и </a:t>
            </a:r>
            <a:r>
              <a:rPr lang="ru-RU" dirty="0" err="1" smtClean="0"/>
              <a:t>Грязнулю</a:t>
            </a:r>
            <a:r>
              <a:rPr lang="ru-RU" dirty="0" smtClean="0"/>
              <a:t>,</a:t>
            </a:r>
          </a:p>
          <a:p>
            <a:r>
              <a:rPr lang="ru-RU" dirty="0" smtClean="0"/>
              <a:t>Им утру потоки слёз,</a:t>
            </a:r>
          </a:p>
          <a:p>
            <a:r>
              <a:rPr lang="ru-RU" dirty="0" smtClean="0"/>
              <a:t>Не забуду и про нос…</a:t>
            </a:r>
            <a:endParaRPr lang="ru-RU" dirty="0"/>
          </a:p>
        </p:txBody>
      </p:sp>
      <p:pic>
        <p:nvPicPr>
          <p:cNvPr id="16386" name="Picture 2" descr="http://im7-tub-ru.yandex.net/i?id=69099519-66-72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500042"/>
            <a:ext cx="2495522" cy="185311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388" name="Picture 4" descr="http://im8-tub-ru.yandex.net/i?id=311816315-60-72&amp;n=2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071678"/>
            <a:ext cx="2547910" cy="1910933"/>
          </a:xfrm>
          <a:prstGeom prst="rect">
            <a:avLst/>
          </a:prstGeom>
          <a:noFill/>
        </p:spPr>
      </p:pic>
      <p:pic>
        <p:nvPicPr>
          <p:cNvPr id="16390" name="Picture 6" descr="http://im7-tub-ru.yandex.net/i?id=108898677-17-72&amp;n=2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2571768" cy="2571768"/>
          </a:xfrm>
          <a:prstGeom prst="rect">
            <a:avLst/>
          </a:prstGeom>
          <a:noFill/>
        </p:spPr>
      </p:pic>
      <p:pic>
        <p:nvPicPr>
          <p:cNvPr id="16392" name="Picture 8" descr="http://im6-tub-ru.yandex.net/i?id=119546614-07-72&amp;n=2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643446"/>
            <a:ext cx="3246143" cy="1714512"/>
          </a:xfrm>
          <a:prstGeom prst="rect">
            <a:avLst/>
          </a:prstGeom>
          <a:noFill/>
        </p:spPr>
      </p:pic>
      <p:pic>
        <p:nvPicPr>
          <p:cNvPr id="16396" name="Picture 12" descr="http://im7-tub-ru.yandex.net/i?id=199140217-71-72&amp;n=21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500438"/>
            <a:ext cx="2293646" cy="2234071"/>
          </a:xfrm>
          <a:prstGeom prst="rect">
            <a:avLst/>
          </a:prstGeom>
          <a:noFill/>
        </p:spPr>
      </p:pic>
      <p:pic>
        <p:nvPicPr>
          <p:cNvPr id="20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500438"/>
            <a:ext cx="1371600" cy="1428750"/>
          </a:xfrm>
          <a:prstGeom prst="rect">
            <a:avLst/>
          </a:prstGeom>
          <a:noFill/>
        </p:spPr>
      </p:pic>
      <p:pic>
        <p:nvPicPr>
          <p:cNvPr id="21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428868"/>
            <a:ext cx="13716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500165" y="301625"/>
            <a:ext cx="7183459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>
                <a:srgbClr val="0066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0000CC"/>
                </a:solidFill>
              </a:rPr>
              <a:t>ПРАВИЛЬНОЕ</a:t>
            </a:r>
            <a:r>
              <a:rPr lang="en-GB" sz="3600" b="1" dirty="0" smtClean="0">
                <a:solidFill>
                  <a:srgbClr val="0000CC"/>
                </a:solidFill>
              </a:rPr>
              <a:t> </a:t>
            </a:r>
            <a:r>
              <a:rPr lang="en-GB" sz="3600" b="1" dirty="0">
                <a:solidFill>
                  <a:srgbClr val="0000CC"/>
                </a:solidFill>
              </a:rPr>
              <a:t>ПИТАНИЕ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28596" y="5143512"/>
            <a:ext cx="7313612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lnSpc>
                <a:spcPct val="80000"/>
              </a:lnSpc>
              <a:spcBef>
                <a:spcPts val="625"/>
              </a:spcBef>
              <a:buClr>
                <a:srgbClr val="0000CC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500" b="1">
                <a:solidFill>
                  <a:schemeClr val="tx1"/>
                </a:solidFill>
                <a:latin typeface="Verdana" pitchFamily="34" charset="0"/>
              </a:rPr>
              <a:t>Будешь правильно питаться –</a:t>
            </a:r>
          </a:p>
          <a:p>
            <a:pPr marL="341313" indent="-341313" algn="ctr">
              <a:lnSpc>
                <a:spcPct val="80000"/>
              </a:lnSpc>
              <a:spcBef>
                <a:spcPts val="625"/>
              </a:spcBef>
              <a:buClr>
                <a:srgbClr val="0000CC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500" b="1">
                <a:solidFill>
                  <a:schemeClr val="tx1"/>
                </a:solidFill>
                <a:latin typeface="Verdana" pitchFamily="34" charset="0"/>
              </a:rPr>
              <a:t>со здоровьем будешь знаться!</a:t>
            </a:r>
          </a:p>
        </p:txBody>
      </p:sp>
      <p:pic>
        <p:nvPicPr>
          <p:cNvPr id="10244" name="Picture 5" descr="F:\К педсовету ЗОЖ\Здоровая семья Род собрание\pitanie1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571612"/>
            <a:ext cx="3510701" cy="32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857628"/>
            <a:ext cx="1371600" cy="1428750"/>
          </a:xfrm>
          <a:prstGeom prst="rect">
            <a:avLst/>
          </a:prstGeom>
          <a:noFill/>
        </p:spPr>
      </p:pic>
      <p:pic>
        <p:nvPicPr>
          <p:cNvPr id="8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857496"/>
            <a:ext cx="1371600" cy="1428750"/>
          </a:xfrm>
          <a:prstGeom prst="rect">
            <a:avLst/>
          </a:prstGeom>
          <a:noFill/>
        </p:spPr>
      </p:pic>
      <p:pic>
        <p:nvPicPr>
          <p:cNvPr id="9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57166"/>
            <a:ext cx="13716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abblebox.ru/img/diet/123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683024">
            <a:off x="6152859" y="4502651"/>
            <a:ext cx="2369840" cy="177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Картинка 249 из 1149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68991">
            <a:off x="468521" y="762519"/>
            <a:ext cx="2272658" cy="1704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00430" y="50004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“Есть, чтобы жить, а не жить, чтобы есть”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071678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Родителям и вам нельзя забывать о том, что соблюдение режима питания – основа здорового образа жизни.      Правильное питание организовать не просто. Нужно заботиться о том, чтобы в рационе правильно сочетались различные продукты и химические вещества.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7"/>
          <p:cNvGrpSpPr/>
          <p:nvPr/>
        </p:nvGrpSpPr>
        <p:grpSpPr>
          <a:xfrm rot="20073353">
            <a:off x="5629690" y="2087262"/>
            <a:ext cx="1428760" cy="1588166"/>
            <a:chOff x="251520" y="620688"/>
            <a:chExt cx="2232248" cy="2088232"/>
          </a:xfrm>
        </p:grpSpPr>
        <p:pic>
          <p:nvPicPr>
            <p:cNvPr id="13" name="Рисунок 12"/>
            <p:cNvPicPr/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51520" y="620688"/>
              <a:ext cx="2232248" cy="2088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251520" y="692696"/>
              <a:ext cx="2232248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251520" y="620688"/>
              <a:ext cx="2160240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4071942"/>
            <a:ext cx="2000264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Группа 10"/>
          <p:cNvGrpSpPr/>
          <p:nvPr/>
        </p:nvGrpSpPr>
        <p:grpSpPr>
          <a:xfrm rot="1127366">
            <a:off x="6982670" y="2303150"/>
            <a:ext cx="1684892" cy="1496390"/>
            <a:chOff x="1475656" y="620688"/>
            <a:chExt cx="3139211" cy="2428226"/>
          </a:xfrm>
        </p:grpSpPr>
        <p:pic>
          <p:nvPicPr>
            <p:cNvPr id="9" name="Picture 2" descr="http://img.perezhilton.com/wp-content/uploads/2008/06/atheburger__oPt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518523" y="730432"/>
              <a:ext cx="3096344" cy="2318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928662" y="500042"/>
            <a:ext cx="7783512" cy="642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>
                <a:srgbClr val="0066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006666"/>
                </a:solidFill>
              </a:rPr>
              <a:t>Занятия спортом</a:t>
            </a:r>
            <a:endParaRPr lang="en-GB" sz="2800" b="1" dirty="0">
              <a:solidFill>
                <a:srgbClr val="006666"/>
              </a:solidFill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370013" y="5734050"/>
            <a:ext cx="7313612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lnSpc>
                <a:spcPct val="80000"/>
              </a:lnSpc>
              <a:spcBef>
                <a:spcPts val="600"/>
              </a:spcBef>
              <a:buClr>
                <a:srgbClr val="006666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err="1">
                <a:solidFill>
                  <a:srgbClr val="003366"/>
                </a:solidFill>
                <a:latin typeface="Verdana" pitchFamily="34" charset="0"/>
              </a:rPr>
              <a:t>Чтоб</a:t>
            </a:r>
            <a:r>
              <a:rPr lang="en-GB" sz="24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400" b="1" dirty="0" err="1">
                <a:solidFill>
                  <a:srgbClr val="003366"/>
                </a:solidFill>
                <a:latin typeface="Verdana" pitchFamily="34" charset="0"/>
              </a:rPr>
              <a:t>сильным</a:t>
            </a:r>
            <a:r>
              <a:rPr lang="en-GB" sz="2400" b="1" dirty="0">
                <a:solidFill>
                  <a:srgbClr val="003366"/>
                </a:solidFill>
                <a:latin typeface="Verdana" pitchFamily="34" charset="0"/>
              </a:rPr>
              <a:t> и </a:t>
            </a:r>
            <a:r>
              <a:rPr lang="en-GB" sz="2400" b="1" dirty="0" err="1">
                <a:solidFill>
                  <a:srgbClr val="003366"/>
                </a:solidFill>
                <a:latin typeface="Verdana" pitchFamily="34" charset="0"/>
              </a:rPr>
              <a:t>здоровым</a:t>
            </a:r>
            <a:r>
              <a:rPr lang="en-GB" sz="24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400" b="1" dirty="0" err="1">
                <a:solidFill>
                  <a:srgbClr val="003366"/>
                </a:solidFill>
                <a:latin typeface="Verdana" pitchFamily="34" charset="0"/>
              </a:rPr>
              <a:t>быть</a:t>
            </a:r>
            <a:r>
              <a:rPr lang="en-GB" sz="2400" b="1" dirty="0">
                <a:solidFill>
                  <a:srgbClr val="003366"/>
                </a:solidFill>
                <a:latin typeface="Verdana" pitchFamily="34" charset="0"/>
              </a:rPr>
              <a:t>, </a:t>
            </a:r>
          </a:p>
          <a:p>
            <a:pPr marL="341313" indent="-341313" algn="ctr">
              <a:lnSpc>
                <a:spcPct val="80000"/>
              </a:lnSpc>
              <a:spcBef>
                <a:spcPts val="600"/>
              </a:spcBef>
              <a:buClr>
                <a:srgbClr val="006666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solidFill>
                  <a:srgbClr val="003366"/>
                </a:solidFill>
                <a:latin typeface="Verdana" pitchFamily="34" charset="0"/>
              </a:rPr>
              <a:t>в </a:t>
            </a:r>
            <a:r>
              <a:rPr lang="en-GB" sz="2400" b="1" dirty="0" err="1">
                <a:solidFill>
                  <a:srgbClr val="003366"/>
                </a:solidFill>
                <a:latin typeface="Verdana" pitchFamily="34" charset="0"/>
              </a:rPr>
              <a:t>спортивный</a:t>
            </a:r>
            <a:r>
              <a:rPr lang="en-GB" sz="24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400" b="1" dirty="0" err="1">
                <a:solidFill>
                  <a:srgbClr val="003366"/>
                </a:solidFill>
                <a:latin typeface="Verdana" pitchFamily="34" charset="0"/>
              </a:rPr>
              <a:t>зал</a:t>
            </a:r>
            <a:r>
              <a:rPr lang="en-GB" sz="24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400" b="1" dirty="0" err="1">
                <a:solidFill>
                  <a:srgbClr val="003366"/>
                </a:solidFill>
                <a:latin typeface="Verdana" pitchFamily="34" charset="0"/>
              </a:rPr>
              <a:t>надо</a:t>
            </a:r>
            <a:r>
              <a:rPr lang="en-GB" sz="24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n-GB" sz="2400" b="1" dirty="0" err="1">
                <a:solidFill>
                  <a:srgbClr val="003366"/>
                </a:solidFill>
                <a:latin typeface="Verdana" pitchFamily="34" charset="0"/>
              </a:rPr>
              <a:t>ходить</a:t>
            </a:r>
            <a:r>
              <a:rPr lang="en-GB" sz="2400" b="1" dirty="0">
                <a:solidFill>
                  <a:srgbClr val="003366"/>
                </a:solidFill>
                <a:latin typeface="Verdana" pitchFamily="34" charset="0"/>
              </a:rPr>
              <a:t>!</a:t>
            </a:r>
          </a:p>
        </p:txBody>
      </p:sp>
      <p:pic>
        <p:nvPicPr>
          <p:cNvPr id="11268" name="i-main-pic" descr="Картинка 9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1857364"/>
            <a:ext cx="378618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428736"/>
            <a:ext cx="1371600" cy="1428750"/>
          </a:xfrm>
          <a:prstGeom prst="rect">
            <a:avLst/>
          </a:prstGeom>
          <a:noFill/>
        </p:spPr>
      </p:pic>
      <p:pic>
        <p:nvPicPr>
          <p:cNvPr id="6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929066"/>
            <a:ext cx="1371600" cy="1428750"/>
          </a:xfrm>
          <a:prstGeom prst="rect">
            <a:avLst/>
          </a:prstGeom>
          <a:noFill/>
        </p:spPr>
      </p:pic>
      <p:pic>
        <p:nvPicPr>
          <p:cNvPr id="7" name="Picture 6" descr="http://im8-tub-ru.yandex.net/i?id=206195453-10-72&amp;n=2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142984"/>
            <a:ext cx="13716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607</TotalTime>
  <Words>802</Words>
  <Application>Microsoft Office PowerPoint</Application>
  <PresentationFormat>Экран (4:3)</PresentationFormat>
  <Paragraphs>156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В здоровой семье – здоровый ребёнок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ДОРОГИЕ МАМЫ И ПАПЫ, ДЕВОЧКИ И МАЛЬЧИКИ!</vt:lpstr>
      <vt:lpstr>БУДЬТЕ ЗДОРОВЫ! БЕРЕГИТЕ ДРУГ ДРУГА!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здоровой семье – здоровый ребёнок</dc:title>
  <dc:creator>Ирина</dc:creator>
  <cp:lastModifiedBy>Ирина</cp:lastModifiedBy>
  <cp:revision>53</cp:revision>
  <dcterms:created xsi:type="dcterms:W3CDTF">2013-08-31T06:26:19Z</dcterms:created>
  <dcterms:modified xsi:type="dcterms:W3CDTF">2013-09-01T13:10:29Z</dcterms:modified>
</cp:coreProperties>
</file>