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3" r:id="rId3"/>
    <p:sldId id="261" r:id="rId4"/>
    <p:sldId id="257" r:id="rId5"/>
    <p:sldId id="262" r:id="rId6"/>
    <p:sldId id="256" r:id="rId7"/>
    <p:sldId id="259" r:id="rId8"/>
    <p:sldId id="25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2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F128-7BD9-4BEF-B51D-28F99ACB137B}" type="datetimeFigureOut">
              <a:rPr lang="ru-RU" smtClean="0"/>
              <a:t>07.09.2013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11798-E4DD-4DC7-B2E7-1A23F23C8AA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F128-7BD9-4BEF-B51D-28F99ACB137B}" type="datetimeFigureOut">
              <a:rPr lang="ru-RU" smtClean="0"/>
              <a:t>07.09.2013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11798-E4DD-4DC7-B2E7-1A23F23C8A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F128-7BD9-4BEF-B51D-28F99ACB137B}" type="datetimeFigureOut">
              <a:rPr lang="ru-RU" smtClean="0"/>
              <a:t>07.09.2013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11798-E4DD-4DC7-B2E7-1A23F23C8A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F128-7BD9-4BEF-B51D-28F99ACB137B}" type="datetimeFigureOut">
              <a:rPr lang="ru-RU" smtClean="0"/>
              <a:t>07.09.2013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11798-E4DD-4DC7-B2E7-1A23F23C8AA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F128-7BD9-4BEF-B51D-28F99ACB137B}" type="datetimeFigureOut">
              <a:rPr lang="ru-RU" smtClean="0"/>
              <a:t>07.09.2013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11798-E4DD-4DC7-B2E7-1A23F23C8A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F128-7BD9-4BEF-B51D-28F99ACB137B}" type="datetimeFigureOut">
              <a:rPr lang="ru-RU" smtClean="0"/>
              <a:t>07.09.2013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11798-E4DD-4DC7-B2E7-1A23F23C8AA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F128-7BD9-4BEF-B51D-28F99ACB137B}" type="datetimeFigureOut">
              <a:rPr lang="ru-RU" smtClean="0"/>
              <a:t>07.09.2013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11798-E4DD-4DC7-B2E7-1A23F23C8AA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F128-7BD9-4BEF-B51D-28F99ACB137B}" type="datetimeFigureOut">
              <a:rPr lang="ru-RU" smtClean="0"/>
              <a:t>07.09.2013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11798-E4DD-4DC7-B2E7-1A23F23C8A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F128-7BD9-4BEF-B51D-28F99ACB137B}" type="datetimeFigureOut">
              <a:rPr lang="ru-RU" smtClean="0"/>
              <a:t>07.09.2013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11798-E4DD-4DC7-B2E7-1A23F23C8A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F128-7BD9-4BEF-B51D-28F99ACB137B}" type="datetimeFigureOut">
              <a:rPr lang="ru-RU" smtClean="0"/>
              <a:t>07.09.2013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11798-E4DD-4DC7-B2E7-1A23F23C8A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F128-7BD9-4BEF-B51D-28F99ACB137B}" type="datetimeFigureOut">
              <a:rPr lang="ru-RU" smtClean="0"/>
              <a:t>07.09.2013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11798-E4DD-4DC7-B2E7-1A23F23C8AA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054F128-7BD9-4BEF-B51D-28F99ACB137B}" type="datetimeFigureOut">
              <a:rPr lang="ru-RU" smtClean="0"/>
              <a:t>07.09.2013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0D11798-E4DD-4DC7-B2E7-1A23F23C8AA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ile:///H:\&#1050;&#1083;&#1072;&#1089;&#1089;&#1085;&#1086;&#1077;%20&#1088;&#1091;&#1082;&#1086;&#1074;&#1086;&#1076;&#1089;&#1090;&#1074;&#1086;\&#1052;&#1086;&#1103;%20&#1087;&#1072;&#1087;&#1082;&#1072;%20&#1082;&#1083;&#1072;&#1089;&#1089;&#1085;&#1086;&#1075;&#1086;%20&#1088;&#1091;&#1082;&#1086;&#1074;&#1086;&#1076;&#1080;&#1090;&#1077;&#1083;&#1103;\&#1044;&#1085;&#1077;&#1074;&#1085;&#1080;&#1082;%20&#1082;&#1083;&#1072;&#1089;&#1089;&#1085;&#1086;&#1075;&#1086;%20&#1088;&#1091;&#1082;&#1086;&#1074;&#1086;&#1076;&#1080;&#1090;&#1077;&#1083;&#1103;+&#1089;&#1077;&#1090;&#1082;&#1072;.doc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1840" y="5301208"/>
            <a:ext cx="5637010" cy="882119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Агафонова Надежда Николаевна</a:t>
            </a:r>
          </a:p>
          <a:p>
            <a:r>
              <a:rPr lang="ru-RU" dirty="0" smtClean="0"/>
              <a:t>МБОУ </a:t>
            </a:r>
            <a:r>
              <a:rPr lang="ru-RU" dirty="0" smtClean="0"/>
              <a:t>г. Мурманска СОШ </a:t>
            </a:r>
            <a:r>
              <a:rPr lang="ru-RU" dirty="0" smtClean="0"/>
              <a:t>№31, учитель начальных классов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568952" cy="3384376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7200" dirty="0" smtClean="0"/>
              <a:t>Опыт</a:t>
            </a: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6600" dirty="0" smtClean="0"/>
              <a:t>использования ИКТ </a:t>
            </a: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в </a:t>
            </a:r>
            <a:r>
              <a:rPr lang="ru-RU" sz="6000" dirty="0"/>
              <a:t>работе </a:t>
            </a:r>
            <a:r>
              <a:rPr lang="ru-RU" sz="6000" dirty="0" smtClean="0"/>
              <a:t>классного</a:t>
            </a:r>
            <a:br>
              <a:rPr lang="ru-RU" sz="6000" dirty="0" smtClean="0"/>
            </a:br>
            <a:r>
              <a:rPr lang="ru-RU" sz="6000" dirty="0" smtClean="0"/>
              <a:t>руководителя</a:t>
            </a:r>
            <a:r>
              <a:rPr lang="ru-RU" sz="6600" dirty="0"/>
              <a:t/>
            </a:r>
            <a:br>
              <a:rPr lang="ru-RU" sz="6600" dirty="0"/>
            </a:b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74230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К. Д. Ушинский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280920" cy="347472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4000" dirty="0"/>
              <a:t>«Если вы входите в класс, </a:t>
            </a:r>
            <a:r>
              <a:rPr lang="ru-RU" sz="4000" dirty="0" smtClean="0"/>
              <a:t>от </a:t>
            </a:r>
            <a:r>
              <a:rPr lang="ru-RU" sz="4000" dirty="0"/>
              <a:t>которого трудно добиться слова, начните показывать картинки, и класс заговорит, а главное, заговорит свободно…»</a:t>
            </a:r>
          </a:p>
        </p:txBody>
      </p:sp>
    </p:spTree>
    <p:extLst>
      <p:ext uri="{BB962C8B-B14F-4D97-AF65-F5344CB8AC3E}">
        <p14:creationId xmlns:p14="http://schemas.microsoft.com/office/powerpoint/2010/main" val="211466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25000" lnSpcReduction="20000"/>
          </a:bodyPr>
          <a:lstStyle/>
          <a:p>
            <a:r>
              <a:rPr lang="ru-RU" dirty="0"/>
              <a:t> </a:t>
            </a:r>
            <a:endParaRPr lang="ru-RU" sz="3400" dirty="0"/>
          </a:p>
          <a:p>
            <a:pPr marL="457200" indent="-457200">
              <a:buFont typeface="Arial" pitchFamily="34" charset="0"/>
              <a:buChar char="•"/>
            </a:pPr>
            <a:r>
              <a:rPr lang="ru-RU" sz="11200" dirty="0" smtClean="0">
                <a:cs typeface="Times New Roman" pitchFamily="18" charset="0"/>
              </a:rPr>
              <a:t>вовлечение </a:t>
            </a:r>
            <a:r>
              <a:rPr lang="ru-RU" sz="11200" dirty="0">
                <a:cs typeface="Times New Roman" pitchFamily="18" charset="0"/>
              </a:rPr>
              <a:t>учащихся и родителей в построение единого информационного </a:t>
            </a:r>
            <a:r>
              <a:rPr lang="ru-RU" sz="11200" dirty="0" smtClean="0">
                <a:cs typeface="Times New Roman" pitchFamily="18" charset="0"/>
              </a:rPr>
              <a:t>пространства; </a:t>
            </a:r>
            <a:endParaRPr lang="ru-RU" sz="11200" dirty="0"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11200" dirty="0" smtClean="0">
                <a:cs typeface="Times New Roman" pitchFamily="18" charset="0"/>
              </a:rPr>
              <a:t>формирование </a:t>
            </a:r>
            <a:r>
              <a:rPr lang="ru-RU" sz="11200" dirty="0">
                <a:cs typeface="Times New Roman" pitchFamily="18" charset="0"/>
              </a:rPr>
              <a:t>у школьников мировоззрения открытого информационного </a:t>
            </a:r>
            <a:r>
              <a:rPr lang="ru-RU" sz="11200" dirty="0" smtClean="0">
                <a:cs typeface="Times New Roman" pitchFamily="18" charset="0"/>
              </a:rPr>
              <a:t>общества; </a:t>
            </a:r>
            <a:endParaRPr lang="ru-RU" sz="11200" dirty="0"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11200" dirty="0" smtClean="0">
                <a:cs typeface="Times New Roman" pitchFamily="18" charset="0"/>
              </a:rPr>
              <a:t>формирование </a:t>
            </a:r>
            <a:r>
              <a:rPr lang="ru-RU" sz="11200" dirty="0">
                <a:cs typeface="Times New Roman" pitchFamily="18" charset="0"/>
              </a:rPr>
              <a:t>отношения к компьютеру как к инструменту для общения, обучения, </a:t>
            </a:r>
            <a:r>
              <a:rPr lang="ru-RU" sz="11200" dirty="0" smtClean="0">
                <a:cs typeface="Times New Roman" pitchFamily="18" charset="0"/>
              </a:rPr>
              <a:t>творчества</a:t>
            </a:r>
            <a:r>
              <a:rPr lang="ru-RU" sz="11200" dirty="0">
                <a:cs typeface="Times New Roman" pitchFamily="18" charset="0"/>
              </a:rPr>
              <a:t>;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11200" dirty="0" smtClean="0">
                <a:cs typeface="Times New Roman" pitchFamily="18" charset="0"/>
              </a:rPr>
              <a:t>развитие </a:t>
            </a:r>
            <a:r>
              <a:rPr lang="ru-RU" sz="11200" dirty="0">
                <a:cs typeface="Times New Roman" pitchFamily="18" charset="0"/>
              </a:rPr>
              <a:t>творческого, самостоятельного </a:t>
            </a:r>
            <a:r>
              <a:rPr lang="ru-RU" sz="11200" dirty="0" smtClean="0">
                <a:cs typeface="Times New Roman" pitchFamily="18" charset="0"/>
              </a:rPr>
              <a:t>мышления, анализа </a:t>
            </a:r>
            <a:r>
              <a:rPr lang="ru-RU" sz="11200" dirty="0">
                <a:cs typeface="Times New Roman" pitchFamily="18" charset="0"/>
              </a:rPr>
              <a:t>и оценки информации, овладение навыками использования информационных технологий;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11200" dirty="0" smtClean="0">
                <a:cs typeface="Times New Roman" pitchFamily="18" charset="0"/>
              </a:rPr>
              <a:t>развитие </a:t>
            </a:r>
            <a:r>
              <a:rPr lang="ru-RU" sz="11200" dirty="0">
                <a:cs typeface="Times New Roman" pitchFamily="18" charset="0"/>
              </a:rPr>
              <a:t>информационных ресурсов образовательного </a:t>
            </a:r>
            <a:r>
              <a:rPr lang="ru-RU" sz="11200" dirty="0" smtClean="0">
                <a:cs typeface="Times New Roman" pitchFamily="18" charset="0"/>
              </a:rPr>
              <a:t>учреждения; </a:t>
            </a:r>
            <a:endParaRPr lang="ru-RU" sz="11200" dirty="0"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11200" dirty="0" smtClean="0">
                <a:cs typeface="Times New Roman" pitchFamily="18" charset="0"/>
              </a:rPr>
              <a:t>организации </a:t>
            </a:r>
            <a:r>
              <a:rPr lang="ru-RU" sz="11200" dirty="0">
                <a:cs typeface="Times New Roman" pitchFamily="18" charset="0"/>
              </a:rPr>
              <a:t>содержательного досуга детей и молодежи.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424936" cy="1793167"/>
          </a:xfrm>
        </p:spPr>
        <p:txBody>
          <a:bodyPr/>
          <a:lstStyle/>
          <a:p>
            <a:pPr marL="0" lvl="0" indent="0" algn="ctr">
              <a:spcBef>
                <a:spcPct val="20000"/>
              </a:spcBef>
              <a:spcAft>
                <a:spcPts val="300"/>
              </a:spcAft>
              <a:buNone/>
            </a:pPr>
            <a:r>
              <a:rPr lang="ru-RU" sz="3200" b="0" dirty="0" smtClean="0">
                <a:solidFill>
                  <a:srgbClr val="212745"/>
                </a:solidFill>
                <a:effectLst/>
                <a:ea typeface="+mn-ea"/>
                <a:cs typeface="+mn-cs"/>
              </a:rPr>
              <a:t>Основные цели </a:t>
            </a:r>
            <a:r>
              <a:rPr lang="ru-RU" sz="3200" b="0" dirty="0">
                <a:solidFill>
                  <a:srgbClr val="212745"/>
                </a:solidFill>
                <a:effectLst/>
                <a:ea typeface="+mn-ea"/>
                <a:cs typeface="+mn-cs"/>
              </a:rPr>
              <a:t>внедрения ИКТ в работу </a:t>
            </a:r>
            <a:r>
              <a:rPr lang="ru-RU" sz="3200" b="0" dirty="0" smtClean="0">
                <a:solidFill>
                  <a:srgbClr val="212745"/>
                </a:solidFill>
                <a:effectLst/>
                <a:ea typeface="+mn-ea"/>
                <a:cs typeface="+mn-cs"/>
              </a:rPr>
              <a:t>   классного руководителя:</a:t>
            </a:r>
            <a:endParaRPr lang="ru-RU" sz="3200" b="0" dirty="0">
              <a:solidFill>
                <a:srgbClr val="212745"/>
              </a:solidFill>
              <a:effectLst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5978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784976" cy="1143000"/>
          </a:xfrm>
        </p:spPr>
        <p:txBody>
          <a:bodyPr>
            <a:noAutofit/>
          </a:bodyPr>
          <a:lstStyle/>
          <a:p>
            <a:pPr marL="319405" indent="0" algn="ctr">
              <a:spcAft>
                <a:spcPts val="0"/>
              </a:spcAft>
              <a:buNone/>
              <a:tabLst>
                <a:tab pos="-540385" algn="l"/>
                <a:tab pos="90170" algn="l"/>
              </a:tabLst>
            </a:pPr>
            <a:r>
              <a:rPr lang="ru-RU" sz="2800" dirty="0" smtClean="0">
                <a:effectLst/>
                <a:ea typeface="Times New Roman"/>
              </a:rPr>
              <a:t>Критерии эффективности использования компьютера в работе классного руководителя: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251520" y="1340768"/>
            <a:ext cx="8712968" cy="4968552"/>
          </a:xfrm>
        </p:spPr>
        <p:txBody>
          <a:bodyPr>
            <a:noAutofit/>
          </a:bodyPr>
          <a:lstStyle/>
          <a:p>
            <a:pPr lvl="0" algn="just">
              <a:buFont typeface="Symbol"/>
              <a:buChar char=""/>
              <a:tabLst>
                <a:tab pos="-540385" algn="l"/>
              </a:tabLst>
            </a:pPr>
            <a:r>
              <a:rPr lang="ru-RU" sz="3200" dirty="0" smtClean="0">
                <a:effectLst/>
                <a:ea typeface="Times New Roman"/>
              </a:rPr>
              <a:t>экономичность; </a:t>
            </a:r>
          </a:p>
          <a:p>
            <a:pPr lvl="0" algn="just">
              <a:buFont typeface="Symbol"/>
              <a:buChar char=""/>
              <a:tabLst>
                <a:tab pos="-540385" algn="l"/>
              </a:tabLst>
            </a:pPr>
            <a:r>
              <a:rPr lang="ru-RU" sz="3200" dirty="0" smtClean="0">
                <a:effectLst/>
                <a:ea typeface="Times New Roman"/>
              </a:rPr>
              <a:t>компактность; </a:t>
            </a:r>
          </a:p>
          <a:p>
            <a:pPr lvl="0" algn="just">
              <a:buFont typeface="Symbol"/>
              <a:buChar char=""/>
              <a:tabLst>
                <a:tab pos="-540385" algn="l"/>
              </a:tabLst>
            </a:pPr>
            <a:r>
              <a:rPr lang="ru-RU" sz="3200" dirty="0" smtClean="0">
                <a:effectLst/>
                <a:ea typeface="Times New Roman"/>
              </a:rPr>
              <a:t>наглядность (обозримость); </a:t>
            </a:r>
          </a:p>
          <a:p>
            <a:pPr lvl="0" algn="just">
              <a:buFont typeface="Symbol"/>
              <a:buChar char=""/>
              <a:tabLst>
                <a:tab pos="-540385" algn="l"/>
              </a:tabLst>
            </a:pPr>
            <a:r>
              <a:rPr lang="ru-RU" sz="3200" dirty="0" smtClean="0">
                <a:effectLst/>
                <a:ea typeface="Times New Roman"/>
              </a:rPr>
              <a:t>возможность проведения мониторинга; </a:t>
            </a:r>
          </a:p>
          <a:p>
            <a:pPr lvl="0" algn="just">
              <a:buFont typeface="Symbol"/>
              <a:buChar char=""/>
              <a:tabLst>
                <a:tab pos="-540385" algn="l"/>
              </a:tabLst>
            </a:pPr>
            <a:r>
              <a:rPr lang="ru-RU" sz="3200" dirty="0" smtClean="0">
                <a:effectLst/>
                <a:ea typeface="Times New Roman"/>
              </a:rPr>
              <a:t>возможность творческого развития личности учащихся, их инициативы, самореализации и самодеятельности через индивидуальную работу.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7428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620688"/>
            <a:ext cx="8856984" cy="2376264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dirty="0" smtClean="0"/>
              <a:t>Использование ИКТ в работе классного руководителя:</a:t>
            </a:r>
            <a:br>
              <a:rPr lang="ru-RU" sz="4800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564904"/>
            <a:ext cx="8280920" cy="1224136"/>
          </a:xfrm>
        </p:spPr>
        <p:txBody>
          <a:bodyPr>
            <a:noAutofit/>
          </a:bodyPr>
          <a:lstStyle/>
          <a:p>
            <a:pPr marL="560070" indent="-514350">
              <a:buAutoNum type="arabicParenR"/>
            </a:pPr>
            <a:r>
              <a:rPr lang="ru-RU" sz="3200" dirty="0" smtClean="0"/>
              <a:t>для </a:t>
            </a:r>
            <a:r>
              <a:rPr lang="ru-RU" sz="3200" dirty="0"/>
              <a:t>организации воспитательного </a:t>
            </a:r>
            <a:r>
              <a:rPr lang="ru-RU" sz="3200" dirty="0" smtClean="0"/>
              <a:t>процесса</a:t>
            </a:r>
            <a:r>
              <a:rPr lang="ru-RU" sz="3200" dirty="0"/>
              <a:t>;</a:t>
            </a:r>
            <a:endParaRPr lang="ru-RU" sz="3200" dirty="0" smtClean="0"/>
          </a:p>
          <a:p>
            <a:pPr marL="560070" indent="-514350">
              <a:buFont typeface="Georgia" pitchFamily="18" charset="0"/>
              <a:buAutoNum type="arabicParenR"/>
            </a:pPr>
            <a:r>
              <a:rPr lang="ru-RU" sz="3200" dirty="0" smtClean="0"/>
              <a:t> </a:t>
            </a:r>
            <a:r>
              <a:rPr lang="ru-RU" sz="3200" dirty="0"/>
              <a:t>для проведения внеклассных </a:t>
            </a:r>
            <a:r>
              <a:rPr lang="ru-RU" sz="3200" dirty="0" smtClean="0"/>
              <a:t>мероприятий;</a:t>
            </a:r>
          </a:p>
          <a:p>
            <a:pPr marL="560070" indent="-514350">
              <a:buFont typeface="Georgia" pitchFamily="18" charset="0"/>
              <a:buAutoNum type="arabicParenR"/>
            </a:pPr>
            <a:r>
              <a:rPr lang="ru-RU" sz="3200" dirty="0" smtClean="0"/>
              <a:t> </a:t>
            </a:r>
            <a:r>
              <a:rPr lang="ru-RU" sz="3200" dirty="0"/>
              <a:t>для  поддержания оперативной связи с учащимися и родителями. </a:t>
            </a:r>
          </a:p>
        </p:txBody>
      </p:sp>
    </p:spTree>
    <p:extLst>
      <p:ext uri="{BB962C8B-B14F-4D97-AF65-F5344CB8AC3E}">
        <p14:creationId xmlns:p14="http://schemas.microsoft.com/office/powerpoint/2010/main" val="2182525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hlinkClick r:id="rId2" action="ppaction://hlinkfile"/>
              </a:rPr>
              <a:t>H:\Классное руководство\Моя папка классного руководителя\Дневник классного руководителя+сетка.doc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944215"/>
          </a:xfrm>
        </p:spPr>
        <p:txBody>
          <a:bodyPr/>
          <a:lstStyle/>
          <a:p>
            <a:r>
              <a:rPr lang="ru-RU" dirty="0" smtClean="0"/>
              <a:t>Дневник </a:t>
            </a:r>
            <a:br>
              <a:rPr lang="ru-RU" dirty="0" smtClean="0"/>
            </a:br>
            <a:r>
              <a:rPr lang="ru-RU" dirty="0" smtClean="0"/>
              <a:t>классного руководителя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98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124744"/>
            <a:ext cx="792088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/>
              <a:t> </a:t>
            </a:r>
            <a:r>
              <a:rPr lang="ru-RU" sz="6000" dirty="0"/>
              <a:t>«Кто постигает новое, </a:t>
            </a:r>
            <a:r>
              <a:rPr lang="ru-RU" sz="6000" dirty="0" smtClean="0"/>
              <a:t>лелея </a:t>
            </a:r>
            <a:r>
              <a:rPr lang="ru-RU" sz="6000" dirty="0"/>
              <a:t>старое, </a:t>
            </a:r>
            <a:endParaRPr lang="ru-RU" sz="6000" dirty="0" smtClean="0"/>
          </a:p>
          <a:p>
            <a:r>
              <a:rPr lang="ru-RU" sz="6000" dirty="0" smtClean="0"/>
              <a:t>тот </a:t>
            </a:r>
            <a:r>
              <a:rPr lang="ru-RU" sz="6000" dirty="0"/>
              <a:t>может </a:t>
            </a:r>
            <a:r>
              <a:rPr lang="ru-RU" sz="6000" dirty="0" smtClean="0"/>
              <a:t>быть учителем»</a:t>
            </a:r>
            <a:endParaRPr lang="ru-RU" sz="5400" dirty="0"/>
          </a:p>
          <a:p>
            <a:pPr algn="r"/>
            <a:r>
              <a:rPr lang="ru-RU" sz="5400" dirty="0" smtClean="0"/>
              <a:t>                Конфуций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31920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2060848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Спасибо за внимание!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08417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405</TotalTime>
  <Words>151</Words>
  <Application>Microsoft Office PowerPoint</Application>
  <PresentationFormat>Экран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Опыт использования ИКТ  в работе классного руководителя </vt:lpstr>
      <vt:lpstr>К. Д. Ушинский</vt:lpstr>
      <vt:lpstr>Основные цели внедрения ИКТ в работу    классного руководителя:</vt:lpstr>
      <vt:lpstr>Критерии эффективности использования компьютера в работе классного руководителя:</vt:lpstr>
      <vt:lpstr>Использование ИКТ в работе классного руководителя: </vt:lpstr>
      <vt:lpstr>Дневник  классного руководителя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Опыт использования ИКТ</dc:title>
  <dc:creator>Аленка</dc:creator>
  <cp:lastModifiedBy>Аленка</cp:lastModifiedBy>
  <cp:revision>16</cp:revision>
  <dcterms:created xsi:type="dcterms:W3CDTF">2012-03-21T13:23:05Z</dcterms:created>
  <dcterms:modified xsi:type="dcterms:W3CDTF">2013-09-07T03:59:40Z</dcterms:modified>
</cp:coreProperties>
</file>