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21E7EA33-AF8F-4283-A7AD-B06E8474E1D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4E3033-A055-4817-A3B2-4C8E9F9A7E64}" type="slidenum">
              <a:rPr lang="ru-RU"/>
              <a:pPr/>
              <a:t>1</a:t>
            </a:fld>
            <a:endParaRPr lang="ru-RU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BB62EF-9019-4C94-844D-FBC479FF4A53}" type="slidenum">
              <a:rPr lang="ru-RU"/>
              <a:pPr/>
              <a:t>10</a:t>
            </a:fld>
            <a:endParaRPr lang="ru-RU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548B75-5AC7-49BB-921A-44F1EAAC33BA}" type="slidenum">
              <a:rPr lang="ru-RU"/>
              <a:pPr/>
              <a:t>11</a:t>
            </a:fld>
            <a:endParaRPr lang="ru-RU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1FC958-EA5A-44BD-B0D7-ED1FD8A8CDEC}" type="slidenum">
              <a:rPr lang="ru-RU"/>
              <a:pPr/>
              <a:t>12</a:t>
            </a:fld>
            <a:endParaRPr lang="ru-RU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47184E-77D9-4C25-BA73-BD4B738AC48D}" type="slidenum">
              <a:rPr lang="ru-RU"/>
              <a:pPr/>
              <a:t>13</a:t>
            </a:fld>
            <a:endParaRPr lang="ru-RU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B0488-DD34-498D-B138-0CA0590BC0E9}" type="slidenum">
              <a:rPr lang="ru-RU"/>
              <a:pPr/>
              <a:t>14</a:t>
            </a:fld>
            <a:endParaRPr lang="ru-RU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EE6F2F-5E22-420F-AC65-0C140D242C4E}" type="slidenum">
              <a:rPr lang="ru-RU"/>
              <a:pPr/>
              <a:t>15</a:t>
            </a:fld>
            <a:endParaRPr lang="ru-RU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D01B77-5988-48AF-9907-AE2E5BE1CBB8}" type="slidenum">
              <a:rPr lang="ru-RU"/>
              <a:pPr/>
              <a:t>16</a:t>
            </a:fld>
            <a:endParaRPr lang="ru-RU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29C448-3388-4836-B4BC-3631B958EA25}" type="slidenum">
              <a:rPr lang="ru-RU"/>
              <a:pPr/>
              <a:t>17</a:t>
            </a:fld>
            <a:endParaRPr lang="ru-RU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F62B35-A60C-436C-B75F-65927E24B8C1}" type="slidenum">
              <a:rPr lang="ru-RU"/>
              <a:pPr/>
              <a:t>18</a:t>
            </a:fld>
            <a:endParaRPr lang="ru-RU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F402C9-F29F-4269-A9FC-ED0E69D60441}" type="slidenum">
              <a:rPr lang="ru-RU"/>
              <a:pPr/>
              <a:t>19</a:t>
            </a:fld>
            <a:endParaRPr lang="ru-RU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98A441-17C4-4447-8C89-E6068B3DAD65}" type="slidenum">
              <a:rPr lang="ru-RU"/>
              <a:pPr/>
              <a:t>2</a:t>
            </a:fld>
            <a:endParaRPr lang="ru-RU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1FF3E0-65DD-4272-AD2D-D97D3DFB0692}" type="slidenum">
              <a:rPr lang="ru-RU"/>
              <a:pPr/>
              <a:t>20</a:t>
            </a:fld>
            <a:endParaRPr lang="ru-RU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EC1F58-A441-4B93-AE5E-456FD32D3ABA}" type="slidenum">
              <a:rPr lang="ru-RU"/>
              <a:pPr/>
              <a:t>21</a:t>
            </a:fld>
            <a:endParaRPr lang="ru-RU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40C4EF-5712-4CF3-96EF-8E8AFDB62F78}" type="slidenum">
              <a:rPr lang="ru-RU"/>
              <a:pPr/>
              <a:t>22</a:t>
            </a:fld>
            <a:endParaRPr lang="ru-RU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F4D306-67E9-4CA6-AE74-559D45970F61}" type="slidenum">
              <a:rPr lang="ru-RU"/>
              <a:pPr/>
              <a:t>23</a:t>
            </a:fld>
            <a:endParaRPr lang="ru-RU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F5B939-C176-4164-B02A-70E99DF68285}" type="slidenum">
              <a:rPr lang="ru-RU"/>
              <a:pPr/>
              <a:t>24</a:t>
            </a:fld>
            <a:endParaRPr lang="ru-RU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9CC724-7753-401C-984C-5FD2F9FA8650}" type="slidenum">
              <a:rPr lang="ru-RU"/>
              <a:pPr/>
              <a:t>25</a:t>
            </a:fld>
            <a:endParaRPr lang="ru-RU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01DCED-19C4-40CB-8498-53C167381176}" type="slidenum">
              <a:rPr lang="ru-RU"/>
              <a:pPr/>
              <a:t>26</a:t>
            </a:fld>
            <a:endParaRPr lang="ru-RU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6FCE75-AE25-476F-ACC6-050B6986B452}" type="slidenum">
              <a:rPr lang="ru-RU"/>
              <a:pPr/>
              <a:t>27</a:t>
            </a:fld>
            <a:endParaRPr lang="ru-RU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CF16D5-C305-4B45-B8FA-3704791E3AF5}" type="slidenum">
              <a:rPr lang="ru-RU"/>
              <a:pPr/>
              <a:t>28</a:t>
            </a:fld>
            <a:endParaRPr lang="ru-RU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BA350C-72A9-460A-8600-1E0217DA3D61}" type="slidenum">
              <a:rPr lang="ru-RU"/>
              <a:pPr/>
              <a:t>29</a:t>
            </a:fld>
            <a:endParaRPr lang="ru-RU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754C1E-0CDA-4367-B7FF-CC987AC1766C}" type="slidenum">
              <a:rPr lang="ru-RU"/>
              <a:pPr/>
              <a:t>3</a:t>
            </a:fld>
            <a:endParaRPr lang="ru-RU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4DA329-47F9-4C2D-9BAD-ADF5FE7686DB}" type="slidenum">
              <a:rPr lang="ru-RU"/>
              <a:pPr/>
              <a:t>30</a:t>
            </a:fld>
            <a:endParaRPr lang="ru-RU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3D941E-E235-4F58-8BEE-8013B01FA09C}" type="slidenum">
              <a:rPr lang="ru-RU"/>
              <a:pPr/>
              <a:t>31</a:t>
            </a:fld>
            <a:endParaRPr lang="ru-RU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2962D0-69B8-4E1F-8363-14A74FC38662}" type="slidenum">
              <a:rPr lang="ru-RU"/>
              <a:pPr/>
              <a:t>32</a:t>
            </a:fld>
            <a:endParaRPr lang="ru-RU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19E505-0C5C-4896-9CC9-C8F165E633FC}" type="slidenum">
              <a:rPr lang="ru-RU"/>
              <a:pPr/>
              <a:t>33</a:t>
            </a:fld>
            <a:endParaRPr lang="ru-RU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8E7F95-EBEA-41CC-8FA6-381723BE45AC}" type="slidenum">
              <a:rPr lang="ru-RU"/>
              <a:pPr/>
              <a:t>34</a:t>
            </a:fld>
            <a:endParaRPr lang="ru-RU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1EB171-FF40-4087-8C11-B978BCC6FA80}" type="slidenum">
              <a:rPr lang="ru-RU"/>
              <a:pPr/>
              <a:t>35</a:t>
            </a:fld>
            <a:endParaRPr lang="ru-RU"/>
          </a:p>
        </p:txBody>
      </p:sp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6101C0-769A-4BCC-969C-BB5F76443572}" type="slidenum">
              <a:rPr lang="ru-RU"/>
              <a:pPr/>
              <a:t>36</a:t>
            </a:fld>
            <a:endParaRPr lang="ru-RU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477449-7858-4675-9900-111F701C79DD}" type="slidenum">
              <a:rPr lang="ru-RU"/>
              <a:pPr/>
              <a:t>37</a:t>
            </a:fld>
            <a:endParaRPr lang="ru-RU"/>
          </a:p>
        </p:txBody>
      </p:sp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0322EF-6711-41A9-B0A1-7D01481BCF1E}" type="slidenum">
              <a:rPr lang="ru-RU"/>
              <a:pPr/>
              <a:t>38</a:t>
            </a:fld>
            <a:endParaRPr lang="ru-RU"/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1C9BA7-5384-4EA4-AF46-CB129C58F880}" type="slidenum">
              <a:rPr lang="ru-RU"/>
              <a:pPr/>
              <a:t>39</a:t>
            </a:fld>
            <a:endParaRPr lang="ru-RU"/>
          </a:p>
        </p:txBody>
      </p:sp>
      <p:sp>
        <p:nvSpPr>
          <p:cNvPr id="104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1B54B5-5D49-4F64-9761-48637BA0A85A}" type="slidenum">
              <a:rPr lang="ru-RU"/>
              <a:pPr/>
              <a:t>4</a:t>
            </a:fld>
            <a:endParaRPr lang="ru-RU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DFF8C5-8265-4EE6-8D13-3D2AA2FCE4DF}" type="slidenum">
              <a:rPr lang="ru-RU"/>
              <a:pPr/>
              <a:t>40</a:t>
            </a:fld>
            <a:endParaRPr lang="ru-RU"/>
          </a:p>
        </p:txBody>
      </p:sp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679C89-FED8-488F-A7D6-52FC1995FAC6}" type="slidenum">
              <a:rPr lang="ru-RU"/>
              <a:pPr/>
              <a:t>41</a:t>
            </a:fld>
            <a:endParaRPr lang="ru-RU"/>
          </a:p>
        </p:txBody>
      </p:sp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1C964D-EECA-42F4-BE48-0B3B4538F1BD}" type="slidenum">
              <a:rPr lang="ru-RU"/>
              <a:pPr/>
              <a:t>42</a:t>
            </a:fld>
            <a:endParaRPr lang="ru-RU"/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A3E52E-ED9C-4E85-BC37-A0F085A68830}" type="slidenum">
              <a:rPr lang="ru-RU"/>
              <a:pPr/>
              <a:t>43</a:t>
            </a:fld>
            <a:endParaRPr lang="ru-RU"/>
          </a:p>
        </p:txBody>
      </p:sp>
      <p:sp>
        <p:nvSpPr>
          <p:cNvPr id="1085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BCBD2B-81A4-4C82-9CEE-239FBB011362}" type="slidenum">
              <a:rPr lang="ru-RU"/>
              <a:pPr/>
              <a:t>44</a:t>
            </a:fld>
            <a:endParaRPr lang="ru-RU"/>
          </a:p>
        </p:txBody>
      </p:sp>
      <p:sp>
        <p:nvSpPr>
          <p:cNvPr id="1095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AB3418-9CEB-4DD9-90B4-7DD0CB4D92DD}" type="slidenum">
              <a:rPr lang="ru-RU"/>
              <a:pPr/>
              <a:t>45</a:t>
            </a:fld>
            <a:endParaRPr lang="ru-RU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D771D3-3D35-4123-971D-470BBBB9BA3B}" type="slidenum">
              <a:rPr lang="ru-RU"/>
              <a:pPr/>
              <a:t>46</a:t>
            </a:fld>
            <a:endParaRPr lang="ru-RU"/>
          </a:p>
        </p:txBody>
      </p:sp>
      <p:sp>
        <p:nvSpPr>
          <p:cNvPr id="1116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56A118-03BC-474B-8495-14FB5ABD0FB9}" type="slidenum">
              <a:rPr lang="ru-RU"/>
              <a:pPr/>
              <a:t>47</a:t>
            </a:fld>
            <a:endParaRPr lang="ru-RU"/>
          </a:p>
        </p:txBody>
      </p:sp>
      <p:sp>
        <p:nvSpPr>
          <p:cNvPr id="1126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2D4173-2025-4570-8EA2-4F6CFE4C837D}" type="slidenum">
              <a:rPr lang="ru-RU"/>
              <a:pPr/>
              <a:t>48</a:t>
            </a:fld>
            <a:endParaRPr lang="ru-RU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CFC826-86B2-46E8-9447-1929E25472E8}" type="slidenum">
              <a:rPr lang="ru-RU"/>
              <a:pPr/>
              <a:t>49</a:t>
            </a:fld>
            <a:endParaRPr lang="ru-RU"/>
          </a:p>
        </p:txBody>
      </p:sp>
      <p:sp>
        <p:nvSpPr>
          <p:cNvPr id="1146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6C458B-E903-4A8C-B43D-D7E9DAF6A98B}" type="slidenum">
              <a:rPr lang="ru-RU"/>
              <a:pPr/>
              <a:t>5</a:t>
            </a:fld>
            <a:endParaRPr lang="ru-RU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BDFACD-04EE-4129-87FE-B0235AE704C1}" type="slidenum">
              <a:rPr lang="ru-RU"/>
              <a:pPr/>
              <a:t>50</a:t>
            </a:fld>
            <a:endParaRPr lang="ru-RU"/>
          </a:p>
        </p:txBody>
      </p:sp>
      <p:sp>
        <p:nvSpPr>
          <p:cNvPr id="115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E0A124-5B5A-41B6-A4CF-7714B4064093}" type="slidenum">
              <a:rPr lang="ru-RU"/>
              <a:pPr/>
              <a:t>51</a:t>
            </a:fld>
            <a:endParaRPr lang="ru-RU"/>
          </a:p>
        </p:txBody>
      </p:sp>
      <p:sp>
        <p:nvSpPr>
          <p:cNvPr id="116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D3525C-E984-4153-ACD1-0071A523C49D}" type="slidenum">
              <a:rPr lang="ru-RU"/>
              <a:pPr/>
              <a:t>52</a:t>
            </a:fld>
            <a:endParaRPr lang="ru-RU"/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731259-1C5F-4F0E-A01A-D63835D428F8}" type="slidenum">
              <a:rPr lang="ru-RU"/>
              <a:pPr/>
              <a:t>53</a:t>
            </a:fld>
            <a:endParaRPr lang="ru-RU"/>
          </a:p>
        </p:txBody>
      </p:sp>
      <p:sp>
        <p:nvSpPr>
          <p:cNvPr id="1187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947D15-C451-4BAC-9147-F4E0E7C3E46B}" type="slidenum">
              <a:rPr lang="ru-RU"/>
              <a:pPr/>
              <a:t>54</a:t>
            </a:fld>
            <a:endParaRPr lang="ru-RU"/>
          </a:p>
        </p:txBody>
      </p:sp>
      <p:sp>
        <p:nvSpPr>
          <p:cNvPr id="1198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E55123-C937-43E8-A689-BD4C1039A1EE}" type="slidenum">
              <a:rPr lang="ru-RU"/>
              <a:pPr/>
              <a:t>55</a:t>
            </a:fld>
            <a:endParaRPr lang="ru-RU"/>
          </a:p>
        </p:txBody>
      </p:sp>
      <p:sp>
        <p:nvSpPr>
          <p:cNvPr id="1208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F7F13B-E9D6-4602-A1EA-4DB4C9E65429}" type="slidenum">
              <a:rPr lang="ru-RU"/>
              <a:pPr/>
              <a:t>56</a:t>
            </a:fld>
            <a:endParaRPr lang="ru-RU"/>
          </a:p>
        </p:txBody>
      </p:sp>
      <p:sp>
        <p:nvSpPr>
          <p:cNvPr id="1218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7E660B-683E-44A7-9FD2-FC498E01FBD8}" type="slidenum">
              <a:rPr lang="ru-RU"/>
              <a:pPr/>
              <a:t>57</a:t>
            </a:fld>
            <a:endParaRPr lang="ru-RU"/>
          </a:p>
        </p:txBody>
      </p:sp>
      <p:sp>
        <p:nvSpPr>
          <p:cNvPr id="1228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2C24E9-DD55-4DD3-AF02-0D540F16EC86}" type="slidenum">
              <a:rPr lang="ru-RU"/>
              <a:pPr/>
              <a:t>58</a:t>
            </a:fld>
            <a:endParaRPr lang="ru-RU"/>
          </a:p>
        </p:txBody>
      </p:sp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07199D-A969-4F84-8A29-BA96DB1EDB49}" type="slidenum">
              <a:rPr lang="ru-RU"/>
              <a:pPr/>
              <a:t>59</a:t>
            </a:fld>
            <a:endParaRPr lang="ru-RU"/>
          </a:p>
        </p:txBody>
      </p:sp>
      <p:sp>
        <p:nvSpPr>
          <p:cNvPr id="1249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D2BB5D-0E75-4F48-AAEB-3AAF7F44361C}" type="slidenum">
              <a:rPr lang="ru-RU"/>
              <a:pPr/>
              <a:t>6</a:t>
            </a:fld>
            <a:endParaRPr lang="ru-RU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CB9BCE-7864-47ED-AB81-D4F0AD84FC91}" type="slidenum">
              <a:rPr lang="ru-RU"/>
              <a:pPr/>
              <a:t>60</a:t>
            </a:fld>
            <a:endParaRPr lang="ru-RU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F00DA3-952F-41DC-B282-10A1FE6E9DD1}" type="slidenum">
              <a:rPr lang="ru-RU"/>
              <a:pPr/>
              <a:t>61</a:t>
            </a:fld>
            <a:endParaRPr lang="ru-RU"/>
          </a:p>
        </p:txBody>
      </p:sp>
      <p:sp>
        <p:nvSpPr>
          <p:cNvPr id="1269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C288A7-EC68-4B28-BCEC-F7B539BFC3D5}" type="slidenum">
              <a:rPr lang="ru-RU"/>
              <a:pPr/>
              <a:t>7</a:t>
            </a:fld>
            <a:endParaRPr lang="ru-RU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35FCF2-439C-4D5E-BBC9-84332312FFAA}" type="slidenum">
              <a:rPr lang="ru-RU"/>
              <a:pPr/>
              <a:t>8</a:t>
            </a:fld>
            <a:endParaRPr lang="ru-RU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5ED0AB-EBF9-4987-A534-0EBE5F060906}" type="slidenum">
              <a:rPr lang="ru-RU"/>
              <a:pPr/>
              <a:t>9</a:t>
            </a:fld>
            <a:endParaRPr lang="ru-RU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B5B27F-23D9-4D11-B2BD-13A994CE0C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0ADAED-BF6A-4594-8A92-B4ED958F9C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D228DF-4FFB-4589-9CD4-C96F4DAFBF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AD41C6-2022-4D91-972C-F6738A27AB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8CC137-C56B-4767-8B3C-573B2FA58F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46C96D-1F6D-40BC-95F0-D92A481497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0DCB1C-E983-4D82-9144-DF18BF3699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2738CB-6F2B-4828-8445-090368DFAE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C26877-00C7-4145-8ED4-401DFE1B92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01F452-2F09-4F13-A09C-1C50A5634B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D7C203-9D85-42C2-B782-0EF75583BF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72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72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87DBBE42-EE5F-48CA-80BC-2251C1C5127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>
    <p:wipe dir="r"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://bonafides.in.ua/images/img10599456.JPG" TargetMode="External"/><Relationship Id="rId13" Type="http://schemas.openxmlformats.org/officeDocument/2006/relationships/hyperlink" Target="http://fratria.ru/downontour/russia/moscow/sights/moscow_sight_14.jpg" TargetMode="External"/><Relationship Id="rId18" Type="http://schemas.openxmlformats.org/officeDocument/2006/relationships/hyperlink" Target="http://bigfoto.ru/big_foto_best/gallery/albums/piple/body_parts/rot/RF5305133.JPG" TargetMode="External"/><Relationship Id="rId3" Type="http://schemas.openxmlformats.org/officeDocument/2006/relationships/hyperlink" Target="http://fashiony.ru/pic/shoes/pic/3713/26.jpg" TargetMode="External"/><Relationship Id="rId7" Type="http://schemas.openxmlformats.org/officeDocument/2006/relationships/hyperlink" Target="http://www.umich.edu/~chemh215/W08HTML/SSG1/ssg1.2/FOX%20Broadcasting%20Company_%20House_files/home_hugh.png" TargetMode="External"/><Relationship Id="rId12" Type="http://schemas.openxmlformats.org/officeDocument/2006/relationships/hyperlink" Target="http://forum.lah.ru/_fr/2/2194164.jpg" TargetMode="External"/><Relationship Id="rId17" Type="http://schemas.openxmlformats.org/officeDocument/2006/relationships/hyperlink" Target="http://rnns.ru/uploads/posts/2009-10/thumbs/1254640272_123_5.jpg" TargetMode="External"/><Relationship Id="rId2" Type="http://schemas.openxmlformats.org/officeDocument/2006/relationships/notesSlide" Target="../notesSlides/notesSlide61.xml"/><Relationship Id="rId16" Type="http://schemas.openxmlformats.org/officeDocument/2006/relationships/hyperlink" Target="http://dic.academic.ru/pictures/wiki/files/69/Ear.jpg" TargetMode="External"/><Relationship Id="rId20" Type="http://schemas.openxmlformats.org/officeDocument/2006/relationships/hyperlink" Target="http://img.66.ru/image/0523c4ad92851065f76da9b906a9e7e2/47dd6289/0/19/24/192479_norma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stignu.ru/uploads/posts/2010-04/1270210603_kogda-rebenok-nachinaet-polzat-stock.xchng-by-priyankbha.jpg" TargetMode="External"/><Relationship Id="rId11" Type="http://schemas.openxmlformats.org/officeDocument/2006/relationships/hyperlink" Target="http://www.artfuture.ru/files/Image/resunok5.jpg" TargetMode="External"/><Relationship Id="rId5" Type="http://schemas.openxmlformats.org/officeDocument/2006/relationships/hyperlink" Target="http://www.nakanune.ru/images/pictures/image_big_10701.jpg" TargetMode="External"/><Relationship Id="rId15" Type="http://schemas.openxmlformats.org/officeDocument/2006/relationships/hyperlink" Target="http://img-fotki.yandex.ru/get/2713/slava-gavrin.0/0_1a54b_8031245a_XL" TargetMode="External"/><Relationship Id="rId10" Type="http://schemas.openxmlformats.org/officeDocument/2006/relationships/hyperlink" Target="http://www.tryphonov.ru/tryphonov2/pic2/eso1.jpg" TargetMode="External"/><Relationship Id="rId19" Type="http://schemas.openxmlformats.org/officeDocument/2006/relationships/hyperlink" Target="http://timesonline.typepad.com/photos/uncategorized/2008/04/18/nose.jpg" TargetMode="External"/><Relationship Id="rId4" Type="http://schemas.openxmlformats.org/officeDocument/2006/relationships/hyperlink" Target="http://niceworld.biz/wp-content/uploads/%D0%B3%D0%BB%D0%B0%D0%B7%D0%B0.jpg" TargetMode="External"/><Relationship Id="rId9" Type="http://schemas.openxmlformats.org/officeDocument/2006/relationships/hyperlink" Target="http://amateurphotographer.ru/wp-content/uploads/2009/03/6a00d83452517869e2011168a95d16970c-320wi.png" TargetMode="External"/><Relationship Id="rId14" Type="http://schemas.openxmlformats.org/officeDocument/2006/relationships/hyperlink" Target="http://wpapers.ru/wallpapers/f21d238fcee9a344628228d6f0ea452f/2177_10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50825" y="4579938"/>
            <a:ext cx="7027863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Calibri" pitchFamily="32" charset="0"/>
                <a:ea typeface="Microsoft YaHei" charset="-122"/>
              </a:rPr>
              <a:t>Авторы</a:t>
            </a:r>
            <a:r>
              <a:rPr lang="en-US" sz="2000" b="1">
                <a:solidFill>
                  <a:srgbClr val="000000"/>
                </a:solidFill>
                <a:latin typeface="Calibri" pitchFamily="32" charset="0"/>
                <a:ea typeface="Microsoft YaHei" charset="-122"/>
              </a:rPr>
              <a:t>: Габузян Арен, Косян Владимир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>
                <a:solidFill>
                  <a:srgbClr val="000000"/>
                </a:solidFill>
                <a:latin typeface="Calibri" pitchFamily="32" charset="0"/>
                <a:ea typeface="Microsoft YaHei" charset="-122"/>
              </a:rPr>
              <a:t>Научный руководитель:  Джибабова С.Ш.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140200" y="5367338"/>
            <a:ext cx="3138488" cy="804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3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latin typeface="Constantia" pitchFamily="16" charset="0"/>
                <a:ea typeface="Microsoft YaHei" charset="-122"/>
              </a:rPr>
              <a:t>ГОУ СОШ №222 г.Москва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700338" y="539750"/>
            <a:ext cx="3730625" cy="38258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528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ПРОЕКТ</a:t>
            </a:r>
          </a:p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ТЕМА :</a:t>
            </a:r>
          </a:p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ТЕЛО ЧЕЛОВЕКА 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50825" y="1196975"/>
            <a:ext cx="8435975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3300"/>
                </a:solidFill>
                <a:ea typeface="Microsoft YaHei" charset="-122"/>
              </a:rPr>
              <a:t>Суперскелет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619250" y="3575050"/>
            <a:ext cx="7546975" cy="109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2323DC"/>
                </a:solidFill>
                <a:latin typeface="Arial Black" pitchFamily="32" charset="0"/>
              </a:rPr>
              <a:t>В нашем теле 212 костей. Они служат опорой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2323DC"/>
                </a:solidFill>
                <a:latin typeface="Arial Black" pitchFamily="32" charset="0"/>
              </a:rPr>
              <a:t>организму и  защищают его важнейшие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2323DC"/>
                </a:solidFill>
                <a:latin typeface="Arial Black" pitchFamily="32" charset="0"/>
              </a:rPr>
              <a:t>внутренние части.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98" decel="100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304800"/>
            <a:ext cx="7073900" cy="437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25513" y="4592638"/>
            <a:ext cx="754062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Внутри нашего тела находятся кости. Это – мы изнутри.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9388" y="4792663"/>
            <a:ext cx="2397125" cy="1687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600">
              <a:solidFill>
                <a:srgbClr val="FF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>
                <a:solidFill>
                  <a:srgbClr val="FF0000"/>
                </a:solidFill>
              </a:rPr>
              <a:t>Позвоночник</a:t>
            </a:r>
            <a:r>
              <a:rPr lang="ru-RU" sz="2600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19363" y="5219700"/>
            <a:ext cx="6297612" cy="143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00"/>
                </a:solidFill>
                <a:latin typeface="Arial Black" pitchFamily="32" charset="0"/>
              </a:rPr>
              <a:t>Это основная часть скелета человека.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00"/>
                </a:solidFill>
                <a:latin typeface="Arial Black" pitchFamily="32" charset="0"/>
              </a:rPr>
              <a:t>Он состоит из 33 костей-позвонков,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00"/>
                </a:solidFill>
                <a:latin typeface="Arial Black" pitchFamily="32" charset="0"/>
              </a:rPr>
              <a:t>соединённых словно бусинки. Это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00"/>
                </a:solidFill>
                <a:latin typeface="Arial Black" pitchFamily="32" charset="0"/>
              </a:rPr>
              <a:t>делает нас гибкими.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6477000" cy="531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384300" y="5715000"/>
            <a:ext cx="6684963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Когда мы скрещиваем ноги, наши кости выглядят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вот так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685800"/>
            <a:ext cx="6172200" cy="4652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046288" y="5943600"/>
            <a:ext cx="50784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Когда мы лежим, кости выглядят так.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315200" cy="5089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409700" y="5715000"/>
            <a:ext cx="633095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Кости внутри нас соединены так ловко, что мы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без труда можем… чесать макушку,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57200"/>
            <a:ext cx="6781800" cy="507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439988" y="5943600"/>
            <a:ext cx="44116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…сидеть, скрестив ноги и руки, 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6813" y="304800"/>
            <a:ext cx="2897187" cy="609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87550" y="6096000"/>
            <a:ext cx="426243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…открывать рот, чтобы жевать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457200"/>
            <a:ext cx="5667375" cy="440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800225" y="5040313"/>
            <a:ext cx="57800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Внутри ладони много маленьких косточек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979613" y="5580063"/>
            <a:ext cx="5837237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00"/>
                </a:solidFill>
              </a:rPr>
              <a:t>В каждой кисти,считая запястье- 27 костей.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50825" y="1196975"/>
            <a:ext cx="8435975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3300"/>
                </a:solidFill>
                <a:ea typeface="Microsoft YaHei" charset="-122"/>
              </a:rPr>
              <a:t>Внутреннее строение тела человека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20725" y="3600450"/>
            <a:ext cx="8397875" cy="243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00"/>
                </a:solidFill>
                <a:latin typeface="Arial Black" pitchFamily="32" charset="0"/>
              </a:rPr>
              <a:t>Мы рассмотрели внешнее строение человека-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00"/>
                </a:solidFill>
                <a:latin typeface="Arial Black" pitchFamily="32" charset="0"/>
              </a:rPr>
              <a:t>его скелет. А теперь мы узнаем, что у нас внутри?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00"/>
                </a:solidFill>
                <a:latin typeface="Arial Black" pitchFamily="32" charset="0"/>
              </a:rPr>
              <a:t>Тело состоит из органов. Мы смотрим вокруг,пи-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00"/>
                </a:solidFill>
                <a:latin typeface="Arial Black" pitchFamily="32" charset="0"/>
              </a:rPr>
              <a:t>шем,читаем.Всё это происходит как бы само собой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00"/>
                </a:solidFill>
                <a:latin typeface="Arial Black" pitchFamily="32" charset="0"/>
              </a:rPr>
              <a:t>Но это не так. В теле человека есть « командный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00"/>
                </a:solidFill>
                <a:latin typeface="Arial Black" pitchFamily="32" charset="0"/>
              </a:rPr>
              <a:t>пункт», который управляет работой всего орга-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00"/>
                </a:solidFill>
                <a:latin typeface="Arial Black" pitchFamily="32" charset="0"/>
              </a:rPr>
              <a:t>низма-это </a:t>
            </a:r>
            <a:r>
              <a:rPr lang="ru-RU" sz="2200">
                <a:solidFill>
                  <a:srgbClr val="FF0000"/>
                </a:solidFill>
                <a:latin typeface="Arial Black" pitchFamily="32" charset="0"/>
              </a:rPr>
              <a:t>мозг.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98" decel="100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1"/>
          <p:cNvGrpSpPr>
            <a:grpSpLocks/>
          </p:cNvGrpSpPr>
          <p:nvPr/>
        </p:nvGrpSpPr>
        <p:grpSpPr bwMode="auto">
          <a:xfrm>
            <a:off x="1079500" y="0"/>
            <a:ext cx="6494463" cy="5789613"/>
            <a:chOff x="680" y="0"/>
            <a:chExt cx="4091" cy="3647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" y="0"/>
              <a:ext cx="4091" cy="36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1507" name="Text Box 3"/>
            <p:cNvSpPr txBox="1">
              <a:spLocks noChangeArrowheads="1"/>
            </p:cNvSpPr>
            <p:nvPr/>
          </p:nvSpPr>
          <p:spPr bwMode="auto">
            <a:xfrm>
              <a:off x="680" y="0"/>
              <a:ext cx="4091" cy="36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63" y="6286500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916238" y="6021388"/>
            <a:ext cx="2592387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20725" y="1079500"/>
            <a:ext cx="7808913" cy="374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>
                <a:solidFill>
                  <a:srgbClr val="000000"/>
                </a:solidFill>
                <a:latin typeface="Arial Black" pitchFamily="32" charset="0"/>
              </a:rPr>
              <a:t>Основная гипотеза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>
                <a:solidFill>
                  <a:srgbClr val="000000"/>
                </a:solidFill>
                <a:latin typeface="Arial Black" pitchFamily="32" charset="0"/>
              </a:rPr>
              <a:t>проекта: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FF3366"/>
                </a:solidFill>
                <a:latin typeface="Arial Black" pitchFamily="32" charset="0"/>
              </a:rPr>
              <a:t>Познакомиться  с частя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FF3366"/>
                </a:solidFill>
                <a:latin typeface="Arial Black" pitchFamily="32" charset="0"/>
              </a:rPr>
              <a:t>ми тела и внутренними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FF3366"/>
                </a:solidFill>
                <a:latin typeface="Arial Black" pitchFamily="32" charset="0"/>
              </a:rPr>
              <a:t>органами человека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709613" y="428625"/>
            <a:ext cx="8104187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80"/>
                </a:solidFill>
                <a:latin typeface="Arial Black" pitchFamily="32" charset="0"/>
              </a:rPr>
              <a:t>Всеми действиями тела управляет мозг.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80"/>
                </a:solidFill>
                <a:latin typeface="Arial Black" pitchFamily="32" charset="0"/>
              </a:rPr>
              <a:t>Он работает даже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80"/>
                </a:solidFill>
                <a:latin typeface="Arial Black" pitchFamily="32" charset="0"/>
              </a:rPr>
              <a:t>во время сна. Мозг находится внутри головы.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80"/>
                </a:solidFill>
                <a:latin typeface="Arial Black" pitchFamily="32" charset="0"/>
              </a:rPr>
              <a:t> 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79500" y="1800225"/>
            <a:ext cx="7750175" cy="5118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80"/>
                </a:solidFill>
                <a:latin typeface="Arial Black" pitchFamily="32" charset="0"/>
              </a:rPr>
              <a:t>Головной мозг является нашим центральным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80"/>
                </a:solidFill>
                <a:latin typeface="Arial Black" pitchFamily="32" charset="0"/>
              </a:rPr>
              <a:t>компьютером. Он получает информацию о том,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80"/>
                </a:solidFill>
                <a:latin typeface="Arial Black" pitchFamily="32" charset="0"/>
              </a:rPr>
              <a:t>как работают все органы тела человека,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80"/>
                </a:solidFill>
                <a:latin typeface="Arial Black" pitchFamily="32" charset="0"/>
              </a:rPr>
              <a:t>и отдаёт им приказы,контролирует работу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80"/>
                </a:solidFill>
                <a:latin typeface="Arial Black" pitchFamily="32" charset="0"/>
              </a:rPr>
              <a:t> всего организма.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80"/>
                </a:solidFill>
                <a:latin typeface="Arial Black" pitchFamily="32" charset="0"/>
              </a:rPr>
              <a:t> Он состоит из нервных клеток.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>
              <a:solidFill>
                <a:srgbClr val="000000"/>
              </a:solidFill>
              <a:latin typeface="Arial Black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>
              <a:solidFill>
                <a:srgbClr val="000000"/>
              </a:solidFill>
              <a:latin typeface="Arial Black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>
              <a:solidFill>
                <a:srgbClr val="000000"/>
              </a:solidFill>
              <a:latin typeface="Arial Black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>
              <a:solidFill>
                <a:srgbClr val="000000"/>
              </a:solidFill>
              <a:latin typeface="Arial Black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>
              <a:solidFill>
                <a:srgbClr val="000000"/>
              </a:solidFill>
              <a:latin typeface="Arial Black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>
              <a:solidFill>
                <a:srgbClr val="000000"/>
              </a:solidFill>
              <a:latin typeface="Arial Black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>
              <a:solidFill>
                <a:srgbClr val="000000"/>
              </a:solidFill>
              <a:latin typeface="Arial Black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>
              <a:solidFill>
                <a:srgbClr val="000000"/>
              </a:solidFill>
              <a:latin typeface="Arial Black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>
              <a:solidFill>
                <a:srgbClr val="000000"/>
              </a:solidFill>
              <a:latin typeface="Arial Black" pitchFamily="32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260475" y="900113"/>
            <a:ext cx="1809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4279900" cy="609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065713" y="5181600"/>
            <a:ext cx="3481387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Наш  мозг умеет думать.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Он помогает нам строить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модели,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4038600" cy="624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787900" y="5908675"/>
            <a:ext cx="3806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…складывать головоломки,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3981450" cy="586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946775" y="5715000"/>
            <a:ext cx="134143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…читать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81000"/>
            <a:ext cx="3249613" cy="510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74713" y="5715000"/>
            <a:ext cx="757555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Мозг необходим нам даже для самых простых действий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: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например, чтобы кушать…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8600"/>
            <a:ext cx="2268538" cy="647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15938" y="736600"/>
            <a:ext cx="5934075" cy="466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Наша реакция на различные события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жизни выражаются эмоциями. И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наши эмоции тоже связаны с деятель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ностью головного мозга. Мы грустим,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удивляемся, сердимся и </a:t>
            </a:r>
            <a:r>
              <a:rPr lang="ru-RU" sz="2000">
                <a:solidFill>
                  <a:srgbClr val="FF0000"/>
                </a:solidFill>
                <a:latin typeface="Arial Black" pitchFamily="32" charset="0"/>
              </a:rPr>
              <a:t>смеёмся</a:t>
            </a: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Но даже когда мы спим наш мозг от-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дыхает, но не отключается.Наши сны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-свидетельство его непрерывной рабо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ты. Сны видит каждый человек,просто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не все его запоминают. Наш мозг твор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чески обрабатывает воспринамаемую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глазами картинку,и в результате мы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видим то,чего на самом деле нет.Это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называется оптической иллюзией или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обманом зрения.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57200"/>
            <a:ext cx="5638800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23850" y="5867400"/>
            <a:ext cx="86772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А теперь послушаем, как бьется наше сердце. Тук-тук, тук-тук…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172200"/>
            <a:ext cx="24447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172200"/>
            <a:ext cx="24447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172200"/>
            <a:ext cx="24447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172200"/>
            <a:ext cx="24447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1"/>
          <p:cNvGrpSpPr>
            <a:grpSpLocks/>
          </p:cNvGrpSpPr>
          <p:nvPr/>
        </p:nvGrpSpPr>
        <p:grpSpPr bwMode="auto">
          <a:xfrm>
            <a:off x="1042988" y="188913"/>
            <a:ext cx="7194550" cy="6357937"/>
            <a:chOff x="657" y="119"/>
            <a:chExt cx="4532" cy="4005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" y="119"/>
              <a:ext cx="4532" cy="4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9699" name="Text Box 3"/>
            <p:cNvSpPr txBox="1">
              <a:spLocks noChangeArrowheads="1"/>
            </p:cNvSpPr>
            <p:nvPr/>
          </p:nvSpPr>
          <p:spPr bwMode="auto">
            <a:xfrm>
              <a:off x="657" y="119"/>
              <a:ext cx="4532" cy="4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6237288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7" dur="250" autoRev="1" fill="hold"/>
                                        <p:tgtEl>
                                          <p:spTgt spid="29697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2282825" cy="632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419475" y="539750"/>
            <a:ext cx="5689600" cy="314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Как у машины есть двигатель,чтобы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он работал,так и у нас есть </a:t>
            </a:r>
            <a:r>
              <a:rPr lang="ru-RU" sz="2000">
                <a:solidFill>
                  <a:srgbClr val="FF0000"/>
                </a:solidFill>
                <a:latin typeface="Arial Black" pitchFamily="32" charset="0"/>
              </a:rPr>
              <a:t>сердце.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0000"/>
                </a:solidFill>
                <a:latin typeface="Arial Black" pitchFamily="32" charset="0"/>
              </a:rPr>
              <a:t>Сердце</a:t>
            </a: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-это мышечный насос,качаю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щий кровь по телу. По размеру и фор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ме напоминает кулак. Сердце посто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янно сокращается и расслябляется,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перегоняя кровь по кровеносным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сосудам.За 1 минуту 4-5 литров.Кровь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внутри нас бежит по трубочкам, кото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рые называются-</a:t>
            </a:r>
            <a:r>
              <a:rPr lang="ru-RU" sz="2000">
                <a:solidFill>
                  <a:srgbClr val="FF0000"/>
                </a:solidFill>
                <a:latin typeface="Arial Black" pitchFamily="32" charset="0"/>
              </a:rPr>
              <a:t>артерии и вены.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1"/>
          <p:cNvGrpSpPr>
            <a:grpSpLocks/>
          </p:cNvGrpSpPr>
          <p:nvPr/>
        </p:nvGrpSpPr>
        <p:grpSpPr bwMode="auto">
          <a:xfrm>
            <a:off x="1042988" y="188913"/>
            <a:ext cx="7194550" cy="6357937"/>
            <a:chOff x="657" y="119"/>
            <a:chExt cx="4532" cy="4005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" y="119"/>
              <a:ext cx="4532" cy="4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1747" name="Text Box 3"/>
            <p:cNvSpPr txBox="1">
              <a:spLocks noChangeArrowheads="1"/>
            </p:cNvSpPr>
            <p:nvPr/>
          </p:nvSpPr>
          <p:spPr bwMode="auto">
            <a:xfrm>
              <a:off x="657" y="119"/>
              <a:ext cx="4532" cy="4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6237288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7" dur="250" autoRev="1" fill="hold"/>
                                        <p:tgtEl>
                                          <p:spTgt spid="31745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333300"/>
                </a:solidFill>
                <a:ea typeface="Microsoft YaHei" charset="-122"/>
              </a:rPr>
              <a:t>Содержание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91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6550" indent="-336550">
              <a:lnSpc>
                <a:spcPct val="80000"/>
              </a:lnSpc>
              <a:spcBef>
                <a:spcPts val="800"/>
              </a:spcBef>
              <a:buClr>
                <a:srgbClr val="FF3300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3200" b="1">
                <a:solidFill>
                  <a:srgbClr val="FF3300"/>
                </a:solidFill>
                <a:ea typeface="Microsoft YaHei" charset="-122"/>
              </a:rPr>
              <a:t>1</a:t>
            </a:r>
            <a:r>
              <a:rPr lang="ru-RU" sz="3200">
                <a:solidFill>
                  <a:srgbClr val="FF3300"/>
                </a:solidFill>
                <a:ea typeface="Microsoft YaHei" charset="-122"/>
              </a:rPr>
              <a:t>.</a:t>
            </a:r>
            <a:r>
              <a:rPr lang="ru-RU" sz="3200" b="1">
                <a:solidFill>
                  <a:srgbClr val="FF3300"/>
                </a:solidFill>
                <a:ea typeface="Microsoft YaHei" charset="-122"/>
              </a:rPr>
              <a:t> </a:t>
            </a:r>
            <a:r>
              <a:rPr lang="ru-RU" sz="3200">
                <a:solidFill>
                  <a:srgbClr val="FF3300"/>
                </a:solidFill>
                <a:ea typeface="Microsoft YaHei" charset="-122"/>
              </a:rPr>
              <a:t>Удивительное тело (внешнее строение тела человека).</a:t>
            </a:r>
          </a:p>
          <a:p>
            <a:pPr marL="336550" indent="-336550">
              <a:lnSpc>
                <a:spcPct val="80000"/>
              </a:lnSpc>
              <a:spcBef>
                <a:spcPts val="800"/>
              </a:spcBef>
              <a:buClr>
                <a:srgbClr val="0000FF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3200" b="1">
                <a:solidFill>
                  <a:srgbClr val="0000FF"/>
                </a:solidFill>
                <a:ea typeface="Microsoft YaHei" charset="-122"/>
              </a:rPr>
              <a:t>2.</a:t>
            </a:r>
            <a:r>
              <a:rPr lang="ru-RU" sz="3200">
                <a:solidFill>
                  <a:srgbClr val="0000FF"/>
                </a:solidFill>
                <a:ea typeface="Microsoft YaHei" charset="-122"/>
              </a:rPr>
              <a:t> Суперскелет.</a:t>
            </a:r>
          </a:p>
          <a:p>
            <a:pPr marL="336550" indent="-336550">
              <a:lnSpc>
                <a:spcPct val="80000"/>
              </a:lnSpc>
              <a:spcBef>
                <a:spcPts val="800"/>
              </a:spcBef>
              <a:buClr>
                <a:srgbClr val="FF3300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3200" b="1">
                <a:solidFill>
                  <a:srgbClr val="FF3300"/>
                </a:solidFill>
                <a:ea typeface="Microsoft YaHei" charset="-122"/>
              </a:rPr>
              <a:t>3.</a:t>
            </a:r>
            <a:r>
              <a:rPr lang="ru-RU" sz="3200">
                <a:solidFill>
                  <a:srgbClr val="FF3300"/>
                </a:solidFill>
                <a:ea typeface="Microsoft YaHei" charset="-122"/>
              </a:rPr>
              <a:t> Что у нас внутри? (внутреннее строение тела человека).</a:t>
            </a:r>
          </a:p>
          <a:p>
            <a:pPr marL="336550" indent="-336550">
              <a:lnSpc>
                <a:spcPct val="80000"/>
              </a:lnSpc>
              <a:spcBef>
                <a:spcPts val="800"/>
              </a:spcBef>
              <a:buClr>
                <a:srgbClr val="0000FF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3200" b="1">
                <a:solidFill>
                  <a:srgbClr val="0000FF"/>
                </a:solidFill>
                <a:ea typeface="Microsoft YaHei" charset="-122"/>
              </a:rPr>
              <a:t>4.</a:t>
            </a:r>
            <a:r>
              <a:rPr lang="ru-RU" sz="3200">
                <a:solidFill>
                  <a:srgbClr val="0000FF"/>
                </a:solidFill>
                <a:ea typeface="Microsoft YaHei" charset="-122"/>
              </a:rPr>
              <a:t> Сила мышц.</a:t>
            </a:r>
          </a:p>
          <a:p>
            <a:pPr marL="336550" indent="-336550">
              <a:lnSpc>
                <a:spcPct val="80000"/>
              </a:lnSpc>
              <a:spcBef>
                <a:spcPts val="800"/>
              </a:spcBef>
              <a:buClr>
                <a:srgbClr val="FF3300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3200" b="1">
                <a:solidFill>
                  <a:srgbClr val="FF3300"/>
                </a:solidFill>
                <a:ea typeface="Microsoft YaHei" charset="-122"/>
              </a:rPr>
              <a:t>5.</a:t>
            </a:r>
            <a:r>
              <a:rPr lang="ru-RU" sz="3200">
                <a:solidFill>
                  <a:srgbClr val="FF3300"/>
                </a:solidFill>
                <a:ea typeface="Microsoft YaHei" charset="-122"/>
              </a:rPr>
              <a:t> Разные лица.</a:t>
            </a:r>
          </a:p>
          <a:p>
            <a:pPr marL="336550" indent="-336550">
              <a:lnSpc>
                <a:spcPct val="80000"/>
              </a:lnSpc>
              <a:spcBef>
                <a:spcPts val="800"/>
              </a:spcBef>
              <a:buClr>
                <a:srgbClr val="0000FF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3200" b="1">
                <a:solidFill>
                  <a:srgbClr val="0000FF"/>
                </a:solidFill>
                <a:ea typeface="Microsoft YaHei" charset="-122"/>
              </a:rPr>
              <a:t>6.</a:t>
            </a:r>
            <a:r>
              <a:rPr lang="ru-RU" sz="3200">
                <a:solidFill>
                  <a:srgbClr val="0000FF"/>
                </a:solidFill>
                <a:ea typeface="Microsoft YaHei" charset="-122"/>
              </a:rPr>
              <a:t> Зачем нам знать строение тела человека?</a:t>
            </a:r>
          </a:p>
          <a:p>
            <a:pPr marL="336550" indent="-336550">
              <a:lnSpc>
                <a:spcPct val="80000"/>
              </a:lnSpc>
              <a:spcBef>
                <a:spcPts val="800"/>
              </a:spcBef>
              <a:buClr>
                <a:srgbClr val="FF3300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3200" b="1">
                <a:solidFill>
                  <a:srgbClr val="FF3300"/>
                </a:solidFill>
                <a:ea typeface="Microsoft YaHei" charset="-122"/>
              </a:rPr>
              <a:t>7.</a:t>
            </a:r>
            <a:r>
              <a:rPr lang="ru-RU" sz="3200">
                <a:solidFill>
                  <a:srgbClr val="FF3300"/>
                </a:solidFill>
                <a:ea typeface="Microsoft YaHei" charset="-122"/>
              </a:rPr>
              <a:t> Зачем нам еда?</a:t>
            </a:r>
          </a:p>
          <a:p>
            <a:pPr marL="336550" indent="-336550">
              <a:lnSpc>
                <a:spcPct val="80000"/>
              </a:lnSpc>
              <a:spcBef>
                <a:spcPts val="800"/>
              </a:spcBef>
              <a:buClr>
                <a:srgbClr val="0000FF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3200" b="1">
                <a:solidFill>
                  <a:srgbClr val="0000FF"/>
                </a:solidFill>
                <a:ea typeface="Microsoft YaHei" charset="-122"/>
              </a:rPr>
              <a:t>8.</a:t>
            </a:r>
            <a:r>
              <a:rPr lang="ru-RU" sz="3200">
                <a:solidFill>
                  <a:srgbClr val="0000FF"/>
                </a:solidFill>
                <a:ea typeface="Microsoft YaHei" charset="-122"/>
              </a:rPr>
              <a:t> Органы чувств.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1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6" dur="10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1"/>
          <p:cNvGrpSpPr>
            <a:grpSpLocks/>
          </p:cNvGrpSpPr>
          <p:nvPr/>
        </p:nvGrpSpPr>
        <p:grpSpPr bwMode="auto">
          <a:xfrm>
            <a:off x="1011238" y="107950"/>
            <a:ext cx="7265987" cy="6369050"/>
            <a:chOff x="637" y="68"/>
            <a:chExt cx="4577" cy="4012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" y="68"/>
              <a:ext cx="4577" cy="40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2771" name="Text Box 3"/>
            <p:cNvSpPr txBox="1">
              <a:spLocks noChangeArrowheads="1"/>
            </p:cNvSpPr>
            <p:nvPr/>
          </p:nvSpPr>
          <p:spPr bwMode="auto">
            <a:xfrm>
              <a:off x="637" y="68"/>
              <a:ext cx="4577" cy="40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6237288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7" dur="250" autoRev="1" fill="hold"/>
                                        <p:tgtEl>
                                          <p:spTgt spid="32769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381250"/>
            <a:ext cx="7772400" cy="447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069975" y="609600"/>
            <a:ext cx="6831013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60363" y="360363"/>
            <a:ext cx="8770937" cy="161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Следующий орган-</a:t>
            </a:r>
            <a:r>
              <a:rPr lang="ru-RU" sz="2000">
                <a:solidFill>
                  <a:srgbClr val="FF0000"/>
                </a:solidFill>
                <a:latin typeface="Arial Black" pitchFamily="32" charset="0"/>
              </a:rPr>
              <a:t>лёгкие</a:t>
            </a: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.Расположены лёгкие в грудной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Полости по обе стороны от сердца.Лёгкие нужны нам,что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бы дышать. В процессе дыхания они снабжают кровь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кислородом и удаляют из неё углекислый газ.За сутки мы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Делаем около 23 тысяч вдохов и выдохов.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8050" y="381000"/>
            <a:ext cx="3155950" cy="617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93725" y="5257800"/>
            <a:ext cx="5335588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Наши легкие расширяются, как этот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мешок, когда мы вдыхаем и сдуваются,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когда мы выдыхаем.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1"/>
          <p:cNvGrpSpPr>
            <a:grpSpLocks/>
          </p:cNvGrpSpPr>
          <p:nvPr/>
        </p:nvGrpSpPr>
        <p:grpSpPr bwMode="auto">
          <a:xfrm>
            <a:off x="1619250" y="836613"/>
            <a:ext cx="5683250" cy="5038725"/>
            <a:chOff x="1020" y="527"/>
            <a:chExt cx="3580" cy="3174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0" y="527"/>
              <a:ext cx="3580" cy="3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5843" name="Text Box 3"/>
            <p:cNvSpPr txBox="1">
              <a:spLocks noChangeArrowheads="1"/>
            </p:cNvSpPr>
            <p:nvPr/>
          </p:nvSpPr>
          <p:spPr bwMode="auto">
            <a:xfrm>
              <a:off x="1020" y="527"/>
              <a:ext cx="3580" cy="3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6237288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00113" y="5940425"/>
            <a:ext cx="7908925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500">
                <a:solidFill>
                  <a:srgbClr val="000000"/>
                </a:solidFill>
                <a:latin typeface="Arial Black" pitchFamily="32" charset="0"/>
              </a:rPr>
              <a:t>Следующий орган-желудок.В нём происходит подготовка к переварива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500">
                <a:solidFill>
                  <a:srgbClr val="000000"/>
                </a:solidFill>
                <a:latin typeface="Arial Black" pitchFamily="32" charset="0"/>
              </a:rPr>
              <a:t>нию пищи.Он находится в верхней части живота,под рёбрами.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" dur="1500" accel="50000" autoRev="1" fill="hold" masterRel="sameClick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04D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7" dur="1500" accel="50000" autoRev="1" fill="hold" masterRel="sameClick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04D"/>
                                      </p:to>
                                    </p:animClr>
                                    <p:set>
                                      <p:cBhvr additive="repl">
                                        <p:cTn id="8" dur="3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Scale>
                                      <p:cBhvr additive="repl">
                                        <p:cTn id="9" dur="1500" ac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"/>
          <p:cNvGrpSpPr>
            <a:grpSpLocks/>
          </p:cNvGrpSpPr>
          <p:nvPr/>
        </p:nvGrpSpPr>
        <p:grpSpPr bwMode="auto">
          <a:xfrm>
            <a:off x="4284663" y="2492375"/>
            <a:ext cx="4602162" cy="4079875"/>
            <a:chOff x="2699" y="1570"/>
            <a:chExt cx="2899" cy="2570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" y="1570"/>
              <a:ext cx="2899" cy="25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6867" name="Text Box 3"/>
            <p:cNvSpPr txBox="1">
              <a:spLocks noChangeArrowheads="1"/>
            </p:cNvSpPr>
            <p:nvPr/>
          </p:nvSpPr>
          <p:spPr bwMode="auto">
            <a:xfrm>
              <a:off x="2699" y="1570"/>
              <a:ext cx="2899" cy="25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092825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250825" y="260350"/>
            <a:ext cx="4602163" cy="4046538"/>
            <a:chOff x="158" y="164"/>
            <a:chExt cx="2899" cy="2549"/>
          </a:xfrm>
        </p:grpSpPr>
        <p:pic>
          <p:nvPicPr>
            <p:cNvPr id="3687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" y="164"/>
              <a:ext cx="2899" cy="2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158" y="164"/>
              <a:ext cx="2899" cy="2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789363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60363" y="4500563"/>
            <a:ext cx="6299200" cy="2284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Arial Black" pitchFamily="32" charset="0"/>
              </a:rPr>
              <a:t>От желудка начинается длин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Arial Black" pitchFamily="32" charset="0"/>
              </a:rPr>
              <a:t>ный извилистый корридор-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Arial Black" pitchFamily="32" charset="0"/>
              </a:rPr>
              <a:t>Кишечник.Его длина более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Arial Black" pitchFamily="32" charset="0"/>
              </a:rPr>
              <a:t>10 м.Он состоит из толстой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Arial Black" pitchFamily="32" charset="0"/>
              </a:rPr>
              <a:t>И тонкой кишки. Находится в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Arial Black" pitchFamily="32" charset="0"/>
              </a:rPr>
              <a:t>Животе и свёрнут так плотно,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Arial Black" pitchFamily="32" charset="0"/>
              </a:rPr>
              <a:t>Что полностью помещается в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Arial Black" pitchFamily="32" charset="0"/>
              </a:rPr>
              <a:t>Нём.Он поглащает всё ценное из нашей пищи.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040313" y="360363"/>
            <a:ext cx="4121150" cy="161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В</a:t>
            </a:r>
            <a:r>
              <a:rPr lang="ru-RU" sz="2000">
                <a:solidFill>
                  <a:srgbClr val="FF0000"/>
                </a:solidFill>
                <a:latin typeface="Arial Black" pitchFamily="32" charset="0"/>
              </a:rPr>
              <a:t> тонкой кишке </a:t>
            </a: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питатель-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ные вещества всасывают-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ся в кровь,а в </a:t>
            </a:r>
            <a:r>
              <a:rPr lang="ru-RU" sz="2000">
                <a:solidFill>
                  <a:srgbClr val="FF0000"/>
                </a:solidFill>
                <a:latin typeface="Arial Black" pitchFamily="32" charset="0"/>
              </a:rPr>
              <a:t>толстой киш-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0000"/>
                </a:solidFill>
                <a:latin typeface="Arial Black" pitchFamily="32" charset="0"/>
              </a:rPr>
              <a:t>ке </a:t>
            </a: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накапливаются ненуж-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ные вещества.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1"/>
          <p:cNvGrpSpPr>
            <a:grpSpLocks/>
          </p:cNvGrpSpPr>
          <p:nvPr/>
        </p:nvGrpSpPr>
        <p:grpSpPr bwMode="auto">
          <a:xfrm>
            <a:off x="938213" y="325438"/>
            <a:ext cx="6978650" cy="6151562"/>
            <a:chOff x="591" y="205"/>
            <a:chExt cx="4396" cy="3875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1" y="205"/>
              <a:ext cx="4396" cy="38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7891" name="Text Box 3"/>
            <p:cNvSpPr txBox="1">
              <a:spLocks noChangeArrowheads="1"/>
            </p:cNvSpPr>
            <p:nvPr/>
          </p:nvSpPr>
          <p:spPr bwMode="auto">
            <a:xfrm>
              <a:off x="591" y="205"/>
              <a:ext cx="4396" cy="38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260475" y="5940425"/>
            <a:ext cx="7578725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Arial Black" pitchFamily="32" charset="0"/>
              </a:rPr>
              <a:t>И ещё один орган</a:t>
            </a:r>
            <a:r>
              <a:rPr lang="ru-RU" sz="1600">
                <a:solidFill>
                  <a:srgbClr val="FF0000"/>
                </a:solidFill>
                <a:latin typeface="Arial Black" pitchFamily="32" charset="0"/>
              </a:rPr>
              <a:t>-печень.Печень</a:t>
            </a:r>
            <a:r>
              <a:rPr lang="ru-RU" sz="1600">
                <a:solidFill>
                  <a:srgbClr val="000000"/>
                </a:solidFill>
                <a:latin typeface="Arial Black" pitchFamily="32" charset="0"/>
              </a:rPr>
              <a:t> располагается в правой части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Arial Black" pitchFamily="32" charset="0"/>
              </a:rPr>
              <a:t>тела,примерно на уровне локтя.Она очищает кровь от токсичес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Arial Black" pitchFamily="32" charset="0"/>
              </a:rPr>
              <a:t>ких соединений ,выделяет желчь.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7" dur="250" autoRev="1" fill="hold"/>
                                        <p:tgtEl>
                                          <p:spTgt spid="37889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1000"/>
            <a:ext cx="5257800" cy="481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49363" y="5410200"/>
            <a:ext cx="6767512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Под кожей есть мышцы. С их помощью наше тело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способно делать удивительные вещи. Сильные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мышцы помогают нам поднимать тяжести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2157413" cy="640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430588" y="5486400"/>
            <a:ext cx="47275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Гибкие, растягивающиеся мышцы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позволяют двигаться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: 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бегать, 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57200"/>
            <a:ext cx="4878388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352800" y="6019800"/>
            <a:ext cx="23542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…крутить обруч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685800"/>
            <a:ext cx="5410200" cy="475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822575" y="5943600"/>
            <a:ext cx="36957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…заниматься гимнастикой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079500" y="539750"/>
            <a:ext cx="6643688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FF0000"/>
                </a:solidFill>
                <a:latin typeface="Arial Black" pitchFamily="32" charset="0"/>
              </a:rPr>
              <a:t>Задачи которые мы ставим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FF0000"/>
                </a:solidFill>
                <a:latin typeface="Arial Black" pitchFamily="32" charset="0"/>
              </a:rPr>
              <a:t>перед собой: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FF0000"/>
                </a:solidFill>
                <a:latin typeface="Arial Black" pitchFamily="32" charset="0"/>
              </a:rPr>
              <a:t>1.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73238" y="1619250"/>
            <a:ext cx="7099300" cy="109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00"/>
                </a:solidFill>
                <a:latin typeface="Arial Black" pitchFamily="32" charset="0"/>
              </a:rPr>
              <a:t>Внести понятие «внешнее» и «внутреннее»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00"/>
                </a:solidFill>
                <a:latin typeface="Arial Black" pitchFamily="32" charset="0"/>
              </a:rPr>
              <a:t>строение человека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>
              <a:solidFill>
                <a:srgbClr val="000000"/>
              </a:solidFill>
              <a:latin typeface="Arial Black" pitchFamily="32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60475" y="2700338"/>
            <a:ext cx="7262813" cy="912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FF0000"/>
                </a:solidFill>
                <a:latin typeface="Arial Black" pitchFamily="32" charset="0"/>
              </a:rPr>
              <a:t>2.</a:t>
            </a:r>
            <a:r>
              <a:rPr lang="ru-RU" sz="2200">
                <a:solidFill>
                  <a:srgbClr val="000000"/>
                </a:solidFill>
                <a:latin typeface="Arial Black" pitchFamily="32" charset="0"/>
              </a:rPr>
              <a:t>Познакомиться с частями тела и внутрен-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00"/>
                </a:solidFill>
                <a:latin typeface="Arial Black" pitchFamily="32" charset="0"/>
              </a:rPr>
              <a:t>ними органами человека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39863" y="4132263"/>
            <a:ext cx="7183437" cy="124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FF0000"/>
                </a:solidFill>
                <a:latin typeface="Arial Black" pitchFamily="32" charset="0"/>
              </a:rPr>
              <a:t>3. </a:t>
            </a:r>
            <a:r>
              <a:rPr lang="ru-RU" sz="2200">
                <a:solidFill>
                  <a:srgbClr val="000000"/>
                </a:solidFill>
                <a:latin typeface="Arial Black" pitchFamily="32" charset="0"/>
              </a:rPr>
              <a:t>Рассказать о важности бережного отно-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00"/>
                </a:solidFill>
                <a:latin typeface="Arial Black" pitchFamily="32" charset="0"/>
              </a:rPr>
              <a:t>шения к своему здоровью и здоровью окру-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00"/>
                </a:solidFill>
                <a:latin typeface="Arial Black" pitchFamily="32" charset="0"/>
              </a:rPr>
              <a:t>жающих.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22500"/>
            <a:ext cx="6781800" cy="463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514475" y="685800"/>
            <a:ext cx="6091238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С помощью мышц лица мы можем состроить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надутую рожицу или рыбью мордашку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250825" y="1196975"/>
            <a:ext cx="8435975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3300"/>
                </a:solidFill>
                <a:ea typeface="Microsoft YaHei" charset="-122"/>
              </a:rPr>
              <a:t>Сила мышц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979613" y="3779838"/>
            <a:ext cx="6473825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2300DC"/>
                </a:solidFill>
                <a:latin typeface="Arial Black" pitchFamily="32" charset="0"/>
              </a:rPr>
              <a:t>Они дают движение всему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2300DC"/>
                </a:solidFill>
                <a:latin typeface="Arial Black" pitchFamily="32" charset="0"/>
              </a:rPr>
              <a:t>организму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095625" y="1524000"/>
            <a:ext cx="2979738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FF"/>
                </a:solidFill>
                <a:latin typeface="Arial Black" pitchFamily="32" charset="0"/>
              </a:rPr>
              <a:t>В чём же ….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462713" y="2339975"/>
            <a:ext cx="42862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2300DC"/>
                </a:solidFill>
                <a:latin typeface="Arial Black" pitchFamily="32" charset="0"/>
              </a:rPr>
              <a:t>?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98" decel="100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50825" y="1196975"/>
            <a:ext cx="8435975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FF3300"/>
                </a:solidFill>
                <a:ea typeface="Microsoft YaHei" charset="-122"/>
              </a:rPr>
              <a:t>Зачем нам знать строение тела человека?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900113" y="4140200"/>
            <a:ext cx="701357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2300DC"/>
                </a:solidFill>
                <a:latin typeface="Arial Black" pitchFamily="32" charset="0"/>
              </a:rPr>
              <a:t>Чтобы сохранять и укреплять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2300DC"/>
                </a:solidFill>
                <a:latin typeface="Arial Black" pitchFamily="32" charset="0"/>
              </a:rPr>
              <a:t>           Здоровье!!!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>
              <a:solidFill>
                <a:srgbClr val="2300DC"/>
              </a:solidFill>
              <a:latin typeface="Arial Black" pitchFamily="32" charset="0"/>
            </a:endParaRP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98" decel="100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5638800" cy="551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643563" y="5181600"/>
            <a:ext cx="3233737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Что бы быть здоровым,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нужно вовремя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ложиться спать,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2575" y="533400"/>
            <a:ext cx="3781425" cy="563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828800" y="6019800"/>
            <a:ext cx="32321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…есть здоровую пищу,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1"/>
          <p:cNvGrpSpPr>
            <a:grpSpLocks/>
          </p:cNvGrpSpPr>
          <p:nvPr/>
        </p:nvGrpSpPr>
        <p:grpSpPr bwMode="auto">
          <a:xfrm>
            <a:off x="0" y="0"/>
            <a:ext cx="9137650" cy="6919913"/>
            <a:chOff x="0" y="0"/>
            <a:chExt cx="5756" cy="4359"/>
          </a:xfrm>
        </p:grpSpPr>
        <p:pic>
          <p:nvPicPr>
            <p:cNvPr id="481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56" cy="43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813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56" cy="43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396875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1000"/>
            <a:ext cx="3503613" cy="632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667000"/>
            <a:ext cx="1760538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116388" y="457200"/>
            <a:ext cx="33274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…и конечно заниматься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спортом!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250825" y="1196975"/>
            <a:ext cx="8435975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FF3300"/>
                </a:solidFill>
                <a:ea typeface="Microsoft YaHei" charset="-122"/>
              </a:rPr>
              <a:t>Зачем нам еда?</a:t>
            </a:r>
            <a:r>
              <a:rPr lang="ru-RU" sz="4400">
                <a:solidFill>
                  <a:srgbClr val="000000"/>
                </a:solidFill>
                <a:latin typeface="Calibri" pitchFamily="32" charset="0"/>
                <a:ea typeface="Microsoft YaHei" charset="-122"/>
              </a:rPr>
              <a:t> 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98" decel="100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04800"/>
            <a:ext cx="4506913" cy="556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866775" y="5715000"/>
            <a:ext cx="7370763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Чтобы наше тело работало, его нужно поить и кормить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здоровой пищей.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57200"/>
            <a:ext cx="5715000" cy="527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089025" y="6019800"/>
            <a:ext cx="70596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Нашему телу необходимо больше фруктов и овощей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685800"/>
            <a:ext cx="5486400" cy="4995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429000" y="6019800"/>
            <a:ext cx="2149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Это – голова.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79500" y="1079500"/>
            <a:ext cx="2490788" cy="143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7E0021"/>
                </a:solidFill>
                <a:latin typeface="Arial Black" pitchFamily="32" charset="0"/>
              </a:rPr>
              <a:t>Итак к внешне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7E0021"/>
                </a:solidFill>
                <a:latin typeface="Arial Black" pitchFamily="32" charset="0"/>
              </a:rPr>
              <a:t>му строение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7E0021"/>
                </a:solidFill>
                <a:latin typeface="Arial Black" pitchFamily="32" charset="0"/>
              </a:rPr>
              <a:t>тела человека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7E0021"/>
                </a:solidFill>
                <a:latin typeface="Arial Black" pitchFamily="32" charset="0"/>
              </a:rPr>
              <a:t>относятся: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04800"/>
            <a:ext cx="5011738" cy="586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752475" y="6019800"/>
            <a:ext cx="75977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Картошка, хлеб, макароны, рис заправляют нас энергией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50825" y="1196975"/>
            <a:ext cx="8435975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FF3300"/>
                </a:solidFill>
                <a:ea typeface="Microsoft YaHei" charset="-122"/>
              </a:rPr>
              <a:t>Органы чувств</a:t>
            </a: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079500" y="3589338"/>
            <a:ext cx="6905625" cy="109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00"/>
                </a:solidFill>
                <a:latin typeface="Arial Black" pitchFamily="32" charset="0"/>
              </a:rPr>
              <a:t>Наше тело вооружено 5 органами чувств.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00"/>
                </a:solidFill>
                <a:latin typeface="Arial Black" pitchFamily="32" charset="0"/>
              </a:rPr>
              <a:t>С их помощью мы получаем информацию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0000"/>
                </a:solidFill>
                <a:latin typeface="Arial Black" pitchFamily="32" charset="0"/>
              </a:rPr>
              <a:t>об окружающем нас мире.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98" decel="100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50825" y="333375"/>
            <a:ext cx="8435975" cy="194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000000"/>
                </a:solidFill>
                <a:ea typeface="Microsoft YaHei" charset="-122"/>
              </a:rPr>
              <a:t>Органы чувств</a:t>
            </a:r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68313" y="2852738"/>
            <a:ext cx="8229600" cy="411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6550" indent="-336550">
              <a:spcBef>
                <a:spcPts val="800"/>
              </a:spcBef>
              <a:buClr>
                <a:srgbClr val="FF3300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3200">
                <a:solidFill>
                  <a:srgbClr val="FF3300"/>
                </a:solidFill>
                <a:ea typeface="Microsoft YaHei" charset="-122"/>
              </a:rPr>
              <a:t>Ухо (слух)</a:t>
            </a:r>
          </a:p>
          <a:p>
            <a:pPr marL="336550" indent="-336550">
              <a:spcBef>
                <a:spcPts val="800"/>
              </a:spcBef>
              <a:buClr>
                <a:srgbClr val="0000FF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3200">
                <a:solidFill>
                  <a:srgbClr val="0000FF"/>
                </a:solidFill>
                <a:ea typeface="Microsoft YaHei" charset="-122"/>
              </a:rPr>
              <a:t>Глаза (зрение)</a:t>
            </a:r>
          </a:p>
          <a:p>
            <a:pPr marL="336550" indent="-336550">
              <a:spcBef>
                <a:spcPts val="800"/>
              </a:spcBef>
              <a:buClr>
                <a:srgbClr val="FF3300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3200">
                <a:solidFill>
                  <a:srgbClr val="FF3300"/>
                </a:solidFill>
                <a:ea typeface="Microsoft YaHei" charset="-122"/>
              </a:rPr>
              <a:t>Язык (вкус)</a:t>
            </a:r>
          </a:p>
          <a:p>
            <a:pPr marL="336550" indent="-336550">
              <a:spcBef>
                <a:spcPts val="800"/>
              </a:spcBef>
              <a:buClr>
                <a:srgbClr val="0000FF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3200">
                <a:solidFill>
                  <a:srgbClr val="0000FF"/>
                </a:solidFill>
                <a:ea typeface="Microsoft YaHei" charset="-122"/>
              </a:rPr>
              <a:t>Нос (обоняние –запах)</a:t>
            </a:r>
          </a:p>
          <a:p>
            <a:pPr marL="336550" indent="-336550">
              <a:spcBef>
                <a:spcPts val="800"/>
              </a:spcBef>
              <a:buClr>
                <a:srgbClr val="FF3300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3200">
                <a:solidFill>
                  <a:srgbClr val="FF3300"/>
                </a:solidFill>
                <a:ea typeface="Microsoft YaHei" charset="-122"/>
              </a:rPr>
              <a:t>Кожа (осязание)</a:t>
            </a:r>
          </a:p>
          <a:p>
            <a:pPr marL="336550" indent="-336550">
              <a:spcBef>
                <a:spcPts val="800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3200">
              <a:solidFill>
                <a:srgbClr val="FF3300"/>
              </a:solidFill>
              <a:ea typeface="Microsoft YaHei" charset="-122"/>
            </a:endParaRPr>
          </a:p>
          <a:p>
            <a:pPr marL="336550" indent="-336550">
              <a:spcBef>
                <a:spcPts val="800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3200">
              <a:solidFill>
                <a:srgbClr val="FF3300"/>
              </a:solidFill>
              <a:ea typeface="Microsoft YaHei" charset="-122"/>
            </a:endParaRP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1000"/>
            <a:ext cx="417195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331913" y="5562600"/>
            <a:ext cx="6611937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Уши помогают нам слышать все, что происходит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вокруг. Это называется слухом.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66913"/>
            <a:ext cx="6019800" cy="4891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476375" y="381000"/>
            <a:ext cx="6230938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Глазами мы видим все вокруг. Это называется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зрением. 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28600"/>
            <a:ext cx="4021138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762000" y="5029200"/>
            <a:ext cx="7621588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Наш язык – это мышца, которая может чувствовать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вкус еды. На языке есть маленькие пупырышки, которые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называются вкусовыми сосочками. Вкусовые сосочки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определяют, хороша ли еда для нас.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7924800" cy="409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12775" y="5334000"/>
            <a:ext cx="7934325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Нос говорит нам, что как пахнет. Это называется чувством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обоняния. Маленькие волоски в носу помогают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нам чувствовать запах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8600"/>
            <a:ext cx="3268663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481138" y="5715000"/>
            <a:ext cx="6208712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Во время простуды нос у нас заложен и мы не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чувствуем запахи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76400"/>
            <a:ext cx="4237038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882650" y="381000"/>
            <a:ext cx="7324725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Кожей мы чувствуем предметы, которых мы касаемся.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Это – чувство осязания. Шерстка у кролика мягкая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и гладкая.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WordArt 1"/>
          <p:cNvSpPr>
            <a:spLocks noChangeArrowheads="1" noChangeShapeType="1" noTextEdit="1"/>
          </p:cNvSpPr>
          <p:nvPr/>
        </p:nvSpPr>
        <p:spPr bwMode="auto">
          <a:xfrm>
            <a:off x="1619250" y="1125538"/>
            <a:ext cx="5329238" cy="930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Строение</a:t>
            </a:r>
          </a:p>
        </p:txBody>
      </p:sp>
      <p:sp>
        <p:nvSpPr>
          <p:cNvPr id="62466" name="AutoShape 2"/>
          <p:cNvSpPr>
            <a:spLocks noChangeArrowheads="1"/>
          </p:cNvSpPr>
          <p:nvPr/>
        </p:nvSpPr>
        <p:spPr bwMode="auto">
          <a:xfrm rot="8400000">
            <a:off x="1847850" y="2632075"/>
            <a:ext cx="1514475" cy="136525"/>
          </a:xfrm>
          <a:prstGeom prst="rightArrow">
            <a:avLst>
              <a:gd name="adj1" fmla="val 50000"/>
              <a:gd name="adj2" fmla="val 277326"/>
            </a:avLst>
          </a:prstGeom>
          <a:solidFill>
            <a:srgbClr val="4F81B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7" name="AutoShape 3"/>
          <p:cNvSpPr>
            <a:spLocks noChangeArrowheads="1"/>
          </p:cNvSpPr>
          <p:nvPr/>
        </p:nvSpPr>
        <p:spPr bwMode="auto">
          <a:xfrm rot="1980000">
            <a:off x="5292725" y="2559050"/>
            <a:ext cx="1655763" cy="136525"/>
          </a:xfrm>
          <a:prstGeom prst="rightArrow">
            <a:avLst>
              <a:gd name="adj1" fmla="val 50000"/>
              <a:gd name="adj2" fmla="val 303198"/>
            </a:avLst>
          </a:prstGeom>
          <a:solidFill>
            <a:srgbClr val="4F81B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684213" y="3357563"/>
            <a:ext cx="29527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Внешнее</a:t>
            </a:r>
          </a:p>
        </p:txBody>
      </p:sp>
      <p:sp>
        <p:nvSpPr>
          <p:cNvPr id="62469" name="WordArt 5"/>
          <p:cNvSpPr>
            <a:spLocks noChangeArrowheads="1" noChangeShapeType="1" noTextEdit="1"/>
          </p:cNvSpPr>
          <p:nvPr/>
        </p:nvSpPr>
        <p:spPr bwMode="auto">
          <a:xfrm>
            <a:off x="5076825" y="3284538"/>
            <a:ext cx="331311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Внутреннее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04800"/>
            <a:ext cx="49149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874963" y="6096000"/>
            <a:ext cx="36607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А это –туловище со спины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WordArt 1"/>
          <p:cNvSpPr>
            <a:spLocks noChangeArrowheads="1" noChangeShapeType="1" noTextEdit="1"/>
          </p:cNvSpPr>
          <p:nvPr/>
        </p:nvSpPr>
        <p:spPr bwMode="auto">
          <a:xfrm>
            <a:off x="2843213" y="333375"/>
            <a:ext cx="3168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Строение</a:t>
            </a:r>
          </a:p>
        </p:txBody>
      </p:sp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611188" y="1916113"/>
            <a:ext cx="2736850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Внешнее</a:t>
            </a:r>
          </a:p>
        </p:txBody>
      </p:sp>
      <p:sp>
        <p:nvSpPr>
          <p:cNvPr id="63491" name="WordArt 3"/>
          <p:cNvSpPr>
            <a:spLocks noChangeArrowheads="1" noChangeShapeType="1" noTextEdit="1"/>
          </p:cNvSpPr>
          <p:nvPr/>
        </p:nvSpPr>
        <p:spPr bwMode="auto">
          <a:xfrm>
            <a:off x="5219700" y="1916113"/>
            <a:ext cx="3097213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Внутреннее</a:t>
            </a:r>
          </a:p>
        </p:txBody>
      </p:sp>
      <p:sp>
        <p:nvSpPr>
          <p:cNvPr id="63492" name="WordArt 4"/>
          <p:cNvSpPr>
            <a:spLocks noChangeArrowheads="1" noChangeShapeType="1" noTextEdit="1"/>
          </p:cNvSpPr>
          <p:nvPr/>
        </p:nvSpPr>
        <p:spPr bwMode="auto">
          <a:xfrm>
            <a:off x="2555875" y="981075"/>
            <a:ext cx="38877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тела человека</a:t>
            </a: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 rot="1980000">
            <a:off x="5705475" y="1622425"/>
            <a:ext cx="863600" cy="134938"/>
          </a:xfrm>
          <a:prstGeom prst="rightArrow">
            <a:avLst>
              <a:gd name="adj1" fmla="val 50000"/>
              <a:gd name="adj2" fmla="val 159999"/>
            </a:avLst>
          </a:prstGeom>
          <a:solidFill>
            <a:srgbClr val="4F81B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 rot="8400000">
            <a:off x="2654300" y="1625600"/>
            <a:ext cx="776288" cy="144463"/>
          </a:xfrm>
          <a:prstGeom prst="rightArrow">
            <a:avLst>
              <a:gd name="adj1" fmla="val 50000"/>
              <a:gd name="adj2" fmla="val 134340"/>
            </a:avLst>
          </a:prstGeom>
          <a:solidFill>
            <a:srgbClr val="4F81B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5" name="WordArt 7"/>
          <p:cNvSpPr>
            <a:spLocks noChangeArrowheads="1" noChangeShapeType="1" noTextEdit="1"/>
          </p:cNvSpPr>
          <p:nvPr/>
        </p:nvSpPr>
        <p:spPr bwMode="auto">
          <a:xfrm>
            <a:off x="684213" y="2852738"/>
            <a:ext cx="22955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части тела</a:t>
            </a:r>
          </a:p>
        </p:txBody>
      </p:sp>
      <p:sp>
        <p:nvSpPr>
          <p:cNvPr id="63496" name="WordArt 8"/>
          <p:cNvSpPr>
            <a:spLocks noChangeArrowheads="1" noChangeShapeType="1" noTextEdit="1"/>
          </p:cNvSpPr>
          <p:nvPr/>
        </p:nvSpPr>
        <p:spPr bwMode="auto">
          <a:xfrm>
            <a:off x="5940425" y="2852738"/>
            <a:ext cx="1944688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органы</a:t>
            </a:r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6659563" y="2420938"/>
            <a:ext cx="144462" cy="287337"/>
          </a:xfrm>
          <a:prstGeom prst="downArrow">
            <a:avLst>
              <a:gd name="adj1" fmla="val 50000"/>
              <a:gd name="adj2" fmla="val 49725"/>
            </a:avLst>
          </a:prstGeom>
          <a:solidFill>
            <a:srgbClr val="4F81B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>
            <a:off x="1835150" y="2420938"/>
            <a:ext cx="144463" cy="287337"/>
          </a:xfrm>
          <a:prstGeom prst="downArrow">
            <a:avLst>
              <a:gd name="adj1" fmla="val 50000"/>
              <a:gd name="adj2" fmla="val 49725"/>
            </a:avLst>
          </a:prstGeom>
          <a:solidFill>
            <a:srgbClr val="4F81B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95288" y="3357563"/>
            <a:ext cx="223202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684213" y="3141663"/>
            <a:ext cx="223202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>
                <a:srgbClr val="0000FF"/>
              </a:buClr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FF"/>
                </a:solidFill>
              </a:rPr>
              <a:t> </a:t>
            </a:r>
            <a:r>
              <a:rPr lang="ru-RU" sz="3200" b="1">
                <a:solidFill>
                  <a:srgbClr val="0000FF"/>
                </a:solidFill>
              </a:rPr>
              <a:t>голова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684213" y="3500438"/>
            <a:ext cx="19431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>
                <a:srgbClr val="0000FF"/>
              </a:buClr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 </a:t>
            </a:r>
            <a:r>
              <a:rPr lang="ru-RU" sz="3200" b="1">
                <a:solidFill>
                  <a:srgbClr val="0000FF"/>
                </a:solidFill>
              </a:rPr>
              <a:t>шея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684213" y="3860800"/>
            <a:ext cx="25209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>
                <a:srgbClr val="0000FF"/>
              </a:buClr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FF"/>
                </a:solidFill>
              </a:rPr>
              <a:t> туловище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1042988" y="4292600"/>
            <a:ext cx="1584325" cy="132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( грудь,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живот,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спина)</a:t>
            </a: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755650" y="5445125"/>
            <a:ext cx="180022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>
                <a:srgbClr val="0000FF"/>
              </a:buClr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FF"/>
                </a:solidFill>
              </a:rPr>
              <a:t> руки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755650" y="5876925"/>
            <a:ext cx="20891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>
                <a:srgbClr val="0000FF"/>
              </a:buClr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FF"/>
                </a:solidFill>
              </a:rPr>
              <a:t> ноги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5867400" y="3141663"/>
            <a:ext cx="223202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>
                <a:srgbClr val="0000FF"/>
              </a:buClr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FF"/>
                </a:solidFill>
              </a:rPr>
              <a:t> </a:t>
            </a:r>
            <a:r>
              <a:rPr lang="ru-RU" sz="3200" b="1">
                <a:solidFill>
                  <a:srgbClr val="0000FF"/>
                </a:solidFill>
              </a:rPr>
              <a:t>мозг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5867400" y="3716338"/>
            <a:ext cx="259238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>
                <a:srgbClr val="0000FF"/>
              </a:buClr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FF"/>
                </a:solidFill>
              </a:rPr>
              <a:t> легкие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5867400" y="4005263"/>
            <a:ext cx="216058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>
                <a:srgbClr val="0000FF"/>
              </a:buClr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FF"/>
                </a:solidFill>
              </a:rPr>
              <a:t> сердце</a:t>
            </a: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5867400" y="4508500"/>
            <a:ext cx="23050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>
                <a:srgbClr val="0000FF"/>
              </a:buClr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FF"/>
                </a:solidFill>
              </a:rPr>
              <a:t> желудок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5867400" y="4797425"/>
            <a:ext cx="259238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>
                <a:srgbClr val="0000FF"/>
              </a:buClr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FF"/>
                </a:solidFill>
              </a:rPr>
              <a:t> кишечник</a:t>
            </a:r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5867400" y="5084763"/>
            <a:ext cx="259238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>
                <a:srgbClr val="0000FF"/>
              </a:buClr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FF"/>
                </a:solidFill>
              </a:rPr>
              <a:t> печень</a:t>
            </a:r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 flipH="1">
            <a:off x="2549525" y="3429000"/>
            <a:ext cx="3108325" cy="1588"/>
          </a:xfrm>
          <a:prstGeom prst="line">
            <a:avLst/>
          </a:prstGeom>
          <a:noFill/>
          <a:ln w="4752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 flipH="1">
            <a:off x="2478088" y="4005263"/>
            <a:ext cx="3179762" cy="503237"/>
          </a:xfrm>
          <a:prstGeom prst="line">
            <a:avLst/>
          </a:prstGeom>
          <a:noFill/>
          <a:ln w="4752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 flipH="1">
            <a:off x="2478088" y="4292600"/>
            <a:ext cx="3179762" cy="360363"/>
          </a:xfrm>
          <a:prstGeom prst="line">
            <a:avLst/>
          </a:prstGeom>
          <a:noFill/>
          <a:ln w="4752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15" name="Line 27"/>
          <p:cNvSpPr>
            <a:spLocks noChangeShapeType="1"/>
          </p:cNvSpPr>
          <p:nvPr/>
        </p:nvSpPr>
        <p:spPr bwMode="auto">
          <a:xfrm flipH="1">
            <a:off x="2478088" y="4724400"/>
            <a:ext cx="3179762" cy="217488"/>
          </a:xfrm>
          <a:prstGeom prst="line">
            <a:avLst/>
          </a:prstGeom>
          <a:noFill/>
          <a:ln w="4752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16" name="Line 28"/>
          <p:cNvSpPr>
            <a:spLocks noChangeShapeType="1"/>
          </p:cNvSpPr>
          <p:nvPr/>
        </p:nvSpPr>
        <p:spPr bwMode="auto">
          <a:xfrm flipH="1">
            <a:off x="2478088" y="5084763"/>
            <a:ext cx="3179762" cy="1587"/>
          </a:xfrm>
          <a:prstGeom prst="line">
            <a:avLst/>
          </a:prstGeom>
          <a:noFill/>
          <a:ln w="4752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 flipH="1" flipV="1">
            <a:off x="2478088" y="5222875"/>
            <a:ext cx="3179762" cy="157163"/>
          </a:xfrm>
          <a:prstGeom prst="line">
            <a:avLst/>
          </a:prstGeom>
          <a:noFill/>
          <a:ln w="4752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684213" y="0"/>
            <a:ext cx="7920037" cy="783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3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u="sng">
                <a:solidFill>
                  <a:srgbClr val="FFFFFF"/>
                </a:solidFill>
                <a:latin typeface="Constantia" pitchFamily="16" charset="0"/>
                <a:ea typeface="Microsoft YaHei" charset="-122"/>
              </a:rPr>
              <a:t/>
            </a:r>
            <a:br>
              <a:rPr lang="ru-RU" sz="1400" b="1" u="sng">
                <a:solidFill>
                  <a:srgbClr val="FFFFFF"/>
                </a:solidFill>
                <a:latin typeface="Constantia" pitchFamily="16" charset="0"/>
                <a:ea typeface="Microsoft YaHei" charset="-122"/>
              </a:rPr>
            </a:br>
            <a:endParaRPr lang="ru-RU" sz="1400" b="1" u="sng">
              <a:solidFill>
                <a:srgbClr val="FFFFFF"/>
              </a:solidFill>
              <a:latin typeface="Constantia" pitchFamily="16" charset="0"/>
              <a:ea typeface="Microsoft YaHei" charset="-122"/>
            </a:endParaRPr>
          </a:p>
          <a:p>
            <a:pPr algn="ctr">
              <a:spcBef>
                <a:spcPts val="3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u="sng">
                <a:solidFill>
                  <a:srgbClr val="FFFFFF"/>
                </a:solidFill>
                <a:latin typeface="Constantia" pitchFamily="16" charset="0"/>
                <a:ea typeface="Microsoft YaHei" charset="-122"/>
              </a:rPr>
              <a:t>Список используемых источников </a:t>
            </a:r>
          </a:p>
          <a:p>
            <a:pPr algn="ctr">
              <a:spcBef>
                <a:spcPts val="3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u="sng">
              <a:solidFill>
                <a:srgbClr val="FFFFFF"/>
              </a:solidFill>
              <a:latin typeface="Constantia" pitchFamily="16" charset="0"/>
              <a:ea typeface="Microsoft YaHei" charset="-122"/>
            </a:endParaRPr>
          </a:p>
          <a:p>
            <a:pPr algn="ctr">
              <a:spcBef>
                <a:spcPts val="3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u="sng">
              <a:solidFill>
                <a:srgbClr val="FFFFFF"/>
              </a:solidFill>
              <a:latin typeface="Constantia" pitchFamily="16" charset="0"/>
              <a:ea typeface="Microsoft YaHei" charset="-122"/>
            </a:endParaRPr>
          </a:p>
          <a:p>
            <a:pPr algn="ctr">
              <a:spcBef>
                <a:spcPts val="3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Constantia" pitchFamily="16" charset="0"/>
                <a:ea typeface="Microsoft YaHei" charset="-122"/>
              </a:rPr>
              <a:t> </a:t>
            </a:r>
            <a:r>
              <a:rPr lang="en-US" sz="1400">
                <a:solidFill>
                  <a:srgbClr val="CCCCFF"/>
                </a:solidFill>
                <a:latin typeface="Constantia" pitchFamily="16" charset="0"/>
                <a:ea typeface="Microsoft YaHei" charset="-122"/>
                <a:hlinkClick r:id="rId3"/>
              </a:rPr>
              <a:t>http://fashiony.ru/pic/shoes/pic/3713/26.jpg</a:t>
            </a: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/>
            </a:r>
            <a:b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</a:b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>                 </a:t>
            </a:r>
            <a:r>
              <a:rPr lang="en-US" sz="1400">
                <a:solidFill>
                  <a:srgbClr val="CCCCFF"/>
                </a:solidFill>
                <a:latin typeface="Constantia" pitchFamily="16" charset="0"/>
                <a:ea typeface="Microsoft YaHei" charset="-122"/>
                <a:hlinkClick r:id="rId4"/>
              </a:rPr>
              <a:t>http://niceworld.biz/wp-content/uploads/%D0%B3%D0%BB%D0%B0%D0%B7%D0%B0.jpg</a:t>
            </a: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>                   </a:t>
            </a:r>
            <a:b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</a:br>
            <a:r>
              <a:rPr lang="en-US" sz="1400">
                <a:solidFill>
                  <a:srgbClr val="FFFFFF"/>
                </a:solidFill>
                <a:latin typeface="Constantia" pitchFamily="16" charset="0"/>
                <a:ea typeface="Microsoft YaHei" charset="-122"/>
              </a:rPr>
              <a:t> </a:t>
            </a:r>
            <a:r>
              <a:rPr lang="en-US" sz="1400">
                <a:solidFill>
                  <a:srgbClr val="CCCCFF"/>
                </a:solidFill>
                <a:latin typeface="Constantia" pitchFamily="16" charset="0"/>
                <a:ea typeface="Microsoft YaHei" charset="-122"/>
                <a:hlinkClick r:id="rId5"/>
              </a:rPr>
              <a:t>http://www.nakanune.ru/images/pictures/image_big_10701.jpg</a:t>
            </a: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/>
            </a:r>
            <a:b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</a:b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>                 </a:t>
            </a:r>
            <a:r>
              <a:rPr lang="en-US" sz="1400">
                <a:solidFill>
                  <a:srgbClr val="CCCCFF"/>
                </a:solidFill>
                <a:latin typeface="Constantia" pitchFamily="16" charset="0"/>
                <a:ea typeface="Microsoft YaHei" charset="-122"/>
                <a:hlinkClick r:id="rId6"/>
              </a:rPr>
              <a:t>http://dostignu.ru/uploads/posts/2010-04/1270210603_kogda-rebenok-nachinaet-polzat-stock.xchng-by-priyankbha.jpg</a:t>
            </a: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/>
            </a:r>
            <a:b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</a:b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>                 </a:t>
            </a:r>
            <a:r>
              <a:rPr lang="en-US" sz="1400">
                <a:solidFill>
                  <a:srgbClr val="CCCCFF"/>
                </a:solidFill>
                <a:latin typeface="Constantia" pitchFamily="16" charset="0"/>
                <a:ea typeface="Microsoft YaHei" charset="-122"/>
                <a:hlinkClick r:id="rId7"/>
              </a:rPr>
              <a:t>http://www.umich.edu/~chemh215/W08HTML/SSG1/ssg1.2/FOX%20Broadcasting%20Company_%20House_files/home_hugh.png</a:t>
            </a: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/>
            </a:r>
            <a:b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</a:b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> </a:t>
            </a:r>
            <a:r>
              <a:rPr lang="ru-RU" sz="1400" b="1" u="sng">
                <a:solidFill>
                  <a:srgbClr val="FFFFFF"/>
                </a:solidFill>
              </a:rPr>
              <a:t> </a:t>
            </a:r>
            <a:r>
              <a:rPr lang="en-US" sz="1400" b="1" u="sng">
                <a:solidFill>
                  <a:srgbClr val="CCCCFF"/>
                </a:solidFill>
                <a:hlinkClick r:id="rId8"/>
              </a:rPr>
              <a:t>http://bonafides.in.ua/images/img10599456.JPG</a:t>
            </a:r>
            <a:r>
              <a:rPr lang="ru-RU" sz="1400" b="1" u="sng">
                <a:solidFill>
                  <a:srgbClr val="006600"/>
                </a:solidFill>
              </a:rPr>
              <a:t/>
            </a:r>
            <a:br>
              <a:rPr lang="ru-RU" sz="1400" b="1" u="sng">
                <a:solidFill>
                  <a:srgbClr val="006600"/>
                </a:solidFill>
              </a:rPr>
            </a:br>
            <a:r>
              <a:rPr lang="ru-RU" sz="1400">
                <a:solidFill>
                  <a:srgbClr val="FFFFFF"/>
                </a:solidFill>
                <a:latin typeface="Constantia" pitchFamily="16" charset="0"/>
                <a:ea typeface="Microsoft YaHei" charset="-122"/>
              </a:rPr>
              <a:t> </a:t>
            </a:r>
            <a:r>
              <a:rPr lang="en-US" sz="1400">
                <a:solidFill>
                  <a:srgbClr val="FFFFFF"/>
                </a:solidFill>
                <a:latin typeface="Constantia" pitchFamily="16" charset="0"/>
                <a:ea typeface="Microsoft YaHei" charset="-122"/>
              </a:rPr>
              <a:t> </a:t>
            </a:r>
            <a:r>
              <a:rPr lang="en-US" sz="1400">
                <a:solidFill>
                  <a:srgbClr val="CCCCFF"/>
                </a:solidFill>
                <a:latin typeface="Constantia" pitchFamily="16" charset="0"/>
                <a:ea typeface="Microsoft YaHei" charset="-122"/>
                <a:hlinkClick r:id="rId9"/>
              </a:rPr>
              <a:t>http://amateurphotographer.ru/wp-content/uploads/2009/03/6a00d83452517869e2011168a95d16970c-320wi.png</a:t>
            </a: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/>
            </a:r>
            <a:b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</a:b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>                 </a:t>
            </a:r>
            <a:r>
              <a:rPr lang="en-US" sz="1400">
                <a:solidFill>
                  <a:srgbClr val="CCCCFF"/>
                </a:solidFill>
                <a:latin typeface="Constantia" pitchFamily="16" charset="0"/>
                <a:ea typeface="Microsoft YaHei" charset="-122"/>
                <a:hlinkClick r:id="rId10"/>
              </a:rPr>
              <a:t>http://www.tryphonov.ru/tryphonov2/pic2/eso1.jpg</a:t>
            </a: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/>
            </a:r>
            <a:b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</a:br>
            <a:r>
              <a:rPr lang="ru-RU" sz="1400">
                <a:solidFill>
                  <a:srgbClr val="FFFFFF"/>
                </a:solidFill>
                <a:latin typeface="Constantia" pitchFamily="16" charset="0"/>
                <a:ea typeface="Microsoft YaHei" charset="-122"/>
              </a:rPr>
              <a:t>  </a:t>
            </a:r>
            <a:r>
              <a:rPr lang="en-US" sz="1400">
                <a:solidFill>
                  <a:srgbClr val="CCCCFF"/>
                </a:solidFill>
                <a:latin typeface="Constantia" pitchFamily="16" charset="0"/>
                <a:ea typeface="Microsoft YaHei" charset="-122"/>
                <a:hlinkClick r:id="rId11"/>
              </a:rPr>
              <a:t>http://www.artfuture.ru/files/Image/resunok5.jpg</a:t>
            </a: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>                 </a:t>
            </a:r>
            <a:b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</a:br>
            <a:r>
              <a:rPr lang="ru-RU" sz="1400">
                <a:solidFill>
                  <a:srgbClr val="FFFFFF"/>
                </a:solidFill>
                <a:latin typeface="Constantia" pitchFamily="16" charset="0"/>
                <a:ea typeface="Microsoft YaHei" charset="-122"/>
              </a:rPr>
              <a:t> </a:t>
            </a:r>
            <a:r>
              <a:rPr lang="en-US" sz="1400">
                <a:solidFill>
                  <a:srgbClr val="CCCCFF"/>
                </a:solidFill>
                <a:latin typeface="Constantia" pitchFamily="16" charset="0"/>
                <a:ea typeface="Microsoft YaHei" charset="-122"/>
                <a:hlinkClick r:id="rId12"/>
              </a:rPr>
              <a:t>http://forum.lah.ru/_fr/2/2194164.jpg</a:t>
            </a: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/>
            </a:r>
            <a:b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</a:b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>                 </a:t>
            </a:r>
            <a:r>
              <a:rPr lang="en-US" sz="1400">
                <a:solidFill>
                  <a:srgbClr val="CCCCFF"/>
                </a:solidFill>
                <a:latin typeface="Constantia" pitchFamily="16" charset="0"/>
                <a:ea typeface="Microsoft YaHei" charset="-122"/>
                <a:hlinkClick r:id="rId13"/>
              </a:rPr>
              <a:t>http://fratria.ru/downontour/russia/moscow/sights/moscow_sight_14.jpg</a:t>
            </a: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/>
            </a:r>
            <a:b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</a:b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>                 </a:t>
            </a:r>
            <a:r>
              <a:rPr lang="en-US" sz="1400">
                <a:solidFill>
                  <a:srgbClr val="CCCCFF"/>
                </a:solidFill>
                <a:latin typeface="Constantia" pitchFamily="16" charset="0"/>
                <a:ea typeface="Microsoft YaHei" charset="-122"/>
                <a:hlinkClick r:id="rId14"/>
              </a:rPr>
              <a:t>http://wpapers.ru/wallpapers/f21d238fcee9a344628228d6f0ea452f/2177_10.jpg</a:t>
            </a: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/>
            </a:r>
            <a:b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</a:br>
            <a:r>
              <a:rPr lang="ru-RU" sz="1400">
                <a:solidFill>
                  <a:srgbClr val="FFFFFF"/>
                </a:solidFill>
                <a:latin typeface="Constantia" pitchFamily="16" charset="0"/>
                <a:ea typeface="Microsoft YaHei" charset="-122"/>
              </a:rPr>
              <a:t> </a:t>
            </a:r>
            <a:r>
              <a:rPr lang="en-US" sz="1400">
                <a:solidFill>
                  <a:srgbClr val="FFFFFF"/>
                </a:solidFill>
                <a:latin typeface="Constantia" pitchFamily="16" charset="0"/>
                <a:ea typeface="Microsoft YaHei" charset="-122"/>
              </a:rPr>
              <a:t> </a:t>
            </a:r>
            <a:r>
              <a:rPr lang="en-US" sz="1400">
                <a:solidFill>
                  <a:srgbClr val="CCCCFF"/>
                </a:solidFill>
                <a:latin typeface="Constantia" pitchFamily="16" charset="0"/>
                <a:ea typeface="Microsoft YaHei" charset="-122"/>
                <a:hlinkClick r:id="rId15"/>
              </a:rPr>
              <a:t>http://img-fotki.yandex.ru/get/2713/slava-gavrin.0/0_1a54b_8031245a_XL</a:t>
            </a: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/>
            </a:r>
            <a:b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</a:b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>                 </a:t>
            </a:r>
            <a:r>
              <a:rPr lang="en-US" sz="1400">
                <a:solidFill>
                  <a:srgbClr val="CCCCFF"/>
                </a:solidFill>
                <a:latin typeface="Constantia" pitchFamily="16" charset="0"/>
                <a:ea typeface="Microsoft YaHei" charset="-122"/>
                <a:hlinkClick r:id="rId16"/>
              </a:rPr>
              <a:t>http://dic.academic.ru/pictures/wiki/files/69/Ear.jpg</a:t>
            </a: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/>
            </a:r>
            <a:b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</a:b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>                 </a:t>
            </a:r>
            <a:r>
              <a:rPr lang="en-US" sz="1400">
                <a:solidFill>
                  <a:srgbClr val="CCCCFF"/>
                </a:solidFill>
                <a:latin typeface="Constantia" pitchFamily="16" charset="0"/>
                <a:ea typeface="Microsoft YaHei" charset="-122"/>
                <a:hlinkClick r:id="rId16"/>
              </a:rPr>
              <a:t>http://dic.academic.ru/pictures/wiki/files/69/Ear.jpg</a:t>
            </a: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/>
            </a:r>
            <a:b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</a:b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>                 </a:t>
            </a:r>
            <a:r>
              <a:rPr lang="en-US" sz="1400">
                <a:solidFill>
                  <a:srgbClr val="CCCCFF"/>
                </a:solidFill>
                <a:latin typeface="Constantia" pitchFamily="16" charset="0"/>
                <a:ea typeface="Microsoft YaHei" charset="-122"/>
                <a:hlinkClick r:id="rId17"/>
              </a:rPr>
              <a:t>http://rnns.ru/uploads/posts/2009-10/thumbs/1254640272_123_5.jpg</a:t>
            </a: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/>
            </a:r>
            <a:b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</a:b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>                 </a:t>
            </a:r>
            <a:r>
              <a:rPr lang="en-US" sz="1400">
                <a:solidFill>
                  <a:srgbClr val="CCCCFF"/>
                </a:solidFill>
                <a:latin typeface="Constantia" pitchFamily="16" charset="0"/>
                <a:ea typeface="Microsoft YaHei" charset="-122"/>
                <a:hlinkClick r:id="rId18"/>
              </a:rPr>
              <a:t>http://bigfoto.ru/big_foto_best/gallery/albums/piple/body_parts/rot/RF5305133.JPG</a:t>
            </a: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/>
            </a:r>
            <a:b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</a:b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>                 </a:t>
            </a:r>
            <a:r>
              <a:rPr lang="en-US" sz="1400">
                <a:solidFill>
                  <a:srgbClr val="CCCCFF"/>
                </a:solidFill>
                <a:latin typeface="Constantia" pitchFamily="16" charset="0"/>
                <a:ea typeface="Microsoft YaHei" charset="-122"/>
                <a:hlinkClick r:id="rId19"/>
              </a:rPr>
              <a:t>http://timesonline.typepad.com/photos/uncategorized/2008/04/18/nose.jpg</a:t>
            </a: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>                   </a:t>
            </a:r>
            <a:b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</a:b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> </a:t>
            </a:r>
            <a:r>
              <a:rPr lang="en-US" sz="1400">
                <a:solidFill>
                  <a:srgbClr val="CCCCFF"/>
                </a:solidFill>
                <a:latin typeface="Constantia" pitchFamily="16" charset="0"/>
                <a:ea typeface="Microsoft YaHei" charset="-122"/>
                <a:hlinkClick r:id="rId20"/>
              </a:rPr>
              <a:t>http://img.66.ru/image/0523c4ad92851065f76da9b906a9e7e2/47dd6289/0/19/24/192479_normal.jpg</a:t>
            </a:r>
            <a: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  <a:t/>
            </a:r>
            <a:br>
              <a:rPr lang="ru-RU" sz="1400">
                <a:solidFill>
                  <a:srgbClr val="898989"/>
                </a:solidFill>
                <a:latin typeface="Constantia" pitchFamily="16" charset="0"/>
                <a:ea typeface="Microsoft YaHei" charset="-122"/>
              </a:rPr>
            </a:br>
            <a:endParaRPr lang="ru-RU" sz="1400">
              <a:solidFill>
                <a:srgbClr val="898989"/>
              </a:solidFill>
              <a:latin typeface="Constantia" pitchFamily="16" charset="0"/>
              <a:ea typeface="Microsoft YaHei" charset="-122"/>
            </a:endParaRPr>
          </a:p>
          <a:p>
            <a:pPr algn="ctr">
              <a:spcBef>
                <a:spcPts val="3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>
              <a:solidFill>
                <a:srgbClr val="898989"/>
              </a:solidFill>
              <a:latin typeface="Constantia" pitchFamily="16" charset="0"/>
              <a:ea typeface="Microsoft YaHei" charset="-122"/>
            </a:endParaRP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189163"/>
            <a:ext cx="6629400" cy="466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373188" y="609600"/>
            <a:ext cx="63039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Это – две руки. На каждой руке – пять пальцев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791200" cy="424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300163" y="5867400"/>
            <a:ext cx="6350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Это – две ноги. На каждой ноге – пять пальцев.</a:t>
            </a:r>
          </a:p>
        </p:txBody>
      </p: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"/>
          <p:cNvGrpSpPr>
            <a:grpSpLocks/>
          </p:cNvGrpSpPr>
          <p:nvPr/>
        </p:nvGrpSpPr>
        <p:grpSpPr bwMode="auto">
          <a:xfrm>
            <a:off x="0" y="0"/>
            <a:ext cx="9137650" cy="6834188"/>
            <a:chOff x="0" y="0"/>
            <a:chExt cx="5756" cy="430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56" cy="4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56" cy="4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1128</Words>
  <Application>Microsoft Office PowerPoint</Application>
  <PresentationFormat>Экран (4:3)</PresentationFormat>
  <Paragraphs>285</Paragraphs>
  <Slides>61</Slides>
  <Notes>61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АМОСОВ</dc:creator>
  <cp:lastModifiedBy>FuKCthtWork</cp:lastModifiedBy>
  <cp:revision>28</cp:revision>
  <cp:lastPrinted>1601-01-01T00:00:00Z</cp:lastPrinted>
  <dcterms:created xsi:type="dcterms:W3CDTF">2008-01-14T17:51:32Z</dcterms:created>
  <dcterms:modified xsi:type="dcterms:W3CDTF">2011-12-13T17:29:05Z</dcterms:modified>
</cp:coreProperties>
</file>