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1.xml" ContentType="application/vnd.openxmlformats-officedocument.presentationml.notesSlid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3"/>
  </p:notesMasterIdLst>
  <p:sldIdLst>
    <p:sldId id="256" r:id="rId2"/>
    <p:sldId id="257" r:id="rId3"/>
    <p:sldId id="258" r:id="rId4"/>
    <p:sldId id="259" r:id="rId5"/>
    <p:sldId id="260" r:id="rId6"/>
    <p:sldId id="261" r:id="rId7"/>
    <p:sldId id="264" r:id="rId8"/>
    <p:sldId id="265" r:id="rId9"/>
    <p:sldId id="266" r:id="rId10"/>
    <p:sldId id="268" r:id="rId11"/>
    <p:sldId id="270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1982" autoAdjust="0"/>
  </p:normalViewPr>
  <p:slideViewPr>
    <p:cSldViewPr>
      <p:cViewPr varScale="1">
        <p:scale>
          <a:sx n="80" d="100"/>
          <a:sy n="80" d="100"/>
        </p:scale>
        <p:origin x="-2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2EC5162-98DE-477F-8B4A-30B089FD1F11}" type="datetimeFigureOut">
              <a:rPr lang="ru-RU" smtClean="0"/>
              <a:t>05.05.2012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4890EB-7B5F-4898-A481-8E866C23B76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38017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4890EB-7B5F-4898-A481-8E866C23B765}" type="slidenum">
              <a:rPr lang="ru-RU" smtClean="0"/>
              <a:t>4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05.05.2012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05.05.2012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05.05.2012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05.05.2012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05.05.2012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05.05.2012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05.05.2012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3399FF"/>
            </a:gs>
            <a:gs pos="16000">
              <a:srgbClr val="00CCCC"/>
            </a:gs>
            <a:gs pos="47000">
              <a:srgbClr val="9999FF"/>
            </a:gs>
            <a:gs pos="60001">
              <a:srgbClr val="2E6792"/>
            </a:gs>
            <a:gs pos="71001">
              <a:srgbClr val="3333CC"/>
            </a:gs>
            <a:gs pos="81000">
              <a:srgbClr val="1170FF"/>
            </a:gs>
            <a:gs pos="100000">
              <a:srgbClr val="006699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05.05.2012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media1.mp3"/><Relationship Id="rId2" Type="http://schemas.microsoft.com/office/2007/relationships/media" Target="../media/media1.mp3"/><Relationship Id="rId1" Type="http://schemas.openxmlformats.org/officeDocument/2006/relationships/tags" Target="../tags/tag1.xml"/><Relationship Id="rId6" Type="http://schemas.openxmlformats.org/officeDocument/2006/relationships/image" Target="../media/image3.png"/><Relationship Id="rId5" Type="http://schemas.openxmlformats.org/officeDocument/2006/relationships/image" Target="../media/image2.jpeg"/><Relationship Id="rId4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0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Relationship Id="rId6" Type="http://schemas.openxmlformats.org/officeDocument/2006/relationships/image" Target="../media/image7.jpeg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5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7.xml"/><Relationship Id="rId4" Type="http://schemas.openxmlformats.org/officeDocument/2006/relationships/image" Target="../media/image1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8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9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910" y="142852"/>
            <a:ext cx="809547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i="1" dirty="0" smtClean="0">
                <a:solidFill>
                  <a:srgbClr val="002060"/>
                </a:solidFill>
              </a:rPr>
              <a:t>Муниципальное бюджетное общеобразовательное учреждение</a:t>
            </a:r>
          </a:p>
          <a:p>
            <a:pPr algn="ctr"/>
            <a:r>
              <a:rPr lang="ru-RU" b="1" i="1" dirty="0" smtClean="0">
                <a:solidFill>
                  <a:srgbClr val="002060"/>
                </a:solidFill>
              </a:rPr>
              <a:t>средняя общеобразовательная школа №1</a:t>
            </a:r>
          </a:p>
          <a:p>
            <a:pPr algn="ctr"/>
            <a:r>
              <a:rPr lang="ru-RU" b="1" i="1" dirty="0" smtClean="0">
                <a:solidFill>
                  <a:srgbClr val="002060"/>
                </a:solidFill>
              </a:rPr>
              <a:t> ЗАТО Озёрный Тверской области</a:t>
            </a:r>
            <a:endParaRPr lang="ru-RU" b="1" i="1" dirty="0">
              <a:solidFill>
                <a:srgbClr val="002060"/>
              </a:solidFill>
            </a:endParaRPr>
          </a:p>
        </p:txBody>
      </p:sp>
      <p:pic>
        <p:nvPicPr>
          <p:cNvPr id="1026" name="Picture 2" descr="E:\фото\фотографии\лето2011\SDC14192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1535885" y="1142983"/>
            <a:ext cx="5500726" cy="4125545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785786" y="5357826"/>
            <a:ext cx="70009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FF00"/>
                </a:solidFill>
              </a:rPr>
              <a:t>Я – классный руководитель!</a:t>
            </a:r>
            <a:endParaRPr lang="ru-RU" sz="3600" b="1" dirty="0">
              <a:solidFill>
                <a:srgbClr val="FFFF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42910" y="6000768"/>
            <a:ext cx="72866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i="1" dirty="0" smtClean="0">
                <a:solidFill>
                  <a:srgbClr val="002060"/>
                </a:solidFill>
              </a:rPr>
              <a:t>Блинкова Ольга Владимировна</a:t>
            </a:r>
            <a:endParaRPr lang="ru-RU" sz="3600" b="1" i="1" dirty="0">
              <a:solidFill>
                <a:srgbClr val="002060"/>
              </a:solidFill>
            </a:endParaRPr>
          </a:p>
        </p:txBody>
      </p:sp>
      <p:pic>
        <p:nvPicPr>
          <p:cNvPr id="3" name="Школьная - Уч отдаем все детям (демо) - plus.mp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 cstate="email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advTm="15335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40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5" grpId="0"/>
    </p:bldLst>
  </p:timing>
  <p:extLst mod="1">
    <p:ext uri="{E180D4A7-C9FB-4DFB-919C-405C955672EB}">
      <p14:showEvtLst xmlns:p14="http://schemas.microsoft.com/office/powerpoint/2010/main">
        <p14:playEvt time="805" objId="3"/>
        <p14:pauseEvt time="805" objId="3"/>
        <p14:seekEvt time="805" objId="3" seek="0"/>
        <p14:resumeEvt time="805" objId="3"/>
        <p14:playEvt time="12753" objId="3"/>
        <p14:seekEvt time="12753" objId="3" seek="0"/>
      </p14:showEvtLst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3" name="Picture 3" descr="E:\фото\фотографии\зима\SDC10532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000628" y="142852"/>
            <a:ext cx="3429024" cy="4572032"/>
          </a:xfrm>
          <a:prstGeom prst="rect">
            <a:avLst/>
          </a:prstGeom>
          <a:noFill/>
        </p:spPr>
      </p:pic>
      <p:pic>
        <p:nvPicPr>
          <p:cNvPr id="25604" name="Picture 4" descr="E:\фото\фотографии\зима 2011\SDC13043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11559" y="81188"/>
            <a:ext cx="3744416" cy="3286148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5000628" y="4929198"/>
            <a:ext cx="321528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FFC000"/>
                </a:solidFill>
              </a:rPr>
              <a:t>Летом я готовлю лыжи, </a:t>
            </a:r>
            <a:endParaRPr lang="ru-RU" sz="2000" dirty="0" smtClean="0">
              <a:solidFill>
                <a:srgbClr val="FFC000"/>
              </a:solidFill>
            </a:endParaRPr>
          </a:p>
          <a:p>
            <a:pPr algn="ctr"/>
            <a:r>
              <a:rPr lang="ru-RU" sz="2000" b="1" dirty="0" smtClean="0">
                <a:solidFill>
                  <a:srgbClr val="FFC000"/>
                </a:solidFill>
              </a:rPr>
              <a:t> А велосипед - зимой. </a:t>
            </a:r>
            <a:endParaRPr lang="ru-RU" sz="2000" dirty="0" smtClean="0">
              <a:solidFill>
                <a:srgbClr val="FFC000"/>
              </a:solidFill>
            </a:endParaRPr>
          </a:p>
          <a:p>
            <a:pPr algn="ctr"/>
            <a:r>
              <a:rPr lang="ru-RU" sz="2000" b="1" dirty="0" smtClean="0">
                <a:solidFill>
                  <a:srgbClr val="FFC000"/>
                </a:solidFill>
              </a:rPr>
              <a:t> Кто пока ещё не с нами, </a:t>
            </a:r>
            <a:endParaRPr lang="ru-RU" sz="2000" dirty="0" smtClean="0">
              <a:solidFill>
                <a:srgbClr val="FFC000"/>
              </a:solidFill>
            </a:endParaRPr>
          </a:p>
          <a:p>
            <a:pPr algn="ctr"/>
            <a:r>
              <a:rPr lang="ru-RU" sz="2000" b="1" dirty="0" smtClean="0">
                <a:solidFill>
                  <a:srgbClr val="FFC000"/>
                </a:solidFill>
              </a:rPr>
              <a:t> Собирайтесь - и за мной!</a:t>
            </a:r>
            <a:endParaRPr lang="ru-RU" sz="2000" dirty="0">
              <a:solidFill>
                <a:srgbClr val="FFC000"/>
              </a:solidFill>
            </a:endParaRPr>
          </a:p>
        </p:txBody>
      </p:sp>
      <p:pic>
        <p:nvPicPr>
          <p:cNvPr id="5" name="Рисунок 4" descr="C:\Users\Пользователь\Pictures\2012-05-03\002.jpg"/>
          <p:cNvPicPr/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236" y="3429000"/>
            <a:ext cx="4237063" cy="3429000"/>
          </a:xfrm>
          <a:prstGeom prst="rect">
            <a:avLst/>
          </a:prstGeom>
          <a:noFill/>
          <a:ln>
            <a:noFill/>
          </a:ln>
        </p:spPr>
      </p:pic>
    </p:spTree>
    <p:custDataLst>
      <p:tags r:id="rId1"/>
    </p:custDataLst>
  </p:cSld>
  <p:clrMapOvr>
    <a:masterClrMapping/>
  </p:clrMapOvr>
  <p:transition advTm="13281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ятно 2 4"/>
          <p:cNvSpPr/>
          <p:nvPr/>
        </p:nvSpPr>
        <p:spPr>
          <a:xfrm>
            <a:off x="285720" y="142852"/>
            <a:ext cx="2990136" cy="2998116"/>
          </a:xfrm>
          <a:prstGeom prst="irregularSeal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Ребенок уникален. Прими его таким, каков он есть.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6" name="Пятно 2 5"/>
          <p:cNvSpPr/>
          <p:nvPr/>
        </p:nvSpPr>
        <p:spPr>
          <a:xfrm>
            <a:off x="5868143" y="32857"/>
            <a:ext cx="3149379" cy="2532047"/>
          </a:xfrm>
          <a:prstGeom prst="irregularSeal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Создавай ситуацию успеха! Улыбайся! 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7" name="Пятно 2 6"/>
          <p:cNvSpPr/>
          <p:nvPr/>
        </p:nvSpPr>
        <p:spPr>
          <a:xfrm>
            <a:off x="285720" y="3251182"/>
            <a:ext cx="3134152" cy="2842114"/>
          </a:xfrm>
          <a:prstGeom prst="irregularSeal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Будь другом. Общайся с ним «глаза в глаза» 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8" name="Пятно 2 7"/>
          <p:cNvSpPr/>
          <p:nvPr/>
        </p:nvSpPr>
        <p:spPr>
          <a:xfrm>
            <a:off x="5220072" y="3251182"/>
            <a:ext cx="3923928" cy="2986130"/>
          </a:xfrm>
          <a:prstGeom prst="irregularSeal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Протяни руку помощи! Не бывает плохих детей, бывают дети, нуждающиеся в помощи.</a:t>
            </a:r>
            <a:endParaRPr lang="ru-RU" dirty="0" smtClean="0">
              <a:solidFill>
                <a:srgbClr val="FF0000"/>
              </a:solidFill>
            </a:endParaRPr>
          </a:p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9" name="Сердце 8"/>
          <p:cNvSpPr/>
          <p:nvPr/>
        </p:nvSpPr>
        <p:spPr>
          <a:xfrm>
            <a:off x="3059832" y="1988840"/>
            <a:ext cx="3024336" cy="2160240"/>
          </a:xfrm>
          <a:prstGeom prst="hear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</a:rPr>
              <a:t>Мои педагогические принципы</a:t>
            </a:r>
            <a:endParaRPr lang="ru-RU" sz="2000" b="1" dirty="0">
              <a:solidFill>
                <a:srgbClr val="FF0000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0" y="6093296"/>
            <a:ext cx="90175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rgbClr val="FF0000"/>
                </a:solidFill>
              </a:rPr>
              <a:t>Классное руководство – это не должность, а образ жизни, состояние души.</a:t>
            </a:r>
            <a:endParaRPr lang="ru-RU" sz="2000" dirty="0">
              <a:solidFill>
                <a:srgbClr val="FF0000"/>
              </a:solidFill>
            </a:endParaRPr>
          </a:p>
        </p:txBody>
      </p:sp>
    </p:spTree>
    <p:custDataLst>
      <p:tags r:id="rId1"/>
    </p:custDataLst>
  </p:cSld>
  <p:clrMapOvr>
    <a:masterClrMapping/>
  </p:clrMapOvr>
  <p:transition advTm="18406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4000"/>
                            </p:stCondLst>
                            <p:childTnLst>
                              <p:par>
                                <p:cTn id="14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0"/>
                            </p:stCondLst>
                            <p:childTnLst>
                              <p:par>
                                <p:cTn id="20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8000"/>
                            </p:stCondLst>
                            <p:childTnLst>
                              <p:par>
                                <p:cTn id="26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0"/>
                            </p:stCondLst>
                            <p:childTnLst>
                              <p:par>
                                <p:cTn id="3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714876" y="571480"/>
            <a:ext cx="4429124" cy="209288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Я -  молодой специалист</a:t>
            </a:r>
          </a:p>
          <a:p>
            <a:pPr algn="ctr"/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Без особых наград и званий.</a:t>
            </a:r>
          </a:p>
          <a:p>
            <a:pPr algn="ctr"/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Господь одарил меня великим призваньем.</a:t>
            </a:r>
          </a:p>
          <a:p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Счастливей меня нет на свете,</a:t>
            </a:r>
          </a:p>
          <a:p>
            <a:pPr algn="ctr"/>
            <a:r>
              <a:rPr lang="ru-RU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Меня окружают любимые дети!</a:t>
            </a:r>
            <a:endParaRPr lang="ru-RU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0" y="3786190"/>
            <a:ext cx="3995936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Блинкова Ольга Владимировна</a:t>
            </a:r>
            <a:endParaRPr lang="en-US" sz="2800" b="1" dirty="0" smtClean="0">
              <a:solidFill>
                <a:srgbClr val="002060"/>
              </a:solidFill>
            </a:endParaRPr>
          </a:p>
          <a:p>
            <a:pPr algn="ctr"/>
            <a:endParaRPr lang="ru-RU" sz="1100" b="1" dirty="0" smtClean="0">
              <a:solidFill>
                <a:srgbClr val="002060"/>
              </a:solidFill>
            </a:endParaRPr>
          </a:p>
          <a:p>
            <a:pPr algn="ctr"/>
            <a:r>
              <a:rPr lang="ru-RU" sz="2400" b="1" i="1" dirty="0" smtClean="0">
                <a:solidFill>
                  <a:srgbClr val="002060"/>
                </a:solidFill>
              </a:rPr>
              <a:t>учитель начальных классов</a:t>
            </a:r>
          </a:p>
          <a:p>
            <a:pPr algn="ctr"/>
            <a:r>
              <a:rPr lang="ru-RU" sz="2400" b="1" i="1" dirty="0" smtClean="0">
                <a:solidFill>
                  <a:srgbClr val="002060"/>
                </a:solidFill>
              </a:rPr>
              <a:t>1 категории</a:t>
            </a:r>
          </a:p>
          <a:p>
            <a:pPr algn="ctr"/>
            <a:endParaRPr lang="ru-RU" sz="2000" b="1" i="1" dirty="0">
              <a:solidFill>
                <a:srgbClr val="002060"/>
              </a:solidFill>
            </a:endParaRPr>
          </a:p>
        </p:txBody>
      </p:sp>
      <p:pic>
        <p:nvPicPr>
          <p:cNvPr id="10" name="Рисунок 9" descr="C:\Users\Пользователь\Pictures\2012-05-03\005.jpg"/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2964047"/>
            <a:ext cx="1946151" cy="3079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Рисунок 10" descr="C:\Users\Пользователь\Pictures\2012-05-03\001.jpg"/>
          <p:cNvPicPr/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3572067"/>
            <a:ext cx="2024805" cy="299899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Рисунок 11"/>
          <p:cNvPicPr/>
          <p:nvPr/>
        </p:nvPicPr>
        <p:blipFill>
          <a:blip r:embed="rId5" cstate="email"/>
          <a:stretch>
            <a:fillRect/>
          </a:stretch>
        </p:blipFill>
        <p:spPr>
          <a:xfrm>
            <a:off x="7063405" y="3572067"/>
            <a:ext cx="2080595" cy="2944429"/>
          </a:xfrm>
          <a:prstGeom prst="rect">
            <a:avLst/>
          </a:prstGeom>
        </p:spPr>
      </p:pic>
      <p:pic>
        <p:nvPicPr>
          <p:cNvPr id="8" name="Picture 3" descr="E:\фото\фотографии\мамина школа\DSC_0048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219195" y="116632"/>
            <a:ext cx="4495681" cy="3455435"/>
          </a:xfrm>
          <a:prstGeom prst="rect">
            <a:avLst/>
          </a:prstGeom>
          <a:noFill/>
        </p:spPr>
      </p:pic>
    </p:spTree>
    <p:custDataLst>
      <p:tags r:id="rId1"/>
    </p:custDataLst>
  </p:cSld>
  <p:clrMapOvr>
    <a:masterClrMapping/>
  </p:clrMapOvr>
  <p:transition advTm="19893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143504" y="285728"/>
            <a:ext cx="400049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нашей школе замечательной</a:t>
            </a:r>
          </a:p>
          <a:p>
            <a:r>
              <a:rPr lang="ru-RU" sz="20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Все учителя важны! </a:t>
            </a:r>
          </a:p>
          <a:p>
            <a:r>
              <a:rPr lang="ru-RU" sz="20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Но классные руководители</a:t>
            </a:r>
          </a:p>
          <a:p>
            <a:r>
              <a:rPr lang="ru-RU" sz="20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Здесь особенно нужны!</a:t>
            </a:r>
          </a:p>
          <a:p>
            <a:r>
              <a:rPr lang="ru-RU" sz="20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Ведь они как капитаны</a:t>
            </a:r>
          </a:p>
          <a:p>
            <a:r>
              <a:rPr lang="ru-RU" sz="20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Школьных классов — кораблей.</a:t>
            </a:r>
          </a:p>
          <a:p>
            <a:r>
              <a:rPr lang="ru-RU" sz="20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ведут свою команду</a:t>
            </a:r>
          </a:p>
          <a:p>
            <a:r>
              <a:rPr lang="ru-RU" sz="20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Через тридевять земель.</a:t>
            </a:r>
            <a:endParaRPr lang="ru-RU" sz="2000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572132" y="2857496"/>
            <a:ext cx="2857500" cy="3867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Содержимое 4" descr="SDC11305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07504" y="1052736"/>
            <a:ext cx="5017818" cy="432048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advTm="1477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E:\фото\фотографии\мамина школа\SDC10788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07504" y="980728"/>
            <a:ext cx="5280588" cy="396044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5259860" y="1700808"/>
            <a:ext cx="3884140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FFC000"/>
                </a:solidFill>
              </a:rPr>
              <a:t>Когда пришел ко мне мой класс</a:t>
            </a:r>
          </a:p>
          <a:p>
            <a:pPr algn="ctr"/>
            <a:r>
              <a:rPr lang="ru-RU" sz="2000" b="1" dirty="0" smtClean="0">
                <a:solidFill>
                  <a:srgbClr val="FFC000"/>
                </a:solidFill>
              </a:rPr>
              <a:t> Увидела сиянье глаз</a:t>
            </a:r>
          </a:p>
          <a:p>
            <a:pPr algn="ctr"/>
            <a:r>
              <a:rPr lang="ru-RU" sz="2000" b="1" dirty="0" smtClean="0">
                <a:solidFill>
                  <a:srgbClr val="FFC000"/>
                </a:solidFill>
              </a:rPr>
              <a:t> Веселых, грустных, озорных</a:t>
            </a:r>
          </a:p>
          <a:p>
            <a:pPr algn="ctr"/>
            <a:r>
              <a:rPr lang="ru-RU" sz="2000" b="1" dirty="0" smtClean="0">
                <a:solidFill>
                  <a:srgbClr val="FFC000"/>
                </a:solidFill>
              </a:rPr>
              <a:t> Таких мне милых и родных.</a:t>
            </a:r>
          </a:p>
          <a:p>
            <a:endParaRPr lang="ru-RU" dirty="0"/>
          </a:p>
        </p:txBody>
      </p:sp>
      <p:pic>
        <p:nvPicPr>
          <p:cNvPr id="3075" name="Picture 3" descr="D:\рабочая мамина\картинки\f9909c5a31c2[1]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724128" y="3717032"/>
            <a:ext cx="2941344" cy="2941344"/>
          </a:xfrm>
          <a:prstGeom prst="ellipse">
            <a:avLst/>
          </a:prstGeom>
          <a:noFill/>
          <a:effectLst>
            <a:softEdge rad="317500"/>
          </a:effectLst>
        </p:spPr>
      </p:pic>
    </p:spTree>
    <p:custDataLst>
      <p:tags r:id="rId1"/>
    </p:custDataLst>
  </p:cSld>
  <p:clrMapOvr>
    <a:masterClrMapping/>
  </p:clrMapOvr>
  <p:transition advTm="11045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E:\фото\фотографии\мамина школа\SDC13024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572000" y="142851"/>
            <a:ext cx="4357686" cy="3268265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5000628" y="4143380"/>
            <a:ext cx="400052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FFC000"/>
                </a:solidFill>
              </a:rPr>
              <a:t>С тех пор мы вместе много лет</a:t>
            </a:r>
            <a:endParaRPr lang="ru-RU" sz="2000" dirty="0" smtClean="0">
              <a:solidFill>
                <a:srgbClr val="FFC000"/>
              </a:solidFill>
            </a:endParaRPr>
          </a:p>
          <a:p>
            <a:pPr algn="ctr"/>
            <a:r>
              <a:rPr lang="ru-RU" sz="2000" b="1" dirty="0" smtClean="0">
                <a:solidFill>
                  <a:srgbClr val="FFC000"/>
                </a:solidFill>
              </a:rPr>
              <a:t> Немало радостей и бед</a:t>
            </a:r>
            <a:endParaRPr lang="ru-RU" sz="2000" dirty="0" smtClean="0">
              <a:solidFill>
                <a:srgbClr val="FFC000"/>
              </a:solidFill>
            </a:endParaRPr>
          </a:p>
          <a:p>
            <a:pPr algn="ctr"/>
            <a:r>
              <a:rPr lang="ru-RU" sz="2000" b="1" dirty="0" smtClean="0">
                <a:solidFill>
                  <a:srgbClr val="FFC000"/>
                </a:solidFill>
              </a:rPr>
              <a:t> На нашем встретилось пути</a:t>
            </a:r>
            <a:endParaRPr lang="ru-RU" sz="2000" dirty="0" smtClean="0">
              <a:solidFill>
                <a:srgbClr val="FFC000"/>
              </a:solidFill>
            </a:endParaRPr>
          </a:p>
          <a:p>
            <a:pPr algn="ctr"/>
            <a:r>
              <a:rPr lang="ru-RU" sz="2000" b="1" dirty="0" smtClean="0">
                <a:solidFill>
                  <a:srgbClr val="FFC000"/>
                </a:solidFill>
              </a:rPr>
              <a:t> Что не мешало нам идти.</a:t>
            </a:r>
            <a:endParaRPr lang="ru-RU" sz="2000" dirty="0">
              <a:solidFill>
                <a:srgbClr val="FFC000"/>
              </a:solidFill>
            </a:endParaRPr>
          </a:p>
        </p:txBody>
      </p:sp>
      <p:pic>
        <p:nvPicPr>
          <p:cNvPr id="4103" name="Picture 7" descr="E:\фото\фотографии\мамина школа\SDC10700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00319" y="142851"/>
            <a:ext cx="4191029" cy="3143272"/>
          </a:xfrm>
          <a:prstGeom prst="rect">
            <a:avLst/>
          </a:prstGeom>
          <a:noFill/>
        </p:spPr>
      </p:pic>
      <p:pic>
        <p:nvPicPr>
          <p:cNvPr id="1026" name="Picture 2" descr="H:\SDC15960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411116"/>
            <a:ext cx="4533638" cy="34002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</p:cSld>
  <p:clrMapOvr>
    <a:masterClrMapping/>
  </p:clrMapOvr>
  <p:transition advTm="12499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E:\фотографии\мамина школа\SDC10699.JPG"/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712448" y="144287"/>
            <a:ext cx="4143404" cy="3143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Picture 3" descr="E:\фото\фотографии\мамина школа\SDC10722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94544" y="1524854"/>
            <a:ext cx="4512502" cy="3384376"/>
          </a:xfrm>
          <a:prstGeom prst="rect">
            <a:avLst/>
          </a:prstGeom>
          <a:noFill/>
        </p:spPr>
      </p:pic>
      <p:pic>
        <p:nvPicPr>
          <p:cNvPr id="5124" name="Picture 4" descr="E:\фото\фотографии\мамина школа\SDC10804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619625" y="3357562"/>
            <a:ext cx="4329051" cy="3246787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5286380" y="357166"/>
            <a:ext cx="30993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Акция «Радость малышам»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27584" y="726498"/>
            <a:ext cx="27442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</a:rPr>
              <a:t>День Победы</a:t>
            </a:r>
            <a:endParaRPr lang="ru-RU" sz="2000" b="1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645475" y="3500438"/>
            <a:ext cx="44985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Праздник «Пусть всегда будет солнце!»</a:t>
            </a:r>
            <a:endParaRPr lang="ru-RU" b="1" dirty="0">
              <a:solidFill>
                <a:srgbClr val="FF0000"/>
              </a:solidFill>
            </a:endParaRPr>
          </a:p>
        </p:txBody>
      </p:sp>
    </p:spTree>
    <p:custDataLst>
      <p:tags r:id="rId1"/>
    </p:custDataLst>
  </p:cSld>
  <p:clrMapOvr>
    <a:masterClrMapping/>
  </p:clrMapOvr>
  <p:transition advTm="16739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" dur="2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2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 descr="E:\фото\фотографии\мамина школа\SDC14381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671004" y="142852"/>
            <a:ext cx="4214842" cy="3161131"/>
          </a:xfrm>
          <a:prstGeom prst="rect">
            <a:avLst/>
          </a:prstGeom>
          <a:noFill/>
        </p:spPr>
      </p:pic>
      <p:pic>
        <p:nvPicPr>
          <p:cNvPr id="6148" name="Picture 4" descr="E:\фото\фотографии\мамина школа\SDC13085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41775" y="1628800"/>
            <a:ext cx="4476749" cy="3960775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4644008" y="3501008"/>
            <a:ext cx="4680520" cy="267765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2800" b="1" dirty="0" smtClean="0">
                <a:ln w="12700">
                  <a:solidFill>
                    <a:sysClr val="windowText" lastClr="000000"/>
                  </a:solidFill>
                </a:ln>
                <a:solidFill>
                  <a:srgbClr val="002060"/>
                </a:solidFill>
              </a:rPr>
              <a:t>Я, ты, он, она –</a:t>
            </a:r>
            <a:endParaRPr lang="ru-RU" sz="2800" dirty="0" smtClean="0">
              <a:ln w="12700">
                <a:solidFill>
                  <a:sysClr val="windowText" lastClr="000000"/>
                </a:solidFill>
              </a:ln>
              <a:solidFill>
                <a:srgbClr val="002060"/>
              </a:solidFill>
            </a:endParaRPr>
          </a:p>
          <a:p>
            <a:pPr algn="ctr"/>
            <a:r>
              <a:rPr lang="ru-RU" sz="2800" b="1" dirty="0" smtClean="0">
                <a:ln w="12700">
                  <a:solidFill>
                    <a:sysClr val="windowText" lastClr="000000"/>
                  </a:solidFill>
                </a:ln>
                <a:solidFill>
                  <a:srgbClr val="002060"/>
                </a:solidFill>
              </a:rPr>
              <a:t> Вместе дружная семья:</a:t>
            </a:r>
            <a:endParaRPr lang="ru-RU" sz="2800" dirty="0" smtClean="0">
              <a:ln w="12700">
                <a:solidFill>
                  <a:sysClr val="windowText" lastClr="000000"/>
                </a:solidFill>
              </a:ln>
              <a:solidFill>
                <a:srgbClr val="002060"/>
              </a:solidFill>
            </a:endParaRPr>
          </a:p>
          <a:p>
            <a:pPr algn="ctr"/>
            <a:r>
              <a:rPr lang="ru-RU" sz="2800" b="1" dirty="0" smtClean="0">
                <a:ln w="12700">
                  <a:solidFill>
                    <a:sysClr val="windowText" lastClr="000000"/>
                  </a:solidFill>
                </a:ln>
                <a:solidFill>
                  <a:srgbClr val="002060"/>
                </a:solidFill>
              </a:rPr>
              <a:t> Большеглазых, озорных,</a:t>
            </a:r>
            <a:endParaRPr lang="ru-RU" sz="2800" dirty="0" smtClean="0">
              <a:ln w="12700">
                <a:solidFill>
                  <a:sysClr val="windowText" lastClr="000000"/>
                </a:solidFill>
              </a:ln>
              <a:solidFill>
                <a:srgbClr val="002060"/>
              </a:solidFill>
            </a:endParaRPr>
          </a:p>
          <a:p>
            <a:pPr algn="ctr"/>
            <a:r>
              <a:rPr lang="ru-RU" sz="2800" b="1" dirty="0" smtClean="0">
                <a:ln w="12700">
                  <a:solidFill>
                    <a:sysClr val="windowText" lastClr="000000"/>
                  </a:solidFill>
                </a:ln>
                <a:solidFill>
                  <a:srgbClr val="002060"/>
                </a:solidFill>
              </a:rPr>
              <a:t> Милых, добрых и</a:t>
            </a:r>
            <a:br>
              <a:rPr lang="ru-RU" sz="2800" b="1" dirty="0" smtClean="0">
                <a:ln w="12700">
                  <a:solidFill>
                    <a:sysClr val="windowText" lastClr="000000"/>
                  </a:solidFill>
                </a:ln>
                <a:solidFill>
                  <a:srgbClr val="002060"/>
                </a:solidFill>
              </a:rPr>
            </a:br>
            <a:r>
              <a:rPr lang="ru-RU" sz="2800" b="1" dirty="0" smtClean="0">
                <a:ln w="12700">
                  <a:solidFill>
                    <a:sysClr val="windowText" lastClr="000000"/>
                  </a:solidFill>
                </a:ln>
                <a:solidFill>
                  <a:srgbClr val="002060"/>
                </a:solidFill>
              </a:rPr>
              <a:t>                      смешных!</a:t>
            </a:r>
            <a:endParaRPr lang="ru-RU" sz="2800" dirty="0" smtClean="0">
              <a:ln w="12700">
                <a:solidFill>
                  <a:sysClr val="windowText" lastClr="000000"/>
                </a:solidFill>
              </a:ln>
              <a:solidFill>
                <a:srgbClr val="002060"/>
              </a:solidFill>
            </a:endParaRPr>
          </a:p>
          <a:p>
            <a:pPr algn="ctr"/>
            <a:endParaRPr lang="ru-RU" sz="2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custDataLst>
      <p:tags r:id="rId1"/>
    </p:custDataLst>
  </p:cSld>
  <p:clrMapOvr>
    <a:masterClrMapping/>
  </p:clrMapOvr>
  <p:transition advTm="1556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3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300"/>
                            </p:stCondLst>
                            <p:childTnLst>
                              <p:par>
                                <p:cTn id="9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300"/>
                            </p:stCondLst>
                            <p:childTnLst>
                              <p:par>
                                <p:cTn id="1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5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6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E:\фото\фотографии\мамина школа\SDC13361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42844" y="142852"/>
            <a:ext cx="4191029" cy="3143272"/>
          </a:xfrm>
          <a:prstGeom prst="rect">
            <a:avLst/>
          </a:prstGeom>
          <a:noFill/>
        </p:spPr>
      </p:pic>
      <p:pic>
        <p:nvPicPr>
          <p:cNvPr id="8195" name="Picture 3" descr="E:\фото\фотографии\лет.лагерь\SDC11501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500562" y="214290"/>
            <a:ext cx="4286247" cy="3214686"/>
          </a:xfrm>
          <a:prstGeom prst="rect">
            <a:avLst/>
          </a:prstGeom>
          <a:noFill/>
        </p:spPr>
      </p:pic>
      <p:pic>
        <p:nvPicPr>
          <p:cNvPr id="8196" name="Picture 4" descr="E:\фото\фотографии\зима 2011\SDC13036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142845" y="3500438"/>
            <a:ext cx="4476750" cy="3357562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4857752" y="4000504"/>
            <a:ext cx="414340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FFC000"/>
                </a:solidFill>
              </a:rPr>
              <a:t>А вот и наши родители – верные путеводители.</a:t>
            </a:r>
            <a:endParaRPr lang="ru-RU" sz="2800" dirty="0">
              <a:solidFill>
                <a:srgbClr val="FFC000"/>
              </a:solidFill>
            </a:endParaRPr>
          </a:p>
        </p:txBody>
      </p:sp>
    </p:spTree>
    <p:custDataLst>
      <p:tags r:id="rId1"/>
    </p:custDataLst>
  </p:cSld>
  <p:clrMapOvr>
    <a:masterClrMapping/>
  </p:clrMapOvr>
  <p:transition advTm="9786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3" descr="E:\фото\фотографии\Блинковы\IMGP4012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714876" y="142852"/>
            <a:ext cx="4095746" cy="3071810"/>
          </a:xfrm>
          <a:prstGeom prst="rect">
            <a:avLst/>
          </a:prstGeom>
          <a:noFill/>
        </p:spPr>
      </p:pic>
      <p:pic>
        <p:nvPicPr>
          <p:cNvPr id="5" name="Рисунок 4" descr="E:\фотографии\зима\SDC10515.JPG"/>
          <p:cNvPicPr/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786314" y="3411572"/>
            <a:ext cx="4000528" cy="3178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1" name="Picture 5" descr="E:\фото\фотографии\кросс наций 2010\SDC12131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71472" y="142852"/>
            <a:ext cx="3500462" cy="4667283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285720" y="5000636"/>
            <a:ext cx="382859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FFC000"/>
                </a:solidFill>
              </a:rPr>
              <a:t>Понимаю я отлично, </a:t>
            </a:r>
            <a:endParaRPr lang="ru-RU" sz="2000" dirty="0" smtClean="0">
              <a:solidFill>
                <a:srgbClr val="FFC000"/>
              </a:solidFill>
            </a:endParaRPr>
          </a:p>
          <a:p>
            <a:pPr algn="ctr"/>
            <a:r>
              <a:rPr lang="ru-RU" sz="2000" b="1" dirty="0" smtClean="0">
                <a:solidFill>
                  <a:srgbClr val="FFC000"/>
                </a:solidFill>
              </a:rPr>
              <a:t> Не могу не понимать, </a:t>
            </a:r>
            <a:endParaRPr lang="ru-RU" sz="2000" dirty="0" smtClean="0">
              <a:solidFill>
                <a:srgbClr val="FFC000"/>
              </a:solidFill>
            </a:endParaRPr>
          </a:p>
          <a:p>
            <a:pPr algn="ctr"/>
            <a:r>
              <a:rPr lang="ru-RU" sz="2000" b="1" dirty="0" smtClean="0">
                <a:solidFill>
                  <a:srgbClr val="FFC000"/>
                </a:solidFill>
              </a:rPr>
              <a:t> Что своим примером личным, </a:t>
            </a:r>
            <a:endParaRPr lang="ru-RU" sz="2000" dirty="0" smtClean="0">
              <a:solidFill>
                <a:srgbClr val="FFC000"/>
              </a:solidFill>
            </a:endParaRPr>
          </a:p>
          <a:p>
            <a:pPr algn="ctr"/>
            <a:r>
              <a:rPr lang="ru-RU" sz="2000" b="1" dirty="0" smtClean="0">
                <a:solidFill>
                  <a:srgbClr val="FFC000"/>
                </a:solidFill>
              </a:rPr>
              <a:t> Можно много показать. </a:t>
            </a:r>
            <a:endParaRPr lang="ru-RU" sz="2000" dirty="0">
              <a:solidFill>
                <a:srgbClr val="FFC000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827584" y="260648"/>
            <a:ext cx="18674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</a:rPr>
              <a:t>Кросс нации</a:t>
            </a:r>
            <a:endParaRPr lang="ru-RU" sz="2000" b="1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908709" y="6154753"/>
            <a:ext cx="19266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</a:rPr>
              <a:t>Лыжня России</a:t>
            </a:r>
            <a:endParaRPr lang="ru-RU" sz="2000" b="1" dirty="0">
              <a:solidFill>
                <a:srgbClr val="FF0000"/>
              </a:solidFill>
            </a:endParaRPr>
          </a:p>
        </p:txBody>
      </p:sp>
    </p:spTree>
    <p:custDataLst>
      <p:tags r:id="rId1"/>
    </p:custDataLst>
  </p:cSld>
  <p:clrMapOvr>
    <a:masterClrMapping/>
  </p:clrMapOvr>
  <p:transition advTm="13894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7|4.9|2.8|2.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3|2.3|3.6|2.4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3|5.4|2.4|2.4|2.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|2.4|2|5.6|2.1|2.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4|2.6|7.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4|2.2|4.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4|2.5|3.9|2.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|2.2|0.9|2.3|1|2.2|1.1|2.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7|2.2|2.2|2.5|2.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3|2.3|2.1|2.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|2|3.9|2.3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414</TotalTime>
  <Words>295</Words>
  <Application>Microsoft Office PowerPoint</Application>
  <PresentationFormat>Экран (4:3)</PresentationFormat>
  <Paragraphs>55</Paragraphs>
  <Slides>11</Slides>
  <Notes>1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Апекс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Пользователь</cp:lastModifiedBy>
  <cp:revision>64</cp:revision>
  <dcterms:modified xsi:type="dcterms:W3CDTF">2012-05-05T12:28:27Z</dcterms:modified>
</cp:coreProperties>
</file>