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3" r:id="rId3"/>
    <p:sldId id="262" r:id="rId4"/>
    <p:sldId id="260" r:id="rId5"/>
    <p:sldId id="257" r:id="rId6"/>
    <p:sldId id="258" r:id="rId7"/>
    <p:sldId id="259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7ECAC3-E437-4A85-B216-43D3C245E7FF}" type="datetimeFigureOut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6CD7B-E7CC-47E5-9126-0AB0F92AF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6A095-E3CF-415D-88BA-78599713267A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E9F2-AA87-4D0F-879F-33ED21CE0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3AD0-2594-4053-BA2D-5B6D782A7D6A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6F603-D87C-461E-8835-ADF5D9AE4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ABFD-A21A-46E0-9191-CDD6F193BC16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EE47A-5224-4DA8-95E1-2243F371A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F5288-64BA-44E7-80BA-402BB392FE0C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3470-A5C8-4A97-804C-A78F01B7E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9B43-32E6-4AF5-848F-16C6AA36145E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84978-C402-4D78-AEB4-7BCFD1C14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32924-050E-48E8-92D1-4702E6D094D2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38923-795E-4033-8D7E-B6B1D968C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3BAE8-FB63-467A-9386-99B844280BD7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FA214-5304-466E-8ADB-36DD614F4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8CB4-5FDC-45F0-8471-5F07B94C479A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53FE9-1D82-46A2-83E5-C5618F150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78388-3049-41DB-A21D-5B10171A1A5C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A938E-832D-4EC9-8A6B-0922CE16B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55A2-6B0D-41EA-A6A4-4F7488368779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2248-DEF0-4E70-916C-66BF8D448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AF01F-E46C-4768-A249-B441638AAF84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BC5E2-E9DD-4897-8EA5-73839C7C2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78BDB8-A8D5-4827-ADDD-CE63429CDEE0}" type="datetime1">
              <a:rPr lang="ru-RU"/>
              <a:pPr>
                <a:defRPr/>
              </a:pPr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115A5D-6A7D-40E7-9C60-E88D39B75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FFF00">
                <a:alpha val="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714356"/>
            <a:ext cx="7653698" cy="50167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Воспитательный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потенциал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школьных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традиций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EE964-FD7B-43D4-AA21-3A4DCB705D33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2052" name="Picture 47" descr="http://www.ois.org.ua/spravka/computer/java-script/img2/1-7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643438"/>
            <a:ext cx="2143125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3A769-DA31-4B04-B23A-CD4D53D08E35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1000125" y="714375"/>
            <a:ext cx="7143750" cy="51435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dirty="0">
                <a:solidFill>
                  <a:schemeClr val="bg1"/>
                </a:solidFill>
              </a:rPr>
              <a:t>Традиции классного коллектива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11268" name="Picture 31" descr="http://www.artgif.ru/PTICY/ptisa0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285750"/>
            <a:ext cx="1962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F687-32B5-450E-833F-BE6D066FB33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428625"/>
            <a:ext cx="850106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Calibri" pitchFamily="34" charset="0"/>
              </a:rPr>
              <a:t>Слово </a:t>
            </a:r>
            <a:r>
              <a:rPr lang="ru-RU" sz="6000" b="1" i="1">
                <a:solidFill>
                  <a:srgbClr val="FF0000"/>
                </a:solidFill>
                <a:latin typeface="Calibri" pitchFamily="34" charset="0"/>
              </a:rPr>
              <a:t>«традиция»</a:t>
            </a:r>
            <a:r>
              <a:rPr lang="ru-RU" sz="60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ru-RU" sz="6000" b="1">
                <a:latin typeface="Calibri" pitchFamily="34" charset="0"/>
              </a:rPr>
              <a:t>в переводе с латинского обозначает преемственность, передача, предание 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5786438" y="4429125"/>
            <a:ext cx="314325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7C4B3-807B-4E71-AA71-A0191388DE05}" type="slidenum">
              <a:rPr lang="ru-RU"/>
              <a:pPr>
                <a:defRPr/>
              </a:pPr>
              <a:t>3</a:t>
            </a:fld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035969" y="1750219"/>
            <a:ext cx="1000125" cy="928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286375" y="1714500"/>
            <a:ext cx="1000125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785938" y="285750"/>
            <a:ext cx="5143500" cy="15001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0" y="214313"/>
            <a:ext cx="5072063" cy="14287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3" name="Прямоугольник 9"/>
          <p:cNvSpPr>
            <a:spLocks noChangeArrowheads="1"/>
          </p:cNvSpPr>
          <p:nvPr/>
        </p:nvSpPr>
        <p:spPr bwMode="auto">
          <a:xfrm>
            <a:off x="2071688" y="428625"/>
            <a:ext cx="4929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Calibri" pitchFamily="34" charset="0"/>
              </a:rPr>
              <a:t>С. И. Ожегов в своем словаре </a:t>
            </a:r>
            <a:r>
              <a:rPr lang="ru-RU" sz="2400" b="1">
                <a:latin typeface="Calibri" pitchFamily="34" charset="0"/>
              </a:rPr>
              <a:t>дает </a:t>
            </a:r>
          </a:p>
          <a:p>
            <a:pPr algn="ctr"/>
            <a:r>
              <a:rPr lang="ru-RU" sz="2400" b="1">
                <a:latin typeface="Calibri" pitchFamily="34" charset="0"/>
              </a:rPr>
              <a:t>два определения слову </a:t>
            </a:r>
            <a:r>
              <a:rPr lang="ru-RU" sz="2400" b="1" i="1">
                <a:solidFill>
                  <a:srgbClr val="0070C0"/>
                </a:solidFill>
                <a:latin typeface="Calibri" pitchFamily="34" charset="0"/>
              </a:rPr>
              <a:t>Традиция</a:t>
            </a:r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75" y="2714625"/>
            <a:ext cx="5000625" cy="20716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2875" y="2928938"/>
            <a:ext cx="5072063" cy="20716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1.Традиция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то, что перешло от одного поколения к другому, что унаследовано от предшествующих поколений (например, идеи, взгляды, вкусы, образ действий, обычаи и т. п.).</a:t>
            </a:r>
          </a:p>
        </p:txBody>
      </p:sp>
      <p:sp>
        <p:nvSpPr>
          <p:cNvPr id="14" name="Овал 13"/>
          <p:cNvSpPr/>
          <p:nvPr/>
        </p:nvSpPr>
        <p:spPr>
          <a:xfrm>
            <a:off x="5429250" y="2643188"/>
            <a:ext cx="3357563" cy="29289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14938" y="2857500"/>
            <a:ext cx="3571875" cy="292893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72063" y="3643313"/>
            <a:ext cx="3767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5425" algn="just"/>
            <a:r>
              <a:rPr lang="ru-RU" sz="2000" b="1" i="1">
                <a:solidFill>
                  <a:srgbClr val="000000"/>
                </a:solidFill>
                <a:cs typeface="Times New Roman" pitchFamily="18" charset="0"/>
              </a:rPr>
              <a:t>2.Традиция </a:t>
            </a:r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– это обычай, </a:t>
            </a:r>
          </a:p>
          <a:p>
            <a:pPr indent="225425" algn="just"/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установившийся порядок </a:t>
            </a:r>
          </a:p>
          <a:p>
            <a:pPr indent="225425" algn="just"/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в поведении, в быту.</a:t>
            </a:r>
            <a:endParaRPr lang="ru-RU" sz="2000" b="1"/>
          </a:p>
        </p:txBody>
      </p:sp>
      <p:pic>
        <p:nvPicPr>
          <p:cNvPr id="4109" name="Picture 11" descr="owl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4886325"/>
            <a:ext cx="21399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272E7-B192-4D34-BDC1-A140AFF44C09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57188" y="428625"/>
            <a:ext cx="4857750" cy="2714625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14348" y="785794"/>
            <a:ext cx="5000660" cy="2428892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7" name="Прямоугольник 5"/>
          <p:cNvSpPr>
            <a:spLocks noChangeArrowheads="1"/>
          </p:cNvSpPr>
          <p:nvPr/>
        </p:nvSpPr>
        <p:spPr bwMode="auto">
          <a:xfrm>
            <a:off x="1214438" y="1071563"/>
            <a:ext cx="41227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i="1">
                <a:latin typeface="Calibri" pitchFamily="34" charset="0"/>
              </a:rPr>
              <a:t>Школьные</a:t>
            </a:r>
          </a:p>
          <a:p>
            <a:pPr algn="ctr"/>
            <a:r>
              <a:rPr lang="ru-RU" sz="6000" b="1" i="1">
                <a:latin typeface="Calibri" pitchFamily="34" charset="0"/>
              </a:rPr>
              <a:t> традиции</a:t>
            </a:r>
            <a:endParaRPr lang="ru-RU" sz="6000">
              <a:latin typeface="Calibri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85813" y="4071938"/>
            <a:ext cx="7715250" cy="228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/>
              <a:t>которые  </a:t>
            </a:r>
            <a:r>
              <a:rPr lang="ru-RU" sz="2000" b="1" dirty="0"/>
              <a:t>целесообразнее рассматривать как «обычаи, порядки, правила поведения, прочно установившиеся в школе, оберегаемые коллективом, передаваемые от одного поколения учащихся к другому» </a:t>
            </a:r>
          </a:p>
        </p:txBody>
      </p:sp>
      <p:sp>
        <p:nvSpPr>
          <p:cNvPr id="9" name="Стрелка вправо 8"/>
          <p:cNvSpPr/>
          <p:nvPr/>
        </p:nvSpPr>
        <p:spPr>
          <a:xfrm rot="4226617">
            <a:off x="5149850" y="3313113"/>
            <a:ext cx="1130300" cy="660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30" name="Picture 31" descr="d0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857250"/>
            <a:ext cx="2286000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EC4FC-6A98-4808-B077-851EEFC0E7DC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571736" y="214290"/>
            <a:ext cx="6286544" cy="2643206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800" dirty="0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786063" y="428625"/>
            <a:ext cx="5786437" cy="228600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Традиции составляют основу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i="1" dirty="0"/>
              <a:t>стиля школы</a:t>
            </a:r>
            <a:r>
              <a:rPr lang="ru-RU" sz="3200" i="1" dirty="0"/>
              <a:t> 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214313" y="3143250"/>
            <a:ext cx="8715375" cy="3357563"/>
          </a:xfrm>
          <a:prstGeom prst="flowChartPrepa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«Стиль, самая нежная и скоропортящаяся штука. За ним нужно ухаживать, ежедневно следить, он требует такой же придирчивой работы, как цветник»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                            А.С. Макаренко</a:t>
            </a:r>
          </a:p>
        </p:txBody>
      </p:sp>
      <p:sp>
        <p:nvSpPr>
          <p:cNvPr id="8" name="Выгнутая влево стрелка 7"/>
          <p:cNvSpPr/>
          <p:nvPr/>
        </p:nvSpPr>
        <p:spPr>
          <a:xfrm rot="898430">
            <a:off x="152400" y="1243013"/>
            <a:ext cx="2214563" cy="2571750"/>
          </a:xfrm>
          <a:prstGeom prst="curvedRightArrow">
            <a:avLst>
              <a:gd name="adj1" fmla="val 25000"/>
              <a:gd name="adj2" fmla="val 50000"/>
              <a:gd name="adj3" fmla="val 68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6153" name="Picture 23" descr="http://blestiashky.narod.ru/images/File18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929188"/>
            <a:ext cx="19462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D718A-F354-45AD-8362-0DDEBDE115EA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14290"/>
            <a:ext cx="7643866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Типы традиций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28813" y="2143125"/>
            <a:ext cx="5129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Общешкольные традиции 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 rot="20960116">
            <a:off x="285720" y="1071546"/>
            <a:ext cx="1214446" cy="2143140"/>
          </a:xfrm>
          <a:prstGeom prst="curv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428750" y="3286125"/>
            <a:ext cx="6478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Традиции первичного коллектива 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785938" y="4214813"/>
            <a:ext cx="5559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Традиционные мероприятия 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286000" y="5214938"/>
            <a:ext cx="4787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Традиционные поступки </a:t>
            </a:r>
            <a:endParaRPr lang="ru-RU" sz="3200">
              <a:latin typeface="Calibri" pitchFamily="34" charset="0"/>
            </a:endParaRPr>
          </a:p>
        </p:txBody>
      </p:sp>
      <p:pic>
        <p:nvPicPr>
          <p:cNvPr id="7179" name="Picture 1" descr="http://schsite.ru/GetFile.aspx?fileID=005eaea8-d629-45f6-bc2c-e3379afec3a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929188"/>
            <a:ext cx="24765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000000">
                <a:alpha val="1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4CD8E-ACD6-456A-B67A-316561910AD3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3063" y="500063"/>
            <a:ext cx="5357812" cy="17859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8794" y="642918"/>
            <a:ext cx="5143536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9" name="Прямоугольник 5"/>
          <p:cNvSpPr>
            <a:spLocks noChangeArrowheads="1"/>
          </p:cNvSpPr>
          <p:nvPr/>
        </p:nvSpPr>
        <p:spPr bwMode="auto">
          <a:xfrm>
            <a:off x="2286000" y="1000125"/>
            <a:ext cx="40830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два типа</a:t>
            </a:r>
          </a:p>
          <a:p>
            <a:pPr algn="ctr"/>
            <a:r>
              <a:rPr lang="ru-RU" sz="3200" b="1">
                <a:latin typeface="Calibri" pitchFamily="34" charset="0"/>
              </a:rPr>
              <a:t> школьных традиций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642910" y="3000372"/>
            <a:ext cx="2643206" cy="1428760"/>
          </a:xfrm>
          <a:prstGeom prst="wedgeRoundRectCallout">
            <a:avLst>
              <a:gd name="adj1" fmla="val -22126"/>
              <a:gd name="adj2" fmla="val 99348"/>
              <a:gd name="adj3" fmla="val 16667"/>
            </a:avLst>
          </a:prstGeom>
          <a:ln w="76200"/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/>
              <a:t>Большие</a:t>
            </a:r>
            <a:endParaRPr lang="ru-RU" sz="4000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500694" y="2857496"/>
            <a:ext cx="2571768" cy="1357322"/>
          </a:xfrm>
          <a:prstGeom prst="wedgeRoundRectCallout">
            <a:avLst>
              <a:gd name="adj1" fmla="val -32146"/>
              <a:gd name="adj2" fmla="val 97205"/>
              <a:gd name="adj3" fmla="val 16667"/>
            </a:avLst>
          </a:prstGeom>
          <a:ln w="76200">
            <a:solidFill>
              <a:srgbClr val="92D050"/>
            </a:solidFill>
          </a:ln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</a:rPr>
              <a:t>Малые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Двойная стрелка влево/вверх 9"/>
          <p:cNvSpPr/>
          <p:nvPr/>
        </p:nvSpPr>
        <p:spPr>
          <a:xfrm rot="13420287">
            <a:off x="3495675" y="2455863"/>
            <a:ext cx="1811338" cy="1744662"/>
          </a:xfrm>
          <a:prstGeom prst="leftUpArrow">
            <a:avLst>
              <a:gd name="adj1" fmla="val 9967"/>
              <a:gd name="adj2" fmla="val 25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785813" y="5143500"/>
            <a:ext cx="3143250" cy="150018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яркие массовые события, носящие общешкольный характер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5143500" y="4929188"/>
            <a:ext cx="3357563" cy="17145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 будничные, повседневные дела</a:t>
            </a:r>
          </a:p>
        </p:txBody>
      </p:sp>
      <p:pic>
        <p:nvPicPr>
          <p:cNvPr id="8209" name="Picture 18" descr="http://www.ois.org.ua/spravka/computer/java-script/img2/1-86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3679032" y="2464594"/>
            <a:ext cx="79295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2487-A6EC-467E-B27A-EE9378654AAF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3" y="714375"/>
            <a:ext cx="7429500" cy="4286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25" y="1143000"/>
            <a:ext cx="7072313" cy="43576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Традиционные праздники и мероприятия несут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 в себе огромный воспитательный потенциал</a:t>
            </a:r>
          </a:p>
        </p:txBody>
      </p:sp>
      <p:pic>
        <p:nvPicPr>
          <p:cNvPr id="9221" name="Picture 42" descr="http://www.smile-girls-forever.narod.ru/181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285750"/>
            <a:ext cx="1414462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0388B-8387-4560-8C68-4FE9AC50D31E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>
            <a:off x="1071563" y="1785938"/>
            <a:ext cx="6858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0070C0"/>
                </a:solidFill>
                <a:latin typeface="Calibri" pitchFamily="34" charset="0"/>
              </a:rPr>
              <a:t>Традиционная система поощрений и наказаний</a:t>
            </a:r>
            <a:endParaRPr lang="ru-RU" sz="54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Половина рамки 5"/>
          <p:cNvSpPr/>
          <p:nvPr/>
        </p:nvSpPr>
        <p:spPr>
          <a:xfrm>
            <a:off x="357188" y="285750"/>
            <a:ext cx="8215312" cy="1214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0800000">
            <a:off x="500063" y="5143500"/>
            <a:ext cx="8143875" cy="11430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0246" name="Picture 8" descr="Имя файла: j0283494.gif&#10;Ключевые слова: апельсины, балансировка, веб-анимация ...&#10;Размер файла: 13 КБ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250"/>
            <a:ext cx="236855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208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den.com</dc:creator>
  <cp:lastModifiedBy>Egor</cp:lastModifiedBy>
  <cp:revision>10</cp:revision>
  <dcterms:created xsi:type="dcterms:W3CDTF">2009-03-29T18:42:51Z</dcterms:created>
  <dcterms:modified xsi:type="dcterms:W3CDTF">2011-12-19T11:33:39Z</dcterms:modified>
</cp:coreProperties>
</file>