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59" r:id="rId5"/>
    <p:sldId id="263" r:id="rId6"/>
    <p:sldId id="26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0D"/>
    <a:srgbClr val="A112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110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1F79-D335-44C3-8C88-7D8AD44293D8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306A-BCE7-477F-80ED-6353B769A778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1141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EDDE-98E9-4968-8CBE-B962FEE94EFB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0AE5-11B6-472F-ABEA-2C0A77106C51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3161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5B8C-5718-4E9D-9F7E-66AE62DE4CC4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3567-D763-403D-900B-43F6C75A1F60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813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AFF9-24D2-4D80-A3D3-74B356A3AD4A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488A-6750-4F9E-B6FE-43015C88B127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615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55B1-A29F-4CA4-9B46-BF80DA9E74C4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3E9C-B616-4E29-BBFF-83DAF8B4ED31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9335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0455-2024-4262-A651-33AC1BECF135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7294-C80D-4922-8EE5-D191227BAEAB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88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EDAF-08D7-4D75-A8F5-B8860CC14A2D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83DD-4E91-4D30-930C-C27EB53ADBF9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5459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F90-B1E6-4A7D-A30C-F1E6ACF61DF2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D723-BF77-40FB-AA56-8DEDB80D70EF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93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F01D-8C3E-4E1E-8E75-749E83EE81D3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9829-2C81-4B31-B650-2FD3F7033FD3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9438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8DD8-2E30-4697-881A-698F7CC49E43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9D48-D1DC-4D7B-9667-E04E388D852C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4386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93EB-2F2D-4FFA-BCB3-FB60FEB58FCC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1283-E143-4A35-80CD-4BF1869B4CEA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2163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0F37C5-8154-428D-A33B-C6DA6ADBCEFD}" type="datetimeFigureOut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08.08.2013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E77900-2D0D-4112-9594-B13D39F983A7}" type="slidenum">
              <a:rPr lang="ru-RU">
                <a:solidFill>
                  <a:srgbClr val="FAEAA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AEAA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4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4E5A4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61-nvkz.narod.ru/nach.ht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F:\Конференция\родина 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99"/>
          <a:stretch>
            <a:fillRect/>
          </a:stretch>
        </p:blipFill>
        <p:spPr bwMode="auto">
          <a:xfrm>
            <a:off x="251520" y="1772816"/>
            <a:ext cx="8640960" cy="4824536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640"/>
            <a:ext cx="2549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188640"/>
            <a:ext cx="7668344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>
              <a:buClr>
                <a:srgbClr val="FAEAA8">
                  <a:shade val="95000"/>
                </a:srgbClr>
              </a:buClr>
            </a:pPr>
            <a:r>
              <a:rPr lang="ru-RU" sz="2800" b="0" dirty="0" smtClean="0"/>
              <a:t>МБОУ «СРЕДНЯЯ ОБЩЕОБРАЗОВАТЕЛЬНАЯ</a:t>
            </a:r>
          </a:p>
          <a:p>
            <a:pPr>
              <a:buClr>
                <a:srgbClr val="FAEAA8">
                  <a:shade val="95000"/>
                </a:srgbClr>
              </a:buClr>
            </a:pPr>
            <a:r>
              <a:rPr lang="ru-RU" sz="2800" b="0" dirty="0" smtClean="0"/>
              <a:t> </a:t>
            </a:r>
            <a:r>
              <a:rPr lang="ru-RU" sz="2800" b="0" dirty="0"/>
              <a:t>ШКОЛА №61» </a:t>
            </a:r>
            <a:r>
              <a:rPr lang="ru-RU" sz="2800" b="0" dirty="0" smtClean="0"/>
              <a:t>имени </a:t>
            </a:r>
            <a:r>
              <a:rPr lang="ru-RU" sz="2800" b="0" dirty="0" err="1" smtClean="0"/>
              <a:t>Касакина</a:t>
            </a:r>
            <a:r>
              <a:rPr lang="ru-RU" sz="2800" b="0" dirty="0" smtClean="0"/>
              <a:t> И.А.</a:t>
            </a:r>
          </a:p>
          <a:p>
            <a:pPr>
              <a:buClr>
                <a:srgbClr val="FAEAA8">
                  <a:shade val="95000"/>
                </a:srgbClr>
              </a:buClr>
            </a:pPr>
            <a:r>
              <a:rPr lang="ru-RU" sz="2800" b="0" dirty="0" smtClean="0"/>
              <a:t>города Новокузнецка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xmlns="" val="18104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0"/>
            <a:ext cx="6192688" cy="24208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lvl="0" algn="l">
              <a:buClr>
                <a:srgbClr val="FAEAA8">
                  <a:shade val="95000"/>
                </a:srgbClr>
              </a:buClr>
              <a:defRPr/>
            </a:pPr>
            <a:endParaRPr lang="ru-RU" sz="3200" b="0" dirty="0" smtClean="0"/>
          </a:p>
        </p:txBody>
      </p:sp>
      <p:pic>
        <p:nvPicPr>
          <p:cNvPr id="4" name="Picture 8" descr="F:\Конференция\родина 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99"/>
          <a:stretch>
            <a:fillRect/>
          </a:stretch>
        </p:blipFill>
        <p:spPr bwMode="auto">
          <a:xfrm>
            <a:off x="251520" y="2033464"/>
            <a:ext cx="8640960" cy="4824536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549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7" y="188640"/>
            <a:ext cx="4392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ВНИМАНИЕ !</a:t>
            </a:r>
            <a:endParaRPr lang="ru-RU" sz="36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Лидия Григорьевна\DSCF0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134811" cy="449309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4653136"/>
            <a:ext cx="8514103" cy="220486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>
              <a:buClr>
                <a:srgbClr val="FAEAA8">
                  <a:shade val="95000"/>
                </a:srgbClr>
              </a:buClr>
            </a:pPr>
            <a:r>
              <a:rPr lang="ru-RU" sz="3200" b="0" dirty="0" smtClean="0"/>
              <a:t>«Школа хороша, если в ней хорошо </a:t>
            </a:r>
          </a:p>
          <a:p>
            <a:pPr>
              <a:buClr>
                <a:srgbClr val="FAEAA8">
                  <a:shade val="95000"/>
                </a:srgbClr>
              </a:buClr>
            </a:pPr>
            <a:r>
              <a:rPr lang="ru-RU" sz="3200" b="0" dirty="0" smtClean="0"/>
              <a:t>каждому ребёнку и взрослому»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</a:t>
            </a:r>
            <a:r>
              <a:rPr lang="ru-RU" sz="2400" b="0" dirty="0" smtClean="0"/>
              <a:t>Владимир Абрамович </a:t>
            </a:r>
            <a:r>
              <a:rPr lang="ru-RU" sz="2400" b="0" dirty="0" err="1" smtClean="0"/>
              <a:t>Караковский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29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988840"/>
            <a:ext cx="9144000" cy="44644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>
            <a:scene3d>
              <a:camera prst="isometricOffAxis2Right"/>
              <a:lightRig rig="threePt" dir="t"/>
            </a:scene3d>
          </a:bodyPr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lvl="0" algn="l">
              <a:buClr>
                <a:srgbClr val="FAEAA8">
                  <a:shade val="95000"/>
                </a:srgbClr>
              </a:buClr>
              <a:defRPr/>
            </a:pPr>
            <a:endParaRPr lang="ru-RU" sz="3200" b="0" dirty="0" smtClean="0"/>
          </a:p>
        </p:txBody>
      </p:sp>
      <p:pic>
        <p:nvPicPr>
          <p:cNvPr id="1029" name="Picture 5" descr="D:\Мои Документы\развлечения\фото\спорт.мероприятие\спорт 012.jpg"/>
          <p:cNvPicPr>
            <a:picLocks noChangeAspect="1" noChangeArrowheads="1"/>
          </p:cNvPicPr>
          <p:nvPr/>
        </p:nvPicPr>
        <p:blipFill>
          <a:blip r:embed="rId2" cstate="print"/>
          <a:srcRect t="10041" r="13921"/>
          <a:stretch>
            <a:fillRect/>
          </a:stretch>
        </p:blipFill>
        <p:spPr bwMode="auto">
          <a:xfrm>
            <a:off x="323528" y="3717032"/>
            <a:ext cx="432048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Администратор\Мои документы\фотографии\3а\ПОХОД\P10607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432048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:\Мои Документы\развлечения\фото\23.02.2011  2 класс\P1010283.JPG"/>
          <p:cNvPicPr>
            <a:picLocks noChangeAspect="1" noChangeArrowheads="1"/>
          </p:cNvPicPr>
          <p:nvPr/>
        </p:nvPicPr>
        <p:blipFill>
          <a:blip r:embed="rId5" cstate="print"/>
          <a:srcRect t="27972" r="16781"/>
          <a:stretch>
            <a:fillRect/>
          </a:stretch>
        </p:blipFill>
        <p:spPr bwMode="auto">
          <a:xfrm>
            <a:off x="4644008" y="2420888"/>
            <a:ext cx="432048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45054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meda.ru/sites/default/files/umeda/island-t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4221088"/>
            <a:ext cx="40327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cap="none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</a:p>
          <a:p>
            <a:pPr algn="r"/>
            <a:r>
              <a:rPr lang="ru-RU" sz="4000" cap="none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«Необитаемый </a:t>
            </a:r>
          </a:p>
          <a:p>
            <a:pPr algn="r"/>
            <a:r>
              <a:rPr lang="ru-RU" sz="4000" cap="none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остров»</a:t>
            </a:r>
            <a:endParaRPr lang="ru-RU" sz="4000" cap="none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30237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2780928"/>
            <a:ext cx="8784976" cy="3816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lvl="0" algn="l">
              <a:buClr>
                <a:srgbClr val="FAEAA8">
                  <a:shade val="95000"/>
                </a:srgbClr>
              </a:buClr>
              <a:defRPr/>
            </a:pPr>
            <a:endParaRPr lang="ru-RU" sz="3200" b="0" dirty="0" smtClean="0"/>
          </a:p>
        </p:txBody>
      </p:sp>
      <p:pic>
        <p:nvPicPr>
          <p:cNvPr id="2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9654" y="1348902"/>
            <a:ext cx="8784976" cy="172005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lvl="0" algn="l">
              <a:buClr>
                <a:srgbClr val="FAEAA8">
                  <a:shade val="95000"/>
                </a:srgbClr>
              </a:buClr>
              <a:defRPr/>
            </a:pPr>
            <a:endParaRPr lang="ru-RU" sz="3200" b="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399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n w="6350">
                <a:noFill/>
              </a:ln>
              <a:solidFill>
                <a:srgbClr val="7598D9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3200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  </a:t>
            </a:r>
            <a:r>
              <a:rPr lang="ru-RU" sz="3200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Приглашаем </a:t>
            </a:r>
            <a:r>
              <a:rPr lang="ru-RU" sz="3200" dirty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посетить наш </a:t>
            </a:r>
            <a:r>
              <a:rPr lang="ru-RU" sz="3200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сайт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endParaRPr lang="ru-RU" sz="2400" cap="all" dirty="0" smtClean="0">
              <a:solidFill>
                <a:srgbClr val="0070C0"/>
              </a:solidFill>
              <a:hlinkClick r:id="rId3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r>
              <a:rPr lang="ru-RU" sz="2800" u="sng" cap="all" dirty="0" smtClean="0">
                <a:solidFill>
                  <a:srgbClr val="A11207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ru-RU" sz="2800" cap="all" dirty="0" smtClean="0">
                <a:solidFill>
                  <a:srgbClr val="A11207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800" cap="all" dirty="0" smtClean="0">
                <a:solidFill>
                  <a:srgbClr val="A11207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http://school61-nvkz.narod.ru/nach.htm</a:t>
            </a:r>
            <a:endParaRPr lang="ru-RU" sz="2800" cap="all" dirty="0" smtClean="0">
              <a:solidFill>
                <a:srgbClr val="A1120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endParaRPr lang="ru-RU" sz="2400" cap="all" dirty="0" smtClean="0">
              <a:solidFill>
                <a:srgbClr val="0070C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r>
              <a:rPr lang="ru-RU" sz="2400" cap="all" dirty="0" smtClean="0">
                <a:solidFill>
                  <a:srgbClr val="0070C0"/>
                </a:solidFill>
              </a:rPr>
              <a:t>   - </a:t>
            </a:r>
            <a:r>
              <a:rPr lang="ru-RU" sz="2400" cap="all" dirty="0" smtClean="0">
                <a:solidFill>
                  <a:schemeClr val="accent2">
                    <a:lumMod val="50000"/>
                  </a:schemeClr>
                </a:solidFill>
              </a:rPr>
              <a:t>что положить в портфель первокласснику ?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r>
              <a:rPr lang="ru-RU" sz="2400" cap="all" dirty="0" smtClean="0">
                <a:solidFill>
                  <a:schemeClr val="accent2">
                    <a:lumMod val="50000"/>
                  </a:schemeClr>
                </a:solidFill>
              </a:rPr>
              <a:t>   - На сколько важно развивать мелкую моторику ?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r>
              <a:rPr lang="ru-RU" sz="2400" cap="all" dirty="0" smtClean="0">
                <a:solidFill>
                  <a:schemeClr val="accent2">
                    <a:lumMod val="50000"/>
                  </a:schemeClr>
                </a:solidFill>
              </a:rPr>
              <a:t>   - тесты и методики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r>
              <a:rPr lang="ru-RU" sz="2400" cap="all" dirty="0" smtClean="0">
                <a:solidFill>
                  <a:schemeClr val="accent2">
                    <a:lumMod val="50000"/>
                  </a:schemeClr>
                </a:solidFill>
              </a:rPr>
              <a:t>   - игры и упражнения для успешной адаптации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r>
              <a:rPr lang="ru-RU" sz="2400" cap="all" dirty="0" smtClean="0">
                <a:solidFill>
                  <a:schemeClr val="accent2">
                    <a:lumMod val="50000"/>
                  </a:schemeClr>
                </a:solidFill>
              </a:rPr>
              <a:t>     детей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E5A4"/>
              </a:buClr>
              <a:buSzPct val="65000"/>
            </a:pPr>
            <a:r>
              <a:rPr lang="ru-RU" sz="2400" cap="all" dirty="0" smtClean="0">
                <a:solidFill>
                  <a:schemeClr val="accent2">
                    <a:lumMod val="50000"/>
                  </a:schemeClr>
                </a:solidFill>
              </a:rPr>
              <a:t>   - Что такое ФГОС ?</a:t>
            </a:r>
            <a:endParaRPr lang="ru-RU" sz="2400" cap="all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5426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060848"/>
            <a:ext cx="8712968" cy="369332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01987"/>
            <a:ext cx="6768752" cy="20990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Clr>
                <a:srgbClr val="FAEAA8">
                  <a:shade val="95000"/>
                </a:srgbClr>
              </a:buClr>
              <a:buSzPct val="65000"/>
              <a:defRPr/>
            </a:pPr>
            <a:r>
              <a:rPr lang="ru-RU" sz="40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знакомиться!</a:t>
            </a:r>
          </a:p>
          <a:p>
            <a:pPr algn="ctr">
              <a:spcBef>
                <a:spcPct val="20000"/>
              </a:spcBef>
              <a:buClr>
                <a:srgbClr val="FAEAA8">
                  <a:shade val="95000"/>
                </a:srgbClr>
              </a:buClr>
              <a:buSzPct val="65000"/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rgbClr val="7598D9">
                      <a:satMod val="155000"/>
                    </a:srgbClr>
                  </a:gs>
                  <a:gs pos="100000">
                    <a:srgbClr val="7598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FAEAA8">
                  <a:shade val="95000"/>
                </a:srgbClr>
              </a:buClr>
              <a:buSzPct val="65000"/>
              <a:defRPr/>
            </a:pPr>
            <a:endParaRPr lang="ru-RU" sz="2400" b="1" spc="50" dirty="0">
              <a:ln w="11430"/>
              <a:gradFill>
                <a:gsLst>
                  <a:gs pos="25000">
                    <a:srgbClr val="7598D9">
                      <a:satMod val="155000"/>
                    </a:srgbClr>
                  </a:gs>
                  <a:gs pos="100000">
                    <a:srgbClr val="7598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FAEAA8">
                  <a:shade val="95000"/>
                </a:srgbClr>
              </a:buClr>
              <a:buSzPct val="65000"/>
              <a:defRPr/>
            </a:pPr>
            <a:endParaRPr lang="ru-RU" sz="2400" b="1" spc="50" dirty="0">
              <a:ln w="11430"/>
              <a:gradFill>
                <a:gsLst>
                  <a:gs pos="25000">
                    <a:srgbClr val="7598D9">
                      <a:satMod val="155000"/>
                    </a:srgbClr>
                  </a:gs>
                  <a:gs pos="100000">
                    <a:srgbClr val="7598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700808"/>
            <a:ext cx="8640960" cy="3816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algn="l">
              <a:buClr>
                <a:srgbClr val="FAEAA8">
                  <a:shade val="95000"/>
                </a:srgbClr>
              </a:buClr>
              <a:defRPr/>
            </a:pPr>
            <a:r>
              <a:rPr lang="ru-RU" sz="3200" b="0" dirty="0" smtClean="0">
                <a:solidFill>
                  <a:srgbClr val="FF0000"/>
                </a:solidFill>
                <a:effectLst>
                  <a:glow rad="228600">
                    <a:srgbClr val="B32C16">
                      <a:satMod val="175000"/>
                      <a:alpha val="40000"/>
                    </a:srgb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Красный цвет </a:t>
            </a:r>
            <a:r>
              <a:rPr lang="ru-RU" sz="3200" b="0" dirty="0" smtClean="0"/>
              <a:t>- не владею информацией по</a:t>
            </a:r>
          </a:p>
          <a:p>
            <a:pPr algn="l">
              <a:buClr>
                <a:srgbClr val="FAEAA8">
                  <a:shade val="95000"/>
                </a:srgbClr>
              </a:buClr>
              <a:defRPr/>
            </a:pPr>
            <a:r>
              <a:rPr lang="ru-RU" sz="3200" b="0" dirty="0" smtClean="0"/>
              <a:t>                                                             данной теме,</a:t>
            </a:r>
          </a:p>
          <a:p>
            <a:pPr algn="l">
              <a:buClr>
                <a:srgbClr val="FAEAA8">
                  <a:shade val="95000"/>
                </a:srgbClr>
              </a:buClr>
              <a:defRPr/>
            </a:pPr>
            <a:r>
              <a:rPr lang="ru-RU" sz="3200" b="0" dirty="0" smtClean="0">
                <a:solidFill>
                  <a:srgbClr val="FFF39D">
                    <a:lumMod val="75000"/>
                  </a:srgbClr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желтый цвет </a:t>
            </a:r>
            <a:r>
              <a:rPr lang="ru-RU" sz="3200" b="0" dirty="0" smtClean="0"/>
              <a:t>- владею </a:t>
            </a:r>
            <a:r>
              <a:rPr lang="ru-RU" sz="3200" b="0" dirty="0"/>
              <a:t>информацией, </a:t>
            </a:r>
            <a:r>
              <a:rPr lang="ru-RU" sz="3200" b="0" dirty="0" smtClean="0"/>
              <a:t>могу </a:t>
            </a:r>
          </a:p>
          <a:p>
            <a:pPr algn="l">
              <a:buClr>
                <a:srgbClr val="FAEAA8">
                  <a:shade val="95000"/>
                </a:srgbClr>
              </a:buClr>
              <a:defRPr/>
            </a:pPr>
            <a:r>
              <a:rPr lang="ru-RU" sz="3200" b="0" dirty="0"/>
              <a:t> </a:t>
            </a:r>
            <a:r>
              <a:rPr lang="ru-RU" sz="3200" b="0" dirty="0" smtClean="0"/>
              <a:t>                                поделиться </a:t>
            </a:r>
            <a:r>
              <a:rPr lang="ru-RU" sz="3200" b="0" dirty="0"/>
              <a:t>с </a:t>
            </a:r>
            <a:r>
              <a:rPr lang="ru-RU" sz="3200" b="0" dirty="0" smtClean="0"/>
              <a:t>окружающими, </a:t>
            </a:r>
          </a:p>
          <a:p>
            <a:pPr algn="l">
              <a:buClr>
                <a:srgbClr val="FAEAA8">
                  <a:shade val="95000"/>
                </a:srgbClr>
              </a:buClr>
              <a:defRPr/>
            </a:pPr>
            <a:r>
              <a:rPr lang="ru-RU" sz="3200" b="0" dirty="0" smtClean="0">
                <a:solidFill>
                  <a:srgbClr val="00B050"/>
                </a:solidFill>
                <a:effectLst>
                  <a:glow rad="101600">
                    <a:srgbClr val="00B050">
                      <a:alpha val="60000"/>
                    </a:srgb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зелёный цвет </a:t>
            </a:r>
            <a:r>
              <a:rPr lang="ru-RU" sz="3200" b="0" dirty="0" smtClean="0"/>
              <a:t>- </a:t>
            </a:r>
            <a:r>
              <a:rPr lang="ru-RU" sz="3200" b="0" dirty="0"/>
              <a:t>владею информацией, </a:t>
            </a:r>
            <a:endParaRPr lang="ru-RU" sz="3200" b="0" dirty="0" smtClean="0"/>
          </a:p>
          <a:p>
            <a:pPr algn="l">
              <a:buClr>
                <a:srgbClr val="FAEAA8">
                  <a:shade val="95000"/>
                </a:srgbClr>
              </a:buClr>
              <a:defRPr/>
            </a:pPr>
            <a:r>
              <a:rPr lang="ru-RU" sz="3200" b="0" smtClean="0"/>
              <a:t>                    но </a:t>
            </a:r>
            <a:r>
              <a:rPr lang="ru-RU" sz="3200" b="0" dirty="0"/>
              <a:t>в </a:t>
            </a:r>
            <a:r>
              <a:rPr lang="ru-RU" sz="3200" b="0" dirty="0" smtClean="0"/>
              <a:t> </a:t>
            </a:r>
            <a:r>
              <a:rPr lang="ru-RU" sz="3200" b="0"/>
              <a:t>недостаточном </a:t>
            </a:r>
            <a:r>
              <a:rPr lang="ru-RU" sz="3200" b="0" smtClean="0"/>
              <a:t>объёме.</a:t>
            </a:r>
            <a:endParaRPr lang="ru-RU" sz="3200" b="0" dirty="0" smtClean="0"/>
          </a:p>
        </p:txBody>
      </p:sp>
      <p:pic>
        <p:nvPicPr>
          <p:cNvPr id="1028" name="Picture 4" descr="C:\Documents and Settings\Администратор\Рабочий стол\Школьные картинки\814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737406" cy="24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2886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6300192" cy="220486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lvl="0" algn="l">
              <a:buClr>
                <a:srgbClr val="FAEAA8">
                  <a:shade val="95000"/>
                </a:srgbClr>
              </a:buClr>
              <a:defRPr/>
            </a:pPr>
            <a:endParaRPr lang="ru-RU" sz="3200" b="0" dirty="0" smtClean="0"/>
          </a:p>
        </p:txBody>
      </p:sp>
      <p:pic>
        <p:nvPicPr>
          <p:cNvPr id="2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9657"/>
            <a:ext cx="66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Внеурочная деятельность </a:t>
            </a:r>
          </a:p>
          <a:p>
            <a:pPr lvl="0" algn="ctr"/>
            <a:r>
              <a:rPr lang="ru-RU" sz="28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 2013-2014 уч. году</a:t>
            </a:r>
          </a:p>
          <a:p>
            <a:pPr lvl="0" algn="ctr"/>
            <a:endParaRPr lang="ru-RU" sz="2800" b="1" dirty="0">
              <a:ln w="6350">
                <a:noFill/>
              </a:ln>
              <a:solidFill>
                <a:srgbClr val="7598D9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561308"/>
              </p:ext>
            </p:extLst>
          </p:nvPr>
        </p:nvGraphicFramePr>
        <p:xfrm>
          <a:off x="251519" y="1916831"/>
          <a:ext cx="8640962" cy="475726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48273"/>
                <a:gridCol w="3672408"/>
                <a:gridCol w="792088"/>
                <a:gridCol w="864096"/>
                <a:gridCol w="864097"/>
              </a:tblGrid>
              <a:tr h="5357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3070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</a:t>
                      </a:r>
                      <a:r>
                        <a:rPr lang="ru-RU" sz="1600" b="1" dirty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развития личности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3070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600" b="1" dirty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рабочей программы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3070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600" b="1" dirty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часов в неделю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1а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1б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1в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1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3070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3070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Спортивно-оздоровительное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«Подвижные игры и ОФП»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3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 Я- пешеход и пассажир»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«135 уроков здоровья» 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Общекультурное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«Чудо-бисер»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3070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Духовно-нравственное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«Этика: азбука добра» 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3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«Служу Отечеству пером» 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детской журналистики)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4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3070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307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Общеинтеллектуальное</a:t>
                      </a:r>
                      <a:endParaRPr lang="ru-RU" sz="1200" b="1" dirty="0">
                        <a:solidFill>
                          <a:srgbClr val="0307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 В мире книг» 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«Умники и умницы» </a:t>
                      </a:r>
                      <a:endParaRPr lang="ru-RU" sz="1600" b="1" spc="-15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56" marR="6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7850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дзаголовок 2"/>
          <p:cNvSpPr txBox="1">
            <a:spLocks/>
          </p:cNvSpPr>
          <p:nvPr/>
        </p:nvSpPr>
        <p:spPr>
          <a:xfrm>
            <a:off x="323528" y="0"/>
            <a:ext cx="6048672" cy="177281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lvl="0" algn="l">
              <a:buClr>
                <a:srgbClr val="FAEAA8">
                  <a:shade val="95000"/>
                </a:srgbClr>
              </a:buClr>
              <a:defRPr/>
            </a:pPr>
            <a:endParaRPr lang="ru-RU" sz="3200" b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509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            </a:t>
            </a:r>
            <a:r>
              <a:rPr lang="ru-RU" sz="32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Колесо   Успеха</a:t>
            </a:r>
            <a:endParaRPr lang="ru-RU" sz="2800" b="1" dirty="0">
              <a:ln w="6350">
                <a:noFill/>
              </a:ln>
              <a:solidFill>
                <a:srgbClr val="7598D9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4428612" cy="37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Надпись 2"/>
          <p:cNvSpPr txBox="1">
            <a:spLocks noChangeArrowheads="1"/>
          </p:cNvSpPr>
          <p:nvPr/>
        </p:nvSpPr>
        <p:spPr bwMode="auto">
          <a:xfrm>
            <a:off x="2627784" y="1556792"/>
            <a:ext cx="2520280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    Развитый интеллект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04048" y="1556792"/>
            <a:ext cx="3024336" cy="1296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Умение общаться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сверстниками и взрослыми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580112" y="2780928"/>
            <a:ext cx="2448272" cy="2016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307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Аккуратность, дисциплинированность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004048" y="4797152"/>
            <a:ext cx="3024336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Хорошая память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и внимание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195736" y="5373216"/>
            <a:ext cx="5832648" cy="86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        Внимательное отношение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3070D"/>
                </a:solidFill>
              </a:rPr>
              <a:t>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родителей к ребенку,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           своевременная помощь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4428612" cy="37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2987824" y="1556792"/>
            <a:ext cx="2520280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    Развитый интеллект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64088" y="1556792"/>
            <a:ext cx="2808312" cy="1296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Умение общаться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сверстниками и взрослыми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940152" y="2780928"/>
            <a:ext cx="2232248" cy="2016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307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Аккуратность, дисциплинированность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64088" y="4797152"/>
            <a:ext cx="2808312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Хорошая память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и внимание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55776" y="5373216"/>
            <a:ext cx="5616624" cy="86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        Внимательное отношение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3070D"/>
                </a:solidFill>
              </a:rPr>
              <a:t>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родителей к ребенку,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           своевременная помощь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2078286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0D"/>
              </a:solidFill>
              <a:effectLst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Желание узнавать новое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71600" y="2492896"/>
            <a:ext cx="1403648" cy="24482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0D"/>
              </a:solidFill>
              <a:effectLst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3070D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</a:rPr>
              <a:t>Здоровье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71600" y="4869160"/>
            <a:ext cx="1970187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0D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Профессионализм педагога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033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1700808"/>
            <a:ext cx="8784976" cy="3600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/>
          <a:lstStyle>
            <a:defPPr>
              <a:defRPr lang="ru-RU"/>
            </a:defPPr>
            <a:lvl1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 sz="3600" b="1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8900000" scaled="1"/>
                    <a:tileRect/>
                  </a:gradFill>
                </a:ln>
                <a:solidFill>
                  <a:srgbClr val="2A2B5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</a:lstStyle>
          <a:p>
            <a:pPr lvl="0" algn="l">
              <a:buClr>
                <a:srgbClr val="FAEAA8">
                  <a:shade val="95000"/>
                </a:srgbClr>
              </a:buClr>
              <a:defRPr/>
            </a:pPr>
            <a:endParaRPr lang="ru-RU" sz="3200" b="0" dirty="0" smtClean="0"/>
          </a:p>
        </p:txBody>
      </p:sp>
      <p:pic>
        <p:nvPicPr>
          <p:cNvPr id="2" name="Picture 2" descr="H:\Лена Трудорудо\soln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0"/>
            <a:ext cx="2771800" cy="1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3" y="2132856"/>
            <a:ext cx="8784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2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«Быть готовым к школе –не значит уметь </a:t>
            </a:r>
          </a:p>
          <a:p>
            <a:r>
              <a:rPr lang="ru-RU" sz="32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                                   читать, писать и считать.</a:t>
            </a:r>
          </a:p>
          <a:p>
            <a:r>
              <a:rPr lang="ru-RU" sz="32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   Быть готовым к школе – значит быть </a:t>
            </a:r>
          </a:p>
          <a:p>
            <a:r>
              <a:rPr lang="ru-RU" sz="3200" b="1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                      готовым всему этому научиться»</a:t>
            </a:r>
          </a:p>
          <a:p>
            <a:r>
              <a:rPr lang="ru-RU" sz="3200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     </a:t>
            </a:r>
          </a:p>
          <a:p>
            <a:r>
              <a:rPr lang="ru-RU" sz="3200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                                                 </a:t>
            </a:r>
            <a:r>
              <a:rPr lang="ru-RU" sz="2400" dirty="0" err="1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Венгер</a:t>
            </a:r>
            <a:r>
              <a:rPr lang="ru-RU" sz="2400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 Леонид Абрамович, </a:t>
            </a:r>
          </a:p>
          <a:p>
            <a:pPr algn="r"/>
            <a:r>
              <a:rPr lang="ru-RU" sz="2400" dirty="0" smtClean="0">
                <a:ln w="6350">
                  <a:noFill/>
                </a:ln>
                <a:solidFill>
                  <a:srgbClr val="7598D9">
                    <a:lumMod val="50000"/>
                  </a:srgbClr>
                </a:solidFill>
              </a:rPr>
              <a:t>доктор психологических наук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19687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FAEAA8"/>
      </a:dk1>
      <a:lt1>
        <a:sysClr val="window" lastClr="FFFFFF"/>
      </a:lt1>
      <a:dk2>
        <a:srgbClr val="FDF5D5"/>
      </a:dk2>
      <a:lt2>
        <a:srgbClr val="FFF39D"/>
      </a:lt2>
      <a:accent1>
        <a:srgbClr val="FFF39D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327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shkola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33</cp:revision>
  <dcterms:created xsi:type="dcterms:W3CDTF">2013-04-16T07:03:10Z</dcterms:created>
  <dcterms:modified xsi:type="dcterms:W3CDTF">2013-08-08T19:52:42Z</dcterms:modified>
</cp:coreProperties>
</file>