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BDE2-FAC4-4B7E-BD6E-E6532B3E75CC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3DB55-71EE-4944-9738-1461C28B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3DB55-71EE-4944-9738-1461C28B02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9F811-A484-4CEC-A6D3-3AFAC95D077F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3C49A2-2614-4A23-99C5-CD0853F0E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day.com.ua/?id=1664" TargetMode="External"/><Relationship Id="rId2" Type="http://schemas.openxmlformats.org/officeDocument/2006/relationships/hyperlink" Target="http://azbukaprazdnika.ucoz.ru/load/9-1-0-1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dem.ru/holidays/20100208-masleni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loj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9" y="142852"/>
            <a:ext cx="47149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Команда «Разгуляй»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5715016"/>
            <a:ext cx="314327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МОУ «</a:t>
            </a:r>
            <a:r>
              <a:rPr lang="ru-RU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Таскатлинская</a:t>
            </a:r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СОШ»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Структурное подразделение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«Михайловская ООШ»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571612"/>
            <a:ext cx="26432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На Масленой повеселись,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да блинком угостись. 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d95a40b66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142984"/>
            <a:ext cx="4500594" cy="551481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428736"/>
            <a:ext cx="37861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яркими были катания на конях на масленицу. Они назывались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съездки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так как в них принимали участие жители всех окрестных деревень. Молодежь обычно каталась с утра, молодожены могли выезжать в любое время по своему желанию, а семейные пары, особенно «большаки, кондовые и богатые крестьяне», — ближе к вечеру.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деревне эта забава одна из любимейших на Масленицу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Забавы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7" name="Рисунок 6" descr="k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500306"/>
            <a:ext cx="2905146" cy="2178860"/>
          </a:xfrm>
          <a:prstGeom prst="rect">
            <a:avLst/>
          </a:prstGeom>
        </p:spPr>
      </p:pic>
      <p:pic>
        <p:nvPicPr>
          <p:cNvPr id="8" name="Рисунок 7" descr="k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58" y="4714884"/>
            <a:ext cx="3063652" cy="2037874"/>
          </a:xfrm>
          <a:prstGeom prst="rect">
            <a:avLst/>
          </a:prstGeom>
        </p:spPr>
      </p:pic>
      <p:pic>
        <p:nvPicPr>
          <p:cNvPr id="9" name="Рисунок 8" descr="http://t2.gstatic.com/images?q=tbn:ANd9GcSQwXGM_byi0n_aWOeYpbBW7-S80gc3hEGolYrO5RIljr4qFTpWZH8n2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0"/>
            <a:ext cx="2428892" cy="19288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Масленичное кат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142853"/>
            <a:ext cx="3143272" cy="227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4572000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Основным эпизодом последнего дня были “проводы масленицы”, нередко сопровождаемые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возжиганим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костров. В России к этому дню делали чучело Зимы из соломы или тряпок, наряжали его обычно в женскую одежду, несли через всю деревню, иногда посадив чучело на колесо, воткнутое сверху на шест; выйдя за село, чучело либо топили в проруби, либо сжигали или просто разрывали на части, а оставшуюся солому раскидывали по полю. Иногда вместо куклы по селу возили живую “Масленицу”: нарядно одетую девушку или женщину, старуху или даже старика - пьяницу в рванье. Затем под крик и улюлюканье их вывозили за село и там высаживали или вываливали в снег (“проводили Масленицу”).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voskresen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357430"/>
            <a:ext cx="4214842" cy="3161132"/>
          </a:xfrm>
          <a:prstGeom prst="rect">
            <a:avLst/>
          </a:prstGeom>
        </p:spPr>
      </p:pic>
      <p:pic>
        <p:nvPicPr>
          <p:cNvPr id="4" name="Рисунок 3" descr="68cab6956d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14"/>
            <a:ext cx="3214710" cy="285752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1" y="5643579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Чучело дошло и до наших дней.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Ученики нашей деревни водят хоровод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поют песни, провожая Зиму.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l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-24"/>
            <a:ext cx="3310144" cy="3310144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889844"/>
            <a:ext cx="4572000" cy="5078313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Вообще львиная доля всех масленичных потех и обрядов была связана с темой семейно-брачных отношений. Когда теща приглашала молодых «на блины», то не забывала помазать зятеву голову маслицем — дабы к жене «</a:t>
            </a:r>
            <a:r>
              <a:rPr lang="ru-RU" dirty="0" err="1" smtClean="0"/>
              <a:t>примаслился</a:t>
            </a:r>
            <a:r>
              <a:rPr lang="ru-RU" dirty="0" smtClean="0"/>
              <a:t>» и был ласковым. Молодоженам любили устраивать «смотрины» (ставили к столбам у ворот и заставляли публично целоваться), «</a:t>
            </a:r>
            <a:r>
              <a:rPr lang="ru-RU" dirty="0" err="1" smtClean="0"/>
              <a:t>целовники</a:t>
            </a:r>
            <a:r>
              <a:rPr lang="ru-RU" dirty="0" smtClean="0"/>
              <a:t>» (односельчане могли прийти в дом и поцеловать молодую) и всяческие испытания (зарывали в снег, забрасывали соломой, старыми лаптями). Тяжелее всего приходилось женщинам, состоявшим в браке первый год, ведь их могли запрячь в сани вместо лошадей и заставить под всеобщее веселье катать подруг по селу! </a:t>
            </a:r>
            <a:r>
              <a:rPr lang="ru-RU" dirty="0" smtClean="0">
                <a:solidFill>
                  <a:srgbClr val="C00000"/>
                </a:solidFill>
              </a:rPr>
              <a:t>Сейчас этого не встретишь.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vad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429000"/>
            <a:ext cx="3676208" cy="2976400"/>
          </a:xfrm>
          <a:prstGeom prst="hear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af3926dad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9" y="500042"/>
            <a:ext cx="8374938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500174"/>
            <a:ext cx="614366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Масленичная обрядность с ее первоначальной яркой аграрной направленностью к концу ХIХ в. уже в основном утратила свою строгую обрядовую структуру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полностью еще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сохранила всю присущую празднику игровую сторону.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Веселье как обязательная часть ритуального действия, вероятно, должно было обеспечить всем участникам развлечений и представлений благополучное, сытое, безбедное существование в продолжение всего приближавшегося нового аграрного года.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46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Ой! Тише! Слышите?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Масленица 2011года идёт!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et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3">
            <a:off x="285720" y="4714884"/>
            <a:ext cx="2461540" cy="1604396"/>
          </a:xfrm>
          <a:prstGeom prst="ellipse">
            <a:avLst/>
          </a:prstGeom>
        </p:spPr>
      </p:pic>
      <p:pic>
        <p:nvPicPr>
          <p:cNvPr id="4" name="Рисунок 3" descr="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000636"/>
            <a:ext cx="1131956" cy="1512028"/>
          </a:xfrm>
          <a:prstGeom prst="ellipse">
            <a:avLst/>
          </a:prstGeom>
        </p:spPr>
      </p:pic>
      <p:pic>
        <p:nvPicPr>
          <p:cNvPr id="7" name="Рисунок 6" descr="http://t3.gstatic.com/images?q=tbn:ANd9GcRokzcMk-4E6xRZ6eQ21DZe60XE0hONGjg46kvjoyLsnKSeJQr5f5My85yq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71604" y="2143116"/>
            <a:ext cx="6786610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8860" y="4071942"/>
            <a:ext cx="651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готовы её встречать.  И вам обязательно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расскажем, как она у нас прошла.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500702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94" y="198"/>
          <a:ext cx="9144794" cy="6857802"/>
        </p:xfrm>
        <a:graphic>
          <a:graphicData uri="http://schemas.openxmlformats.org/presentationml/2006/ole">
            <p:oleObj spid="_x0000_s1026" name="Презентация" r:id="rId3" imgW="4570378" imgH="3427533" progId="PowerPoint.Show.8">
              <p:embed/>
            </p:oleObj>
          </a:graphicData>
        </a:graphic>
      </p:graphicFrame>
      <p:pic>
        <p:nvPicPr>
          <p:cNvPr id="2" name="Рисунок 1" descr="mu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642918"/>
            <a:ext cx="4682165" cy="3143272"/>
          </a:xfrm>
          <a:prstGeom prst="round2Diag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1470" y="135729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ПОДВЕДЕНЫ ИТОГИ ПРОЕКТА "Масленица - краса и её чудеса"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714356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21 марта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22" y="2714620"/>
            <a:ext cx="34045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Команда «Разгуляй» </a:t>
            </a:r>
          </a:p>
          <a:p>
            <a:r>
              <a:rPr lang="ru-RU" sz="2800" dirty="0" smtClean="0"/>
              <a:t>приняла  активное </a:t>
            </a:r>
          </a:p>
          <a:p>
            <a:r>
              <a:rPr lang="ru-RU" sz="2800" dirty="0" smtClean="0"/>
              <a:t>участие в проекте и</a:t>
            </a:r>
          </a:p>
          <a:p>
            <a:r>
              <a:rPr lang="ru-RU" sz="2800" dirty="0" smtClean="0"/>
              <a:t> заняла </a:t>
            </a:r>
            <a:r>
              <a:rPr lang="ru-RU" sz="2800" dirty="0" smtClean="0">
                <a:solidFill>
                  <a:srgbClr val="FF0000"/>
                </a:solidFill>
              </a:rPr>
              <a:t>1 место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400050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3929066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Команда «Разгуляй» . Петрова Клава, Карева Яна, Акимова Настя, Ильин Максим, руководитель Субботина Ольга Николаевна, координатор Царёва Любовь Ивановна.</a:t>
            </a:r>
            <a:endParaRPr lang="ru-RU" sz="2000" dirty="0"/>
          </a:p>
        </p:txBody>
      </p:sp>
      <p:pic>
        <p:nvPicPr>
          <p:cNvPr id="11" name="Рисунок 10" descr="ol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4572008"/>
            <a:ext cx="1189661" cy="1214446"/>
          </a:xfrm>
          <a:prstGeom prst="rect">
            <a:avLst/>
          </a:prstGeom>
        </p:spPr>
      </p:pic>
      <p:pic>
        <p:nvPicPr>
          <p:cNvPr id="12" name="Рисунок 11" descr="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643446"/>
            <a:ext cx="737616" cy="11186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4876" y="564357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Поздравляем!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857364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http://azbukaprazdnika.ucoz.ru/load/9-1-0-12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http://www.new-day.com.ua/?id=1664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http://www.kedem.ru/holidays/20100208-maslenica/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85723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использовали материалы следующих сайтов: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презентацией работали: Царёва Любовь Ивановна, учитель начальных классов МОУ «Михайловская ООШ» и команда « Разгуляй»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126" y="142852"/>
            <a:ext cx="4682165" cy="3143272"/>
          </a:xfrm>
          <a:prstGeom prst="round2DiagRect">
            <a:avLst/>
          </a:prstGeom>
        </p:spPr>
      </p:pic>
      <p:pic>
        <p:nvPicPr>
          <p:cNvPr id="3" name="Рисунок 2" descr="7af3926dad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836005" cy="64294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09" y="1000108"/>
            <a:ext cx="278608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no Pro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no Pro" pitchFamily="18" charset="0"/>
              </a:rPr>
              <a:t>Здравствуйте, гости дорогие!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no Pro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От души вас поздравляем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и сердечно приглашаем: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все заботы бросьте,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приходите в гости,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прямо к нашему крыльцу -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no Pro" pitchFamily="18" charset="0"/>
              </a:rPr>
              <a:t>к нам на Масленицу. </a:t>
            </a:r>
            <a:endParaRPr lang="ru-RU" b="1" dirty="0" smtClean="0">
              <a:solidFill>
                <a:srgbClr val="C00000"/>
              </a:solidFill>
              <a:latin typeface="Arno Pro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no Pro" pitchFamily="18" charset="0"/>
              </a:rPr>
              <a:t>Сегодня о традициях Масленицы утраченных и дошедших до наших дней вам расскажут ребята 5 класса. ПетроваКлава,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no Pro" pitchFamily="18" charset="0"/>
              </a:rPr>
              <a:t>Карева Яна, АкимоваНастя и Ильин Максим  ждут  вас.</a:t>
            </a:r>
          </a:p>
          <a:p>
            <a:pPr algn="ct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86190"/>
            <a:ext cx="45005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Широкая </a:t>
            </a:r>
            <a:r>
              <a:rPr lang="ru-RU" sz="3200" dirty="0">
                <a:solidFill>
                  <a:srgbClr val="C00000"/>
                </a:solidFill>
              </a:rPr>
              <a:t>Масленица - Сырная неделя!</a:t>
            </a: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Ты </a:t>
            </a:r>
            <a:r>
              <a:rPr lang="ru-RU" sz="3200" dirty="0">
                <a:solidFill>
                  <a:srgbClr val="C00000"/>
                </a:solidFill>
              </a:rPr>
              <a:t>пришла нарядная к нам Весну  </a:t>
            </a:r>
            <a:r>
              <a:rPr lang="ru-RU" sz="3200" dirty="0" smtClean="0">
                <a:solidFill>
                  <a:srgbClr val="C00000"/>
                </a:solidFill>
              </a:rPr>
              <a:t>встречать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7f1d77d2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3405"/>
            <a:ext cx="6000792" cy="6025991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5072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Масленица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точно и ярко отражает характер русского народа.. Это самый веселый, самый разгульный и поистине всеобщий праздник. Масленица — древний славянский праздник, доставшийся нам в наследство от языческой культуры. Это веселые проводы зимы, озаренные радостным ожиданием близкого тепла, весеннего обновления природы. Даже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</a:t>
            </a:r>
          </a:p>
        </p:txBody>
      </p:sp>
      <p:pic>
        <p:nvPicPr>
          <p:cNvPr id="5" name="Picture 5" descr="блины"/>
          <p:cNvPicPr>
            <a:picLocks noChangeAspect="1" noChangeArrowheads="1"/>
          </p:cNvPicPr>
          <p:nvPr/>
        </p:nvPicPr>
        <p:blipFill>
          <a:blip r:embed="rId3">
            <a:lum bright="8000" contrast="8000"/>
          </a:blip>
          <a:srcRect/>
          <a:stretch>
            <a:fillRect/>
          </a:stretch>
        </p:blipFill>
        <p:spPr bwMode="auto">
          <a:xfrm>
            <a:off x="6696421" y="4151812"/>
            <a:ext cx="2233297" cy="2050000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68cab6956d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0"/>
            <a:ext cx="3357554" cy="300037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7f1d77d2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90"/>
            <a:ext cx="5072098" cy="6289709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14810" y="500042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Масленицу </a:t>
            </a:r>
            <a:r>
              <a:rPr lang="ru-RU" dirty="0"/>
              <a:t>повсюду ожидали с большим нетерпением .  Проходили века, менялась жизнь, с принятием на Руси христианства появились новые, церковные праздники, но широкая Масленица продолжала жить. Ее встречали и провожали с той же неудержимой удалью, что и в языческие времена. Масленица была воспринята церковью фактически как религиозный праздник. Христианский смысл Масленицы – подготовка к Великому посту. Основная тема – любовь и прощение.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2829">
            <a:off x="-48149" y="336191"/>
            <a:ext cx="3813702" cy="28670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www.bibliopskov.ru/img/maslinic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14437">
            <a:off x="-28090" y="3300040"/>
            <a:ext cx="3786182" cy="329296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7f1d77d2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8572560" cy="4071966"/>
          </a:xfrm>
          <a:prstGeom prst="round2DiagRect">
            <a:avLst>
              <a:gd name="adj1" fmla="val 17347"/>
              <a:gd name="adj2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2500306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некоторых местах о подобающей встрече и должном проведении всей масленицы заботились еще с субботы предшествующей недели. Начиная печь заранее блины, хозяйки посылали мальчиков лет 8-10 «встречать масленицу»: давали ему блин, с которым они скакали верхом на ухвате или кочерге по огороду и кричали: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Прощай, зима сопливая!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Приходи, лето красное!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Соху, борону -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пахать пойду!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субботы же начинали праздновать «малую Масленку». Ребятишки группами бегали по деревне и </a:t>
            </a:r>
            <a:endParaRPr lang="ru-RU" sz="1400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собирали лапти, потом встречали возвращающихся с покупками из города или с базара вопросом «Везешь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ли Масленицу?» Кто отвечал: «Нет», того били лаптями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Эта традиция   ушла в прошлое.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1" name="Picture 5" descr="http://www.abc-people.com/shop/pan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2382"/>
            <a:ext cx="2190750" cy="2590800"/>
          </a:xfrm>
          <a:prstGeom prst="rect">
            <a:avLst/>
          </a:prstGeom>
          <a:noFill/>
        </p:spPr>
      </p:pic>
      <p:pic>
        <p:nvPicPr>
          <p:cNvPr id="29703" name="Picture 7" descr="http://www.abc-people.com/shop/pan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3363"/>
            <a:ext cx="3189273" cy="250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7f1d77d2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71480"/>
            <a:ext cx="4000528" cy="6037160"/>
          </a:xfrm>
          <a:prstGeom prst="round2Diag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00298" y="500042"/>
            <a:ext cx="37862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Обряды масленичной недели имели целью помочь солнцу продвинуться по кругу, ускорить конец зимы. Пресные лепешки на праздник пекли как символ Солнца. А всеми любимые блины появились позже, когда научились приготовлять заквасное тесто – он как и солнце, жёлтый, круглый и горячий. Древние верили, что вместе с блином они съедают частичку его тепла и могущества.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сегодня на Масленице блин - первый гость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Где блины, тут и мы; где с маслом каша, тут место наше.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t1.gstatic.com/images?q=tbn:ANd9GcQS2YexobCEek7FT64qf0iD2CgsCM0gCgDzcMZGmzbPCGd325m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857388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сленица. Девочка с блинам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2214578" cy="37147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as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14290"/>
            <a:ext cx="2643174" cy="1982381"/>
          </a:xfrm>
          <a:prstGeom prst="ellipse">
            <a:avLst/>
          </a:prstGeom>
        </p:spPr>
      </p:pic>
      <p:pic>
        <p:nvPicPr>
          <p:cNvPr id="9" name="Рисунок 8" descr="ponedelnu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487693"/>
            <a:ext cx="2586024" cy="233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oq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495045"/>
            <a:ext cx="4071934" cy="3362979"/>
          </a:xfrm>
          <a:prstGeom prst="rect">
            <a:avLst/>
          </a:prstGeom>
        </p:spPr>
      </p:pic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1785926"/>
            <a:ext cx="4701031" cy="3915436"/>
          </a:xfrm>
          <a:prstGeom prst="rect">
            <a:avLst/>
          </a:prstGeom>
        </p:spPr>
      </p:pic>
      <p:pic>
        <p:nvPicPr>
          <p:cNvPr id="5" name="Рисунок 4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812">
            <a:off x="4325379" y="305788"/>
            <a:ext cx="1778000" cy="2235200"/>
          </a:xfrm>
          <a:prstGeom prst="rect">
            <a:avLst/>
          </a:prstGeom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0168">
            <a:off x="3286116" y="1680188"/>
            <a:ext cx="1778000" cy="2235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5094">
            <a:off x="1890464" y="152627"/>
            <a:ext cx="1778000" cy="22352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7682">
            <a:off x="197508" y="220955"/>
            <a:ext cx="1778000" cy="2235200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8d95a40b66a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13378" y="3070773"/>
            <a:ext cx="2645279" cy="4929222"/>
          </a:xfrm>
          <a:prstGeom prst="round2Diag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57224" y="4540947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день масличной недели – не просто бесшабашное веселье. Каждый день имеет свою смысловую нагрузку. Брать это в расчет или нет в современных условиях – личное дело каждого. Каждый из них имел собственное название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65930">
            <a:off x="93625" y="225044"/>
            <a:ext cx="148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Понедельник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372836">
            <a:off x="2399009" y="125152"/>
            <a:ext cx="101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1085217">
            <a:off x="3714744" y="171663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270978">
            <a:off x="4997409" y="3056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Четверг</a:t>
            </a:r>
            <a:endParaRPr lang="ru-RU" dirty="0"/>
          </a:p>
        </p:txBody>
      </p:sp>
      <p:pic>
        <p:nvPicPr>
          <p:cNvPr id="16" name="Рисунок 15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63263"/>
            <a:ext cx="2286016" cy="283710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000892" y="214290"/>
            <a:ext cx="14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Воскресенье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8877792">
            <a:off x="160729" y="1082224"/>
            <a:ext cx="1906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«Встреча»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822159">
            <a:off x="1746340" y="1076314"/>
            <a:ext cx="2230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Заигрыши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8485506">
            <a:off x="3148922" y="2673573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«Лакомка»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872415">
            <a:off x="4448667" y="990439"/>
            <a:ext cx="17127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«Разгул»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571480"/>
            <a:ext cx="2257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«Проводы»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«Прощённый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 день»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3" name="Рисунок 2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214554"/>
            <a:ext cx="1778000" cy="2235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357818" y="2214554"/>
            <a:ext cx="10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Пятница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928934"/>
            <a:ext cx="1718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«Тёщины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вечёрки»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" name="Рисунок 1" descr="q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4361">
            <a:off x="7074753" y="2499252"/>
            <a:ext cx="1778000" cy="2235200"/>
          </a:xfrm>
          <a:prstGeom prst="rect">
            <a:avLst/>
          </a:prstGeom>
          <a:ln w="285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 rot="19676794">
            <a:off x="6798951" y="3180551"/>
            <a:ext cx="2141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Золовкины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 посиделки»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75103">
            <a:off x="7769840" y="2560057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071966" cy="592935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476888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Воскресенье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88594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Последний день   масленицы называли (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сих пор называют)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«прощенное воскресенье».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Родственники, друзья снова ходили по домам друг друга в этот день (телефонов-то не было). Но на сей раз не пировали, а просили прощения за обиды, нанесенные в текущем году.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t2.gstatic.com/images?q=tbn:ANd9GcTAU0l3oJ4r11hV6Iorj20x-fgYRY4eXwGS7WNJof2gGvzoycW77qbjjw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2.gstatic.com/images?q=tbn:ANd9GcSQwXGM_byi0n_aWOeYpbBW7-S80gc3hEGolYrO5RIljr4qFTpWZH8n2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58"/>
            <a:ext cx="2247908" cy="20859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RSCN02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500306"/>
            <a:ext cx="2508512" cy="188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d95a40b66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5072098" cy="621510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500042"/>
            <a:ext cx="435771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любимых масленичных забав, сохранившаяся и по сей день — катание с гор. Но в старину катание с горки – это не просто так, веселья ради, вернее, – не только ради него. Чем дальше катятся санки с горы, чем больше веселого шума и смеха, тем лучше: урожай будет хорош. А вот качание на качелях – чем выше, тем лучше – полезно для роста растений: вырастут высокими.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обычаю в катании с гор должны были принимать участие и молодожены. Они садились на санки и съезжали с горы под крики: «Солите рыжиков, солите рыжиков» (то есть целуйтесь при всех.)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t2.gstatic.com/images?q=tbn:ANd9GcT5hxW_OKXFepEGeTmY6RkbgQYmfeK86kJMUWUshunt8a4nRKQGepMxS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143248"/>
            <a:ext cx="1966918" cy="14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3.gstatic.com/images?q=tbn:ANd9GcRHdnJuU9rHajOnoyBF-XTXuaEbEFCj4GlKBHWPVihsROnxEnZnTXRu1P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42993">
            <a:off x="6478949" y="1176672"/>
            <a:ext cx="1472513" cy="1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2.gstatic.com/images?q=tbn:ANd9GcQhFM8r_E2xDK0-5k7mXzitxBqT6o5TldARml0_E8sIS5v-mj28qcHPb-8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870856">
            <a:off x="6601557" y="4570498"/>
            <a:ext cx="1554515" cy="19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29322" y="142852"/>
            <a:ext cx="2162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Забавы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797</TotalTime>
  <Words>1134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82</cp:revision>
  <dcterms:created xsi:type="dcterms:W3CDTF">2011-02-26T18:42:20Z</dcterms:created>
  <dcterms:modified xsi:type="dcterms:W3CDTF">2012-05-10T17:15:43Z</dcterms:modified>
</cp:coreProperties>
</file>